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6" r:id="rId16"/>
    <p:sldId id="271" r:id="rId17"/>
    <p:sldId id="272" r:id="rId18"/>
    <p:sldId id="273" r:id="rId19"/>
    <p:sldId id="275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2" r:id="rId46"/>
    <p:sldId id="30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100" d="100"/>
          <a:sy n="100" d="100"/>
        </p:scale>
        <p:origin x="-876" y="-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5F5E-5B1C-451B-A5CE-AB3B6629D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AF18-09BF-4918-BBA0-993927B3C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4CACC-8C53-4895-A939-DEFE9A43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6022-35BB-4BF5-97A3-03734D8A059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AC1F3-EDAB-4746-80D1-627BC9C3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EFE1-AA1B-4CC4-8A3C-12A75D1A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D7E7-0352-4954-AAA6-7C539DA4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2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A3DB-67E4-4C6D-8F7D-998CEE14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497C0-5205-4DB9-AF70-B0B23E88C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28DF-93E1-4DBB-B286-12D12BE9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6022-35BB-4BF5-97A3-03734D8A059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CA48A-B396-49F6-814B-C87688C7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9AA63-9DF0-47F4-AA81-089AE4BB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D7E7-0352-4954-AAA6-7C539DA4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6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A798AE-D17F-4F66-8841-519B37C3C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6D84C-0999-4F32-A258-A3B29671B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D49B9-E05B-4AB7-B408-818AF04F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6022-35BB-4BF5-97A3-03734D8A059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AE51D-FFBA-4C41-B475-D7551A24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95905-9506-4480-94BD-4E57EB62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D7E7-0352-4954-AAA6-7C539DA4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1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43F4-746D-4817-A938-987C6E1E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49A95-AF79-4145-BC6B-B78A2C371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6157-6A93-4497-AC3C-A9C0F54B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6022-35BB-4BF5-97A3-03734D8A059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8D929-86DB-46B0-94FF-DF873779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3F5E2-407F-457D-B051-1D39B26B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D7E7-0352-4954-AAA6-7C539DA4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2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5E5D-386E-434F-9C53-F5ACD0DD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DAF75-81A3-4C72-9DDA-2DEEFB958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8E729-0FE9-4A4E-92CB-7174629F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6022-35BB-4BF5-97A3-03734D8A059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6E4D9-EA66-4621-8324-6CF9BAD2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02431-19FD-41B8-8B2E-36B92541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D7E7-0352-4954-AAA6-7C539DA4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6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0EA7-4334-4A0F-9AA3-75BD928C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04E2C-85F8-4181-9647-49D96B757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15CF7-A72E-4262-B2E2-BF8943C67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27B0D-2A45-41C8-9B94-0383614B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6022-35BB-4BF5-97A3-03734D8A059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F9A03-1A55-486C-8988-1B8163A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D513E-F90F-4163-AAEF-193F3602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D7E7-0352-4954-AAA6-7C539DA4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7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6A13-8BDB-4657-81A8-33A79CEB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3C672-079D-4160-9C1A-505A6790A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2C9C4-A046-49EC-A392-9A273A6DC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92AC0-08EC-4CF6-9785-1379F0C61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6044D-3DF1-479D-B4FB-5ED74EB91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AD8F2-51C8-4D12-A156-3FBC0BD3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6022-35BB-4BF5-97A3-03734D8A059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F0C55-8E68-484A-98E0-3C136F86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7AB780-B0A3-49E8-856A-11C1308E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D7E7-0352-4954-AAA6-7C539DA4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4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453E-56E4-4744-A85F-3A4B3C0E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7CF05-4260-408F-A1AD-3830C5F8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6022-35BB-4BF5-97A3-03734D8A059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7E040-F207-4D9F-8B4F-79ED833E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D5014-DF7F-451A-AC7C-E29FE115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D7E7-0352-4954-AAA6-7C539DA4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1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4ECA6-FBCB-4F3D-866B-7C3B7BA5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6022-35BB-4BF5-97A3-03734D8A059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5855DE-A0A3-4AC9-B3D9-309044DB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5BA40-446D-4388-88C8-81499D37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D7E7-0352-4954-AAA6-7C539DA4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0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0B88-59A4-4428-A231-34815EDB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C178-D59F-4183-B521-55670F335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77920-9995-4899-ABBE-73E560412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23306-095B-4626-B9F6-186C3D1D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6022-35BB-4BF5-97A3-03734D8A059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76FCF-93F1-4876-A032-26A1A32A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66B77-8406-4264-9E59-8D945280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D7E7-0352-4954-AAA6-7C539DA4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0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E122-BA39-48D9-B7BD-BA088430C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7F2DA-CB95-4AD3-B9EC-C451B1A75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C0254-4941-4623-87D5-A50F205BB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90F30-7F87-4BCA-AF69-455E2D64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6022-35BB-4BF5-97A3-03734D8A059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DA0EC-1F20-4682-8B08-6489C5E9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19FB6-D53F-4DFB-B7C6-449346E7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D7E7-0352-4954-AAA6-7C539DA4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9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766AB-0D49-49AE-B7A4-9303BCCB7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FD3AD-6CF2-415F-91FD-4D3057B86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63998-D173-42BF-8F19-FD8F30C9B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6022-35BB-4BF5-97A3-03734D8A059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B44CF-C818-4807-978B-446E077EF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67BF5-ACEC-4CFE-8E2F-5FFA62760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CD7E7-0352-4954-AAA6-7C539DA4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0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6.8/analysis-analyzers.html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guide/2.x/inverted-index.html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blog/an-introduction-to-elasticsearch-sql-with-practical-examples-part-2" TargetMode="External"/><Relationship Id="rId2" Type="http://schemas.openxmlformats.org/officeDocument/2006/relationships/hyperlink" Target="https://www.elastic.co/blog/an-introduction-to-elasticsearch-sql-with-practical-examples-part-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93361-9057-416E-B98D-44658E9B4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970" y="643467"/>
            <a:ext cx="9564059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723668-A3F7-4615-B35E-404956063AEA}"/>
              </a:ext>
            </a:extLst>
          </p:cNvPr>
          <p:cNvSpPr txBox="1"/>
          <p:nvPr/>
        </p:nvSpPr>
        <p:spPr>
          <a:xfrm>
            <a:off x="1420589" y="902458"/>
            <a:ext cx="838601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Retrieval of the documents</a:t>
            </a:r>
          </a:p>
          <a:p>
            <a:endParaRPr lang="en-US" sz="2800" dirty="0"/>
          </a:p>
          <a:p>
            <a:r>
              <a:rPr lang="en-US" sz="1400" dirty="0"/>
              <a:t>GET /twitter/_doc/1</a:t>
            </a:r>
          </a:p>
          <a:p>
            <a:endParaRPr lang="en-US" sz="1400" dirty="0"/>
          </a:p>
          <a:p>
            <a:r>
              <a:rPr lang="en-US" sz="1400" dirty="0"/>
              <a:t>GET /twitter/_search  - retrieves all documents under this index</a:t>
            </a:r>
          </a:p>
        </p:txBody>
      </p:sp>
    </p:spTree>
    <p:extLst>
      <p:ext uri="{BB962C8B-B14F-4D97-AF65-F5344CB8AC3E}">
        <p14:creationId xmlns:p14="http://schemas.microsoft.com/office/powerpoint/2010/main" val="2357652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723668-A3F7-4615-B35E-404956063AEA}"/>
              </a:ext>
            </a:extLst>
          </p:cNvPr>
          <p:cNvSpPr txBox="1"/>
          <p:nvPr/>
        </p:nvSpPr>
        <p:spPr>
          <a:xfrm>
            <a:off x="1420589" y="902458"/>
            <a:ext cx="838601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/>
              <a:t>Behind the scenes</a:t>
            </a:r>
          </a:p>
          <a:p>
            <a:endParaRPr lang="en-US" sz="2800" dirty="0"/>
          </a:p>
          <a:p>
            <a:r>
              <a:rPr lang="en-US" sz="2800" dirty="0"/>
              <a:t>Primary shards, replica shards</a:t>
            </a:r>
          </a:p>
          <a:p>
            <a:endParaRPr lang="en-US" sz="2800" dirty="0"/>
          </a:p>
          <a:p>
            <a:r>
              <a:rPr lang="en-US" sz="2800" dirty="0"/>
              <a:t>While indexing/deleting, primary shard has to be written first</a:t>
            </a:r>
          </a:p>
          <a:p>
            <a:endParaRPr lang="en-US" sz="2800" dirty="0"/>
          </a:p>
          <a:p>
            <a:r>
              <a:rPr lang="en-US" sz="2800" dirty="0"/>
              <a:t>While reading, it can read from either primary /replica shards</a:t>
            </a:r>
          </a:p>
          <a:p>
            <a:endParaRPr lang="en-US" sz="2800" dirty="0"/>
          </a:p>
          <a:p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3F3EB4-5514-4448-9A85-A7B31C018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387" y="4519472"/>
            <a:ext cx="3544399" cy="23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99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723668-A3F7-4615-B35E-404956063AEA}"/>
              </a:ext>
            </a:extLst>
          </p:cNvPr>
          <p:cNvSpPr txBox="1"/>
          <p:nvPr/>
        </p:nvSpPr>
        <p:spPr>
          <a:xfrm>
            <a:off x="1420589" y="902458"/>
            <a:ext cx="838601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/>
              <a:t>Behind the scenes</a:t>
            </a:r>
          </a:p>
          <a:p>
            <a:endParaRPr lang="en-US" sz="2800" dirty="0"/>
          </a:p>
          <a:p>
            <a:r>
              <a:rPr lang="en-US" sz="2800" dirty="0"/>
              <a:t>Indexing takes time and it is a slow process.</a:t>
            </a:r>
          </a:p>
          <a:p>
            <a:endParaRPr lang="en-US" sz="2800" dirty="0"/>
          </a:p>
          <a:p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1F2545-044E-4DC5-BFAE-D2CFCFEE6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80" y="3784209"/>
            <a:ext cx="2755582" cy="276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2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723668-A3F7-4615-B35E-404956063AEA}"/>
              </a:ext>
            </a:extLst>
          </p:cNvPr>
          <p:cNvSpPr txBox="1"/>
          <p:nvPr/>
        </p:nvSpPr>
        <p:spPr>
          <a:xfrm>
            <a:off x="1420589" y="902458"/>
            <a:ext cx="725917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/>
              <a:t>Analyzers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FD64A8-1407-4EBC-BC85-54ED617DE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993142"/>
            <a:ext cx="73723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4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723668-A3F7-4615-B35E-404956063AEA}"/>
              </a:ext>
            </a:extLst>
          </p:cNvPr>
          <p:cNvSpPr txBox="1"/>
          <p:nvPr/>
        </p:nvSpPr>
        <p:spPr>
          <a:xfrm>
            <a:off x="1420589" y="902458"/>
            <a:ext cx="72591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/>
              <a:t>Analyzers</a:t>
            </a:r>
          </a:p>
          <a:p>
            <a:endParaRPr lang="en-US" sz="2800" dirty="0"/>
          </a:p>
          <a:p>
            <a:r>
              <a:rPr lang="en-US" sz="2800" dirty="0"/>
              <a:t>After applying analyzer:</a:t>
            </a:r>
          </a:p>
          <a:p>
            <a:endParaRPr lang="en-US" sz="2800" dirty="0"/>
          </a:p>
          <a:p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A749B-A90F-45E8-880E-1837DEEE1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206" y="2529434"/>
            <a:ext cx="7615457" cy="342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8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723668-A3F7-4615-B35E-404956063AEA}"/>
              </a:ext>
            </a:extLst>
          </p:cNvPr>
          <p:cNvSpPr txBox="1"/>
          <p:nvPr/>
        </p:nvSpPr>
        <p:spPr>
          <a:xfrm>
            <a:off x="902655" y="385624"/>
            <a:ext cx="10454458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/>
              <a:t>Different Analyzers</a:t>
            </a:r>
          </a:p>
          <a:p>
            <a:endParaRPr lang="en-US" sz="2800" dirty="0"/>
          </a:p>
          <a:p>
            <a:r>
              <a:rPr lang="en-US" sz="2800" dirty="0">
                <a:hlinkClick r:id="rId2"/>
              </a:rPr>
              <a:t>Analyzers | Elasticsearch Reference [6.8] | Elastic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POST _analyze{  "analyzer": "whitespace",  "</a:t>
            </a:r>
            <a:r>
              <a:rPr lang="en-US" sz="2800" dirty="0" err="1"/>
              <a:t>text":"The</a:t>
            </a:r>
            <a:r>
              <a:rPr lang="en-US" sz="2800" dirty="0"/>
              <a:t> quick brown fox."} – removes whitespace</a:t>
            </a:r>
          </a:p>
          <a:p>
            <a:r>
              <a:rPr lang="en-US" sz="2800" dirty="0"/>
              <a:t>POST _analyze{  "analyzer": "standard",  "</a:t>
            </a:r>
            <a:r>
              <a:rPr lang="en-US" sz="2800" dirty="0" err="1"/>
              <a:t>text":"The</a:t>
            </a:r>
            <a:r>
              <a:rPr lang="en-US" sz="2800" dirty="0"/>
              <a:t> quick brown fox."} – removes full </a:t>
            </a:r>
            <a:r>
              <a:rPr lang="en-US" sz="2800" dirty="0" err="1"/>
              <a:t>stops,capital</a:t>
            </a:r>
            <a:r>
              <a:rPr lang="en-US" sz="2800" dirty="0"/>
              <a:t> converted to lower case</a:t>
            </a:r>
          </a:p>
          <a:p>
            <a:r>
              <a:rPr lang="en-US" sz="2800" dirty="0"/>
              <a:t>POST _analyze{  "analyzer": "simple",  "</a:t>
            </a:r>
            <a:r>
              <a:rPr lang="en-US" sz="2800" dirty="0" err="1"/>
              <a:t>text":"The</a:t>
            </a:r>
            <a:r>
              <a:rPr lang="en-US" sz="2800" dirty="0"/>
              <a:t> quick brown12 fox."} </a:t>
            </a:r>
          </a:p>
          <a:p>
            <a:r>
              <a:rPr lang="en-US" sz="2800" dirty="0"/>
              <a:t>– removes </a:t>
            </a:r>
            <a:r>
              <a:rPr lang="en-US" sz="2800" dirty="0" err="1"/>
              <a:t>numbers,full</a:t>
            </a:r>
            <a:r>
              <a:rPr lang="en-US" sz="2800" dirty="0"/>
              <a:t> </a:t>
            </a:r>
            <a:r>
              <a:rPr lang="en-US" sz="2800" dirty="0" err="1"/>
              <a:t>stops,capital</a:t>
            </a:r>
            <a:r>
              <a:rPr lang="en-US" sz="2800" dirty="0"/>
              <a:t> converted to lower case</a:t>
            </a:r>
          </a:p>
          <a:p>
            <a:r>
              <a:rPr lang="en-US" sz="2800" dirty="0"/>
              <a:t>POST _analyze{  "analyzer": "</a:t>
            </a:r>
            <a:r>
              <a:rPr lang="en-US" sz="2800" dirty="0" err="1"/>
              <a:t>english</a:t>
            </a:r>
            <a:r>
              <a:rPr lang="en-US" sz="2800" dirty="0"/>
              <a:t>",  "</a:t>
            </a:r>
            <a:r>
              <a:rPr lang="en-US" sz="2800" dirty="0" err="1"/>
              <a:t>text":"The</a:t>
            </a:r>
            <a:r>
              <a:rPr lang="en-US" sz="2800" dirty="0"/>
              <a:t> quick; ; brown12 foxes."} – remove the as it consider as stop words, make plural to  singular</a:t>
            </a:r>
          </a:p>
          <a:p>
            <a:r>
              <a:rPr lang="en-US" sz="2800" dirty="0"/>
              <a:t>Custom analyzer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91286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723668-A3F7-4615-B35E-404956063AEA}"/>
              </a:ext>
            </a:extLst>
          </p:cNvPr>
          <p:cNvSpPr txBox="1"/>
          <p:nvPr/>
        </p:nvSpPr>
        <p:spPr>
          <a:xfrm>
            <a:off x="1420589" y="902458"/>
            <a:ext cx="7259177" cy="763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Analyzer is applied to a field title and keyword on genre – no analyzer will run on key word and it look for exact match</a:t>
            </a:r>
          </a:p>
          <a:p>
            <a:endParaRPr lang="en-US" sz="2800" dirty="0"/>
          </a:p>
          <a:p>
            <a:r>
              <a:rPr lang="en-US" sz="2800" dirty="0"/>
              <a:t>PUT /movies</a:t>
            </a:r>
          </a:p>
          <a:p>
            <a:r>
              <a:rPr lang="en-US" sz="2800" dirty="0"/>
              <a:t>{  "mappings": {</a:t>
            </a:r>
          </a:p>
          <a:p>
            <a:r>
              <a:rPr lang="en-US" sz="2800" dirty="0"/>
              <a:t>    "properties": {</a:t>
            </a:r>
          </a:p>
          <a:p>
            <a:r>
              <a:rPr lang="en-US" sz="2800" dirty="0"/>
              <a:t>      "id":{"</a:t>
            </a:r>
            <a:r>
              <a:rPr lang="en-US" sz="2800" dirty="0" err="1"/>
              <a:t>type":"integer</a:t>
            </a:r>
            <a:r>
              <a:rPr lang="en-US" sz="2800" dirty="0"/>
              <a:t>"},</a:t>
            </a:r>
          </a:p>
          <a:p>
            <a:r>
              <a:rPr lang="en-US" sz="2800" dirty="0"/>
              <a:t>      "year":{"</a:t>
            </a:r>
            <a:r>
              <a:rPr lang="en-US" sz="2800" dirty="0" err="1"/>
              <a:t>type":"date</a:t>
            </a:r>
            <a:r>
              <a:rPr lang="en-US" sz="2800" dirty="0"/>
              <a:t>"},</a:t>
            </a:r>
          </a:p>
          <a:p>
            <a:r>
              <a:rPr lang="en-US" sz="2800" dirty="0"/>
              <a:t>      "genre":{"type": "keyword"},</a:t>
            </a:r>
          </a:p>
          <a:p>
            <a:r>
              <a:rPr lang="en-US" sz="2800" dirty="0"/>
              <a:t>      "title":{"</a:t>
            </a:r>
            <a:r>
              <a:rPr lang="en-US" sz="2800" dirty="0" err="1"/>
              <a:t>type":"text","analyzer</a:t>
            </a:r>
            <a:r>
              <a:rPr lang="en-US" sz="2800" dirty="0"/>
              <a:t>": "</a:t>
            </a:r>
            <a:r>
              <a:rPr lang="en-US" sz="2800" dirty="0" err="1"/>
              <a:t>english</a:t>
            </a:r>
            <a:r>
              <a:rPr lang="en-US" sz="2800" dirty="0"/>
              <a:t>"}</a:t>
            </a:r>
          </a:p>
          <a:p>
            <a:r>
              <a:rPr lang="en-US" sz="2800" dirty="0"/>
              <a:t>    }</a:t>
            </a:r>
          </a:p>
          <a:p>
            <a:r>
              <a:rPr lang="en-US" sz="2800" dirty="0"/>
              <a:t>  }</a:t>
            </a:r>
          </a:p>
          <a:p>
            <a:r>
              <a:rPr lang="en-US" sz="2800" dirty="0"/>
              <a:t>}</a:t>
            </a:r>
          </a:p>
          <a:p>
            <a:endParaRPr lang="en-US" sz="2800" u="sng" dirty="0"/>
          </a:p>
          <a:p>
            <a:endParaRPr lang="en-US" sz="2800" dirty="0"/>
          </a:p>
          <a:p>
            <a:endParaRPr lang="en-US" sz="28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91990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723668-A3F7-4615-B35E-404956063AEA}"/>
              </a:ext>
            </a:extLst>
          </p:cNvPr>
          <p:cNvSpPr txBox="1"/>
          <p:nvPr/>
        </p:nvSpPr>
        <p:spPr>
          <a:xfrm>
            <a:off x="1420589" y="902458"/>
            <a:ext cx="725917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Index Settings and Mappings</a:t>
            </a:r>
          </a:p>
          <a:p>
            <a:endParaRPr lang="en-US" sz="2800" u="sng" dirty="0"/>
          </a:p>
          <a:p>
            <a:r>
              <a:rPr lang="en-US" sz="2800" dirty="0"/>
              <a:t>GET /movies to view the index settings and mappings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9402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723668-A3F7-4615-B35E-404956063AEA}"/>
              </a:ext>
            </a:extLst>
          </p:cNvPr>
          <p:cNvSpPr txBox="1"/>
          <p:nvPr/>
        </p:nvSpPr>
        <p:spPr>
          <a:xfrm>
            <a:off x="1420589" y="902458"/>
            <a:ext cx="7259177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Search after applying analyzers on title and keywords on genre</a:t>
            </a:r>
          </a:p>
          <a:p>
            <a:endParaRPr lang="en-US" sz="2800" dirty="0"/>
          </a:p>
          <a:p>
            <a:r>
              <a:rPr lang="en-US" sz="2800" dirty="0"/>
              <a:t>GET /movies/_search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"query": { "match": { “genre": "sci-fi" } }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GET /movies/_search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"query": { "match": { “genre": “Sci-Fi" } }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8650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723668-A3F7-4615-B35E-404956063AEA}"/>
              </a:ext>
            </a:extLst>
          </p:cNvPr>
          <p:cNvSpPr txBox="1"/>
          <p:nvPr/>
        </p:nvSpPr>
        <p:spPr>
          <a:xfrm>
            <a:off x="1898081" y="1143759"/>
            <a:ext cx="7259177" cy="4878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Dynamic mapping:</a:t>
            </a:r>
          </a:p>
          <a:p>
            <a:endParaRPr lang="en-US" sz="1200" dirty="0"/>
          </a:p>
          <a:p>
            <a:r>
              <a:rPr lang="en-US" sz="1200" dirty="0"/>
              <a:t>Even though in mapping, the schema is defined, Elastic search accepts other fields while indexing the doc, it accepts gender</a:t>
            </a:r>
          </a:p>
          <a:p>
            <a:endParaRPr lang="en-US" sz="1200" dirty="0"/>
          </a:p>
          <a:p>
            <a:r>
              <a:rPr lang="en-US" sz="1200" dirty="0"/>
              <a:t>PUT /customer/_doc/2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"</a:t>
            </a:r>
            <a:r>
              <a:rPr lang="en-US" sz="1200" dirty="0" err="1"/>
              <a:t>name":"Gaya</a:t>
            </a:r>
            <a:r>
              <a:rPr lang="en-US" sz="1200" dirty="0"/>
              <a:t>",</a:t>
            </a:r>
          </a:p>
          <a:p>
            <a:r>
              <a:rPr lang="en-US" sz="1200" dirty="0"/>
              <a:t>  "</a:t>
            </a:r>
            <a:r>
              <a:rPr lang="en-US" sz="1200" dirty="0" err="1"/>
              <a:t>gender":"F</a:t>
            </a:r>
            <a:r>
              <a:rPr lang="en-US" sz="1200" dirty="0"/>
              <a:t>"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Make the mapping strict(throws error) or false(ignores the extra field) </a:t>
            </a:r>
          </a:p>
          <a:p>
            <a:endParaRPr lang="en-US" sz="1200" dirty="0"/>
          </a:p>
          <a:p>
            <a:r>
              <a:rPr lang="en-US" sz="1200"/>
              <a:t>PUT </a:t>
            </a:r>
            <a:r>
              <a:rPr lang="en-US" sz="1200" dirty="0"/>
              <a:t>/customer/_mapping{ "</a:t>
            </a:r>
            <a:r>
              <a:rPr lang="en-US" sz="1200" dirty="0" err="1"/>
              <a:t>dynamic":"strict</a:t>
            </a:r>
            <a:r>
              <a:rPr lang="en-US" sz="1200" dirty="0"/>
              <a:t>"}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100" dirty="0"/>
              <a:t>PUT /customer/_doc/3</a:t>
            </a:r>
          </a:p>
          <a:p>
            <a:r>
              <a:rPr lang="en-US" sz="1100" dirty="0"/>
              <a:t>{</a:t>
            </a:r>
          </a:p>
          <a:p>
            <a:r>
              <a:rPr lang="en-US" sz="1100" dirty="0"/>
              <a:t>  "</a:t>
            </a:r>
            <a:r>
              <a:rPr lang="en-US" sz="1100" dirty="0" err="1"/>
              <a:t>name":"Gaya</a:t>
            </a:r>
            <a:r>
              <a:rPr lang="en-US" sz="1100" dirty="0"/>
              <a:t>",</a:t>
            </a:r>
          </a:p>
          <a:p>
            <a:r>
              <a:rPr lang="en-US" sz="1100" dirty="0"/>
              <a:t>  "</a:t>
            </a:r>
            <a:r>
              <a:rPr lang="en-US" sz="1100" dirty="0" err="1"/>
              <a:t>address":"Chennai</a:t>
            </a:r>
            <a:r>
              <a:rPr lang="en-US" sz="1100" dirty="0"/>
              <a:t>"</a:t>
            </a:r>
          </a:p>
          <a:p>
            <a:r>
              <a:rPr lang="en-US" sz="1100" dirty="0"/>
              <a:t>}.</a:t>
            </a:r>
          </a:p>
          <a:p>
            <a:endParaRPr lang="en-US" sz="1100" dirty="0"/>
          </a:p>
          <a:p>
            <a:r>
              <a:rPr lang="en-US" sz="1100" dirty="0"/>
              <a:t> Now try to add extra </a:t>
            </a:r>
            <a:r>
              <a:rPr lang="en-US" sz="1100" dirty="0" err="1"/>
              <a:t>field,it</a:t>
            </a:r>
            <a:r>
              <a:rPr lang="en-US" sz="1100" dirty="0"/>
              <a:t> will throw error</a:t>
            </a:r>
          </a:p>
          <a:p>
            <a:endParaRPr lang="en-US" sz="28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239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8F1D81-0559-43BE-A4A0-3A49BF58D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66" y="1394058"/>
            <a:ext cx="8582436" cy="482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50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2CEB-9B46-4EAC-9578-ECA16BB4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DSL components (Domain Specific Components)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0631DE-121B-4086-A424-35E0BBEDE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279" y="2105024"/>
            <a:ext cx="5031152" cy="2960947"/>
          </a:xfrm>
        </p:spPr>
      </p:pic>
    </p:spTree>
    <p:extLst>
      <p:ext uri="{BB962C8B-B14F-4D97-AF65-F5344CB8AC3E}">
        <p14:creationId xmlns:p14="http://schemas.microsoft.com/office/powerpoint/2010/main" val="1537348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2CEB-9B46-4EAC-9578-ECA16BB4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Create index courses to perform search query/filter operations for the practice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450FB9-CB2E-401A-96E7-66343DAB402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261170"/>
              </p:ext>
            </p:extLst>
          </p:nvPr>
        </p:nvGraphicFramePr>
        <p:xfrm>
          <a:off x="2305050" y="1433513"/>
          <a:ext cx="7794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780120" imgH="513720" progId="Package">
                  <p:embed/>
                </p:oleObj>
              </mc:Choice>
              <mc:Fallback>
                <p:oleObj name="Packager Shell Object" showAsIcon="1" r:id="rId2" imgW="780120" imgH="513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05050" y="1433513"/>
                        <a:ext cx="779463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452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2CEB-9B46-4EAC-9578-ECA16BB4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 err="1"/>
              <a:t>Match_all</a:t>
            </a:r>
            <a:r>
              <a:rPr lang="en-US" sz="1400" dirty="0"/>
              <a:t> : retrieves all documents in the index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50" dirty="0"/>
              <a:t>GET /courses/_search</a:t>
            </a:r>
          </a:p>
          <a:p>
            <a:pPr marL="0" indent="0">
              <a:buNone/>
            </a:pPr>
            <a:r>
              <a:rPr lang="en-US" sz="1750" dirty="0"/>
              <a:t>{</a:t>
            </a:r>
          </a:p>
          <a:p>
            <a:pPr marL="0" indent="0">
              <a:buNone/>
            </a:pPr>
            <a:r>
              <a:rPr lang="en-US" sz="1750" dirty="0"/>
              <a:t>  "query": { "</a:t>
            </a:r>
            <a:r>
              <a:rPr lang="en-US" sz="1750" dirty="0" err="1"/>
              <a:t>match_all</a:t>
            </a:r>
            <a:r>
              <a:rPr lang="en-US" sz="1750" dirty="0"/>
              <a:t>": {} </a:t>
            </a:r>
          </a:p>
          <a:p>
            <a:pPr marL="0" indent="0">
              <a:buNone/>
            </a:pPr>
            <a:r>
              <a:rPr lang="en-US" sz="1750" dirty="0"/>
              <a:t> }</a:t>
            </a:r>
          </a:p>
          <a:p>
            <a:pPr marL="0" indent="0">
              <a:buNone/>
            </a:pPr>
            <a:r>
              <a:rPr lang="en-US" sz="17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250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2CEB-9B46-4EAC-9578-ECA16BB4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58025" cy="1025525"/>
          </a:xfrm>
        </p:spPr>
        <p:txBody>
          <a:bodyPr>
            <a:normAutofit fontScale="90000"/>
          </a:bodyPr>
          <a:lstStyle/>
          <a:p>
            <a:r>
              <a:rPr lang="en-US" sz="1400" dirty="0"/>
              <a:t>To search for specific terms within a field, you can use a match query.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GET /courses/_search</a:t>
            </a:r>
            <a:br>
              <a:rPr lang="en-US" sz="1400" dirty="0"/>
            </a:b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"query": { "match": {"</a:t>
            </a:r>
            <a:r>
              <a:rPr lang="en-US" sz="1400" dirty="0" err="1"/>
              <a:t>name":"computer</a:t>
            </a:r>
            <a:r>
              <a:rPr lang="en-US" sz="1400" dirty="0"/>
              <a:t>"} </a:t>
            </a:r>
            <a:br>
              <a:rPr lang="en-US" sz="1400" dirty="0"/>
            </a:br>
            <a:r>
              <a:rPr lang="en-US" sz="1400" dirty="0"/>
              <a:t> }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50"/>
            <a:ext cx="10515600" cy="546735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100" dirty="0"/>
              <a:t>Match Multiple criteria</a:t>
            </a:r>
          </a:p>
          <a:p>
            <a:pPr marL="0" indent="0">
              <a:buNone/>
            </a:pPr>
            <a:r>
              <a:rPr lang="en-US" sz="2100" dirty="0"/>
              <a:t> </a:t>
            </a:r>
          </a:p>
          <a:p>
            <a:pPr marL="0" indent="0">
              <a:buNone/>
            </a:pPr>
            <a:r>
              <a:rPr lang="en-US" sz="2100" dirty="0"/>
              <a:t>GET /courses/_search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100" dirty="0"/>
              <a:t>{					       </a:t>
            </a:r>
          </a:p>
          <a:p>
            <a:pPr marL="0" indent="0">
              <a:buNone/>
            </a:pPr>
            <a:r>
              <a:rPr lang="en-US" sz="2100" dirty="0"/>
              <a:t>   "query": {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100" dirty="0"/>
              <a:t>      "match": {"</a:t>
            </a:r>
            <a:r>
              <a:rPr lang="en-US" sz="2100" dirty="0" err="1"/>
              <a:t>name":"computer</a:t>
            </a:r>
            <a:r>
              <a:rPr lang="en-US" sz="2100" dirty="0"/>
              <a:t>"} ,   -</a:t>
            </a:r>
            <a:r>
              <a:rPr lang="en-US" sz="2100" dirty="0">
                <a:sym typeface="Wingdings" panose="05000000000000000000" pitchFamily="2" charset="2"/>
              </a:rPr>
              <a:t>  will throw error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      "match": {"room":"c8"}</a:t>
            </a:r>
          </a:p>
          <a:p>
            <a:pPr marL="0" indent="0">
              <a:buNone/>
            </a:pPr>
            <a:r>
              <a:rPr lang="en-US" sz="2100" dirty="0"/>
              <a:t> }</a:t>
            </a:r>
          </a:p>
          <a:p>
            <a:pPr marL="0" indent="0">
              <a:buNone/>
            </a:pPr>
            <a:r>
              <a:rPr lang="en-US" sz="2100" dirty="0"/>
              <a:t>}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Use bool and must:</a:t>
            </a:r>
          </a:p>
          <a:p>
            <a:pPr marL="0" indent="0">
              <a:buNone/>
            </a:pPr>
            <a:r>
              <a:rPr lang="en-US" sz="2100" dirty="0"/>
              <a:t>GET /courses/_search</a:t>
            </a:r>
          </a:p>
          <a:p>
            <a:pPr marL="0" indent="0">
              <a:buNone/>
            </a:pPr>
            <a:r>
              <a:rPr lang="en-US" sz="2100" dirty="0"/>
              <a:t>{</a:t>
            </a:r>
          </a:p>
          <a:p>
            <a:pPr marL="0" indent="0">
              <a:buNone/>
            </a:pPr>
            <a:r>
              <a:rPr lang="en-US" sz="2100" dirty="0"/>
              <a:t>   "query": { </a:t>
            </a:r>
          </a:p>
          <a:p>
            <a:pPr marL="0" indent="0">
              <a:buNone/>
            </a:pPr>
            <a:r>
              <a:rPr lang="en-US" sz="2100" dirty="0"/>
              <a:t>     "bool":{</a:t>
            </a:r>
          </a:p>
          <a:p>
            <a:pPr marL="0" indent="0">
              <a:buNone/>
            </a:pPr>
            <a:r>
              <a:rPr lang="en-US" sz="2100" dirty="0"/>
              <a:t>     "must":[</a:t>
            </a:r>
          </a:p>
          <a:p>
            <a:pPr marL="0" indent="0">
              <a:buNone/>
            </a:pPr>
            <a:r>
              <a:rPr lang="en-US" sz="2100" dirty="0"/>
              <a:t>      {"match": {"</a:t>
            </a:r>
            <a:r>
              <a:rPr lang="en-US" sz="2100" dirty="0" err="1"/>
              <a:t>name":"computer</a:t>
            </a:r>
            <a:r>
              <a:rPr lang="en-US" sz="2100" dirty="0"/>
              <a:t>"}},              you can also use must not  </a:t>
            </a:r>
          </a:p>
          <a:p>
            <a:pPr marL="0" indent="0">
              <a:buNone/>
            </a:pPr>
            <a:r>
              <a:rPr lang="en-US" sz="2100" dirty="0"/>
              <a:t>      {"match": {"room":"c8"}}</a:t>
            </a:r>
          </a:p>
          <a:p>
            <a:pPr marL="0" indent="0">
              <a:buNone/>
            </a:pPr>
            <a:r>
              <a:rPr lang="en-US" sz="2100" dirty="0"/>
              <a:t>      ]</a:t>
            </a:r>
          </a:p>
          <a:p>
            <a:pPr marL="0" indent="0">
              <a:buNone/>
            </a:pPr>
            <a:r>
              <a:rPr lang="en-US" sz="2100" dirty="0"/>
              <a:t>     }</a:t>
            </a:r>
          </a:p>
          <a:p>
            <a:pPr marL="0" indent="0">
              <a:buNone/>
            </a:pPr>
            <a:r>
              <a:rPr lang="en-US" sz="2100" dirty="0"/>
              <a:t> }</a:t>
            </a:r>
          </a:p>
          <a:p>
            <a:pPr marL="0" indent="0">
              <a:buNone/>
            </a:pPr>
            <a:r>
              <a:rPr lang="en-US" sz="2100" dirty="0"/>
              <a:t>}</a:t>
            </a:r>
          </a:p>
          <a:p>
            <a:pPr marL="0" indent="0">
              <a:buNone/>
            </a:pPr>
            <a:endParaRPr lang="en-US" sz="1250" dirty="0"/>
          </a:p>
        </p:txBody>
      </p:sp>
    </p:spTree>
    <p:extLst>
      <p:ext uri="{BB962C8B-B14F-4D97-AF65-F5344CB8AC3E}">
        <p14:creationId xmlns:p14="http://schemas.microsoft.com/office/powerpoint/2010/main" val="3336730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GET /courses/_search</a:t>
            </a:r>
          </a:p>
          <a:p>
            <a:pPr marL="0" indent="0">
              <a:buNone/>
            </a:pPr>
            <a:r>
              <a:rPr lang="en-US" sz="2100" dirty="0"/>
              <a:t>{</a:t>
            </a:r>
          </a:p>
          <a:p>
            <a:pPr marL="0" indent="0">
              <a:buNone/>
            </a:pPr>
            <a:r>
              <a:rPr lang="en-US" sz="2100" dirty="0"/>
              <a:t>   "query": { </a:t>
            </a:r>
          </a:p>
          <a:p>
            <a:pPr marL="0" indent="0">
              <a:buNone/>
            </a:pPr>
            <a:r>
              <a:rPr lang="en-US" sz="2100" dirty="0"/>
              <a:t>     "bool":{</a:t>
            </a:r>
          </a:p>
          <a:p>
            <a:pPr marL="0" indent="0">
              <a:buNone/>
            </a:pPr>
            <a:r>
              <a:rPr lang="en-US" sz="2100" dirty="0"/>
              <a:t>     "must":[</a:t>
            </a:r>
          </a:p>
          <a:p>
            <a:pPr marL="0" indent="0">
              <a:buNone/>
            </a:pPr>
            <a:r>
              <a:rPr lang="en-US" sz="2100" dirty="0"/>
              <a:t>      {"match": {"</a:t>
            </a:r>
            <a:r>
              <a:rPr lang="en-US" sz="2100" dirty="0" err="1"/>
              <a:t>name":"computer</a:t>
            </a:r>
            <a:r>
              <a:rPr lang="en-US" sz="2100" dirty="0"/>
              <a:t>"}},              </a:t>
            </a:r>
          </a:p>
          <a:p>
            <a:pPr marL="0" indent="0">
              <a:buNone/>
            </a:pPr>
            <a:r>
              <a:rPr lang="en-US" sz="2100" dirty="0"/>
              <a:t>      {"match": {"room":"c8"}}</a:t>
            </a:r>
          </a:p>
          <a:p>
            <a:pPr marL="0" indent="0">
              <a:buNone/>
            </a:pPr>
            <a:r>
              <a:rPr lang="en-US" sz="2100" dirty="0"/>
              <a:t>      ],</a:t>
            </a:r>
          </a:p>
          <a:p>
            <a:pPr marL="0" indent="0">
              <a:buNone/>
            </a:pPr>
            <a:r>
              <a:rPr lang="en-US" sz="2100" dirty="0"/>
              <a:t>      "</a:t>
            </a:r>
            <a:r>
              <a:rPr lang="en-US" sz="2100" dirty="0" err="1"/>
              <a:t>must_not</a:t>
            </a:r>
            <a:r>
              <a:rPr lang="en-US" sz="2100" dirty="0"/>
              <a:t>": [</a:t>
            </a:r>
          </a:p>
          <a:p>
            <a:pPr marL="0" indent="0">
              <a:buNone/>
            </a:pPr>
            <a:r>
              <a:rPr lang="en-US" sz="2100" dirty="0"/>
              <a:t>        {</a:t>
            </a:r>
          </a:p>
          <a:p>
            <a:pPr marL="0" indent="0">
              <a:buNone/>
            </a:pPr>
            <a:r>
              <a:rPr lang="en-US" sz="2100" dirty="0"/>
              <a:t>          "match": {"professor.name": "bill"}}</a:t>
            </a:r>
          </a:p>
          <a:p>
            <a:pPr marL="0" indent="0">
              <a:buNone/>
            </a:pPr>
            <a:r>
              <a:rPr lang="en-US" sz="2100" dirty="0"/>
              <a:t>      ]</a:t>
            </a:r>
          </a:p>
          <a:p>
            <a:pPr marL="0" indent="0">
              <a:buNone/>
            </a:pPr>
            <a:r>
              <a:rPr lang="en-US" sz="2100" dirty="0"/>
              <a:t>     }</a:t>
            </a:r>
          </a:p>
          <a:p>
            <a:pPr marL="0" indent="0">
              <a:buNone/>
            </a:pPr>
            <a:r>
              <a:rPr lang="en-US" sz="2100" dirty="0"/>
              <a:t> }</a:t>
            </a:r>
          </a:p>
          <a:p>
            <a:pPr marL="0" indent="0">
              <a:buNone/>
            </a:pPr>
            <a:r>
              <a:rPr lang="en-US" sz="2100" dirty="0"/>
              <a:t>}</a:t>
            </a:r>
            <a:endParaRPr lang="en-US" sz="1250" dirty="0"/>
          </a:p>
        </p:txBody>
      </p:sp>
    </p:spTree>
    <p:extLst>
      <p:ext uri="{BB962C8B-B14F-4D97-AF65-F5344CB8AC3E}">
        <p14:creationId xmlns:p14="http://schemas.microsoft.com/office/powerpoint/2010/main" val="1528102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 err="1"/>
              <a:t>Multimatch</a:t>
            </a:r>
            <a:r>
              <a:rPr lang="en-US" sz="2100" dirty="0"/>
              <a:t>: </a:t>
            </a:r>
          </a:p>
          <a:p>
            <a:pPr marL="0" indent="0">
              <a:buNone/>
            </a:pPr>
            <a:r>
              <a:rPr lang="en-US" sz="1250" dirty="0"/>
              <a:t>GET /courses/_search</a:t>
            </a:r>
          </a:p>
          <a:p>
            <a:pPr marL="0" indent="0">
              <a:buNone/>
            </a:pPr>
            <a:r>
              <a:rPr lang="en-US" sz="1250" dirty="0"/>
              <a:t>{</a:t>
            </a:r>
          </a:p>
          <a:p>
            <a:pPr marL="0" indent="0">
              <a:buNone/>
            </a:pPr>
            <a:r>
              <a:rPr lang="en-US" sz="1250" dirty="0"/>
              <a:t>   "query":{</a:t>
            </a:r>
          </a:p>
          <a:p>
            <a:pPr marL="0" indent="0">
              <a:buNone/>
            </a:pPr>
            <a:r>
              <a:rPr lang="en-US" sz="1250" dirty="0"/>
              <a:t>   "</a:t>
            </a:r>
            <a:r>
              <a:rPr lang="en-US" sz="1250" dirty="0" err="1"/>
              <a:t>multi_match</a:t>
            </a:r>
            <a:r>
              <a:rPr lang="en-US" sz="1250" dirty="0"/>
              <a:t>":{</a:t>
            </a:r>
          </a:p>
          <a:p>
            <a:pPr marL="0" indent="0">
              <a:buNone/>
            </a:pPr>
            <a:r>
              <a:rPr lang="en-US" sz="1250" dirty="0"/>
              <a:t>      "fields":["name","</a:t>
            </a:r>
            <a:r>
              <a:rPr lang="en-US" sz="1250" dirty="0" err="1"/>
              <a:t>professor.department</a:t>
            </a:r>
            <a:r>
              <a:rPr lang="en-US" sz="1250" dirty="0"/>
              <a:t>"],</a:t>
            </a:r>
          </a:p>
          <a:p>
            <a:pPr marL="0" indent="0">
              <a:buNone/>
            </a:pPr>
            <a:r>
              <a:rPr lang="en-US" sz="1250" dirty="0"/>
              <a:t>	  "</a:t>
            </a:r>
            <a:r>
              <a:rPr lang="en-US" sz="1250" dirty="0" err="1"/>
              <a:t>query":"accounting</a:t>
            </a:r>
            <a:r>
              <a:rPr lang="en-US" sz="1250" dirty="0"/>
              <a:t>"</a:t>
            </a:r>
          </a:p>
          <a:p>
            <a:pPr marL="0" indent="0">
              <a:buNone/>
            </a:pPr>
            <a:r>
              <a:rPr lang="en-US" sz="1250" dirty="0"/>
              <a:t>	  }</a:t>
            </a:r>
          </a:p>
          <a:p>
            <a:pPr marL="0" indent="0">
              <a:buNone/>
            </a:pPr>
            <a:r>
              <a:rPr lang="en-US" sz="1250" dirty="0"/>
              <a:t>	}</a:t>
            </a:r>
          </a:p>
          <a:p>
            <a:pPr marL="0" indent="0">
              <a:buNone/>
            </a:pPr>
            <a:r>
              <a:rPr lang="en-US" sz="12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09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Match Phrase: Match the sentence or part of the sentence(the word </a:t>
            </a:r>
            <a:r>
              <a:rPr lang="en-US" sz="2100" dirty="0" err="1"/>
              <a:t>shud</a:t>
            </a:r>
            <a:r>
              <a:rPr lang="en-US" sz="2100" dirty="0"/>
              <a:t> be complete</a:t>
            </a:r>
          </a:p>
          <a:p>
            <a:pPr marL="0" indent="0">
              <a:buNone/>
            </a:pPr>
            <a:r>
              <a:rPr lang="en-US" sz="1250" dirty="0"/>
              <a:t>GET /courses/_search</a:t>
            </a:r>
          </a:p>
          <a:p>
            <a:pPr marL="0" indent="0">
              <a:buNone/>
            </a:pPr>
            <a:r>
              <a:rPr lang="en-US" sz="1250" dirty="0"/>
              <a:t>{</a:t>
            </a:r>
          </a:p>
          <a:p>
            <a:pPr marL="0" indent="0">
              <a:buNone/>
            </a:pPr>
            <a:r>
              <a:rPr lang="en-US" sz="1250" dirty="0"/>
              <a:t>   "query":{</a:t>
            </a:r>
          </a:p>
          <a:p>
            <a:pPr marL="0" indent="0">
              <a:buNone/>
            </a:pPr>
            <a:r>
              <a:rPr lang="en-US" sz="1250" dirty="0"/>
              <a:t>   "</a:t>
            </a:r>
            <a:r>
              <a:rPr lang="en-US" sz="1250" dirty="0" err="1"/>
              <a:t>match_phrase</a:t>
            </a:r>
            <a:r>
              <a:rPr lang="en-US" sz="1250" dirty="0"/>
              <a:t>":{</a:t>
            </a:r>
          </a:p>
          <a:p>
            <a:pPr marL="0" indent="0">
              <a:buNone/>
            </a:pPr>
            <a:r>
              <a:rPr lang="en-US" sz="1250" dirty="0"/>
              <a:t>      "</a:t>
            </a:r>
            <a:r>
              <a:rPr lang="en-US" sz="1250" dirty="0" err="1"/>
              <a:t>course_description":"from</a:t>
            </a:r>
            <a:r>
              <a:rPr lang="en-US" sz="1250" dirty="0"/>
              <a:t> the business school taken by final year"</a:t>
            </a:r>
          </a:p>
          <a:p>
            <a:pPr marL="0" indent="0">
              <a:buNone/>
            </a:pPr>
            <a:r>
              <a:rPr lang="en-US" sz="1250" dirty="0"/>
              <a:t>	  }</a:t>
            </a:r>
          </a:p>
          <a:p>
            <a:pPr marL="0" indent="0">
              <a:buNone/>
            </a:pPr>
            <a:r>
              <a:rPr lang="en-US" sz="1250" dirty="0"/>
              <a:t>	}</a:t>
            </a:r>
          </a:p>
          <a:p>
            <a:pPr marL="0" indent="0">
              <a:buNone/>
            </a:pPr>
            <a:r>
              <a:rPr lang="en-US" sz="1250" dirty="0"/>
              <a:t>}</a:t>
            </a:r>
          </a:p>
          <a:p>
            <a:pPr marL="0" indent="0">
              <a:buNone/>
            </a:pPr>
            <a:r>
              <a:rPr lang="en-US" sz="1400" dirty="0"/>
              <a:t>Match </a:t>
            </a:r>
            <a:r>
              <a:rPr lang="en-US" sz="1400" dirty="0" err="1"/>
              <a:t>Phrase_prefix</a:t>
            </a:r>
            <a:r>
              <a:rPr lang="en-US" sz="1400" dirty="0"/>
              <a:t>: Match the sentence or part of the sentence(even the  word is broken half way like fin instead of final</a:t>
            </a:r>
          </a:p>
          <a:p>
            <a:pPr marL="0" indent="0">
              <a:buNone/>
            </a:pPr>
            <a:endParaRPr lang="en-US" sz="1250" dirty="0"/>
          </a:p>
          <a:p>
            <a:pPr marL="0" indent="0">
              <a:buNone/>
            </a:pPr>
            <a:r>
              <a:rPr lang="en-US" sz="1250" dirty="0"/>
              <a:t>GET /courses/_search</a:t>
            </a:r>
          </a:p>
          <a:p>
            <a:pPr marL="0" indent="0">
              <a:buNone/>
            </a:pPr>
            <a:r>
              <a:rPr lang="en-US" sz="1250" dirty="0"/>
              <a:t>{</a:t>
            </a:r>
          </a:p>
          <a:p>
            <a:pPr marL="0" indent="0">
              <a:buNone/>
            </a:pPr>
            <a:r>
              <a:rPr lang="en-US" sz="1250" dirty="0"/>
              <a:t>   "query":{</a:t>
            </a:r>
          </a:p>
          <a:p>
            <a:pPr marL="0" indent="0">
              <a:buNone/>
            </a:pPr>
            <a:r>
              <a:rPr lang="en-US" sz="1250" dirty="0"/>
              <a:t>   "</a:t>
            </a:r>
            <a:r>
              <a:rPr lang="en-US" sz="1250" dirty="0" err="1"/>
              <a:t>match_phrase_prefix</a:t>
            </a:r>
            <a:r>
              <a:rPr lang="en-US" sz="1250" dirty="0"/>
              <a:t>":{</a:t>
            </a:r>
          </a:p>
          <a:p>
            <a:pPr marL="0" indent="0">
              <a:buNone/>
            </a:pPr>
            <a:r>
              <a:rPr lang="en-US" sz="1250" dirty="0"/>
              <a:t>      "</a:t>
            </a:r>
            <a:r>
              <a:rPr lang="en-US" sz="1250" dirty="0" err="1"/>
              <a:t>course_description":"from</a:t>
            </a:r>
            <a:r>
              <a:rPr lang="en-US" sz="1250" dirty="0"/>
              <a:t> the business school taken by fin"</a:t>
            </a:r>
          </a:p>
          <a:p>
            <a:pPr marL="0" indent="0">
              <a:buNone/>
            </a:pPr>
            <a:r>
              <a:rPr lang="en-US" sz="1250" dirty="0"/>
              <a:t>	  }</a:t>
            </a:r>
          </a:p>
          <a:p>
            <a:pPr marL="0" indent="0">
              <a:buNone/>
            </a:pPr>
            <a:r>
              <a:rPr lang="en-US" sz="1250" dirty="0"/>
              <a:t>	}</a:t>
            </a:r>
          </a:p>
          <a:p>
            <a:pPr marL="0" indent="0">
              <a:buNone/>
            </a:pPr>
            <a:r>
              <a:rPr lang="en-US" sz="1250" dirty="0"/>
              <a:t>}</a:t>
            </a:r>
          </a:p>
          <a:p>
            <a:pPr marL="0" indent="0">
              <a:buNone/>
            </a:pPr>
            <a:endParaRPr lang="en-US" sz="1250" dirty="0"/>
          </a:p>
        </p:txBody>
      </p:sp>
    </p:spTree>
    <p:extLst>
      <p:ext uri="{BB962C8B-B14F-4D97-AF65-F5344CB8AC3E}">
        <p14:creationId xmlns:p14="http://schemas.microsoft.com/office/powerpoint/2010/main" val="2616610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Terms :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Inter"/>
              </a:rPr>
              <a:t>Returns documents that contain one or more </a:t>
            </a:r>
            <a:r>
              <a:rPr lang="en-US" sz="1600" b="1" i="0" dirty="0">
                <a:solidFill>
                  <a:srgbClr val="212529"/>
                </a:solidFill>
                <a:effectLst/>
                <a:latin typeface="Inter"/>
              </a:rPr>
              <a:t>exact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Inter"/>
              </a:rPr>
              <a:t> terms in a provided field.</a:t>
            </a:r>
            <a:endParaRPr lang="en-US" sz="2100" dirty="0"/>
          </a:p>
          <a:p>
            <a:pPr marL="0" indent="0">
              <a:buNone/>
            </a:pPr>
            <a:r>
              <a:rPr lang="en-US" sz="1250" dirty="0"/>
              <a:t>GET /courses/_search</a:t>
            </a:r>
          </a:p>
          <a:p>
            <a:pPr marL="0" indent="0">
              <a:buNone/>
            </a:pPr>
            <a:r>
              <a:rPr lang="en-US" sz="1250" dirty="0"/>
              <a:t>{</a:t>
            </a:r>
          </a:p>
          <a:p>
            <a:pPr marL="0" indent="0">
              <a:buNone/>
            </a:pPr>
            <a:r>
              <a:rPr lang="en-US" sz="1250" dirty="0"/>
              <a:t>  "query": {</a:t>
            </a:r>
          </a:p>
          <a:p>
            <a:pPr marL="0" indent="0">
              <a:buNone/>
            </a:pPr>
            <a:r>
              <a:rPr lang="en-US" sz="1250" dirty="0"/>
              <a:t>    "terms": {</a:t>
            </a:r>
          </a:p>
          <a:p>
            <a:pPr marL="0" indent="0">
              <a:buNone/>
            </a:pPr>
            <a:r>
              <a:rPr lang="en-US" sz="1250" dirty="0"/>
              <a:t>    "name":[“</a:t>
            </a:r>
            <a:r>
              <a:rPr lang="en-US" sz="1250" dirty="0" err="1"/>
              <a:t>computer","accounting</a:t>
            </a:r>
            <a:r>
              <a:rPr lang="en-US" sz="1250" dirty="0"/>
              <a:t>"]</a:t>
            </a:r>
          </a:p>
          <a:p>
            <a:pPr marL="0" indent="0">
              <a:buNone/>
            </a:pPr>
            <a:r>
              <a:rPr lang="en-US" sz="1250" dirty="0"/>
              <a:t>    }</a:t>
            </a:r>
          </a:p>
          <a:p>
            <a:pPr marL="0" indent="0">
              <a:buNone/>
            </a:pPr>
            <a:r>
              <a:rPr lang="en-US" sz="1250" dirty="0"/>
              <a:t>  }</a:t>
            </a:r>
          </a:p>
          <a:p>
            <a:pPr marL="0" indent="0">
              <a:buNone/>
            </a:pPr>
            <a:r>
              <a:rPr lang="en-US" sz="1250" dirty="0"/>
              <a:t> }</a:t>
            </a:r>
          </a:p>
          <a:p>
            <a:pPr marL="0" indent="0">
              <a:buNone/>
            </a:pPr>
            <a:endParaRPr lang="en-US" sz="1250" dirty="0"/>
          </a:p>
          <a:p>
            <a:pPr marL="0" indent="0">
              <a:buNone/>
            </a:pPr>
            <a:r>
              <a:rPr lang="en-US" sz="1250" dirty="0"/>
              <a:t>Range:</a:t>
            </a:r>
          </a:p>
          <a:p>
            <a:pPr marL="0" indent="0">
              <a:buNone/>
            </a:pPr>
            <a:r>
              <a:rPr lang="en-US" sz="1250" dirty="0"/>
              <a:t>GET /courses/_search</a:t>
            </a:r>
          </a:p>
          <a:p>
            <a:pPr marL="0" indent="0">
              <a:buNone/>
            </a:pPr>
            <a:r>
              <a:rPr lang="en-US" sz="1250" dirty="0"/>
              <a:t>{</a:t>
            </a:r>
          </a:p>
          <a:p>
            <a:pPr marL="0" indent="0">
              <a:buNone/>
            </a:pPr>
            <a:r>
              <a:rPr lang="en-US" sz="1250" dirty="0"/>
              <a:t>   "query":{</a:t>
            </a:r>
          </a:p>
          <a:p>
            <a:pPr marL="0" indent="0">
              <a:buNone/>
            </a:pPr>
            <a:r>
              <a:rPr lang="en-US" sz="1250" dirty="0"/>
              <a:t>     "range": {</a:t>
            </a:r>
          </a:p>
          <a:p>
            <a:pPr marL="0" indent="0">
              <a:buNone/>
            </a:pPr>
            <a:r>
              <a:rPr lang="en-US" sz="1250" dirty="0"/>
              <a:t>       "</a:t>
            </a:r>
            <a:r>
              <a:rPr lang="en-US" sz="1250" dirty="0" err="1"/>
              <a:t>students_enrolled</a:t>
            </a:r>
            <a:r>
              <a:rPr lang="en-US" sz="1250" dirty="0"/>
              <a:t>": {</a:t>
            </a:r>
          </a:p>
          <a:p>
            <a:pPr marL="0" indent="0">
              <a:buNone/>
            </a:pPr>
            <a:r>
              <a:rPr lang="en-US" sz="1250" dirty="0"/>
              <a:t>         "</a:t>
            </a:r>
            <a:r>
              <a:rPr lang="en-US" sz="1250" dirty="0" err="1"/>
              <a:t>gte</a:t>
            </a:r>
            <a:r>
              <a:rPr lang="en-US" sz="1250" dirty="0"/>
              <a:t>": 10,</a:t>
            </a:r>
          </a:p>
          <a:p>
            <a:pPr marL="0" indent="0">
              <a:buNone/>
            </a:pPr>
            <a:r>
              <a:rPr lang="en-US" sz="1250" dirty="0"/>
              <a:t>         "</a:t>
            </a:r>
            <a:r>
              <a:rPr lang="en-US" sz="1250" dirty="0" err="1"/>
              <a:t>lte</a:t>
            </a:r>
            <a:r>
              <a:rPr lang="en-US" sz="1250" dirty="0"/>
              <a:t>": 20</a:t>
            </a:r>
          </a:p>
          <a:p>
            <a:pPr marL="0" indent="0">
              <a:buNone/>
            </a:pPr>
            <a:r>
              <a:rPr lang="en-US" sz="1250" dirty="0"/>
              <a:t>       }</a:t>
            </a:r>
          </a:p>
          <a:p>
            <a:pPr marL="0" indent="0">
              <a:buNone/>
            </a:pPr>
            <a:r>
              <a:rPr lang="en-US" sz="1250" dirty="0"/>
              <a:t>     }</a:t>
            </a:r>
          </a:p>
          <a:p>
            <a:pPr marL="0" indent="0">
              <a:buNone/>
            </a:pPr>
            <a:r>
              <a:rPr lang="en-US" sz="1250" dirty="0"/>
              <a:t>   }</a:t>
            </a:r>
          </a:p>
          <a:p>
            <a:pPr marL="0" indent="0">
              <a:buNone/>
            </a:pPr>
            <a:r>
              <a:rPr lang="en-US" sz="12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5340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Filter: Will just filter the criteria, will not calculate relevancy score like search syntax . Filters are cached. Hence it is faster. If u don’t care about relevancy scoring, we can use filter</a:t>
            </a:r>
          </a:p>
          <a:p>
            <a:pPr marL="0" indent="0">
              <a:buNone/>
            </a:pPr>
            <a:r>
              <a:rPr lang="en-US" sz="2100" dirty="0"/>
              <a:t>GET /courses/_search</a:t>
            </a:r>
          </a:p>
          <a:p>
            <a:pPr marL="0" indent="0">
              <a:buNone/>
            </a:pPr>
            <a:r>
              <a:rPr lang="en-US" sz="2100" dirty="0"/>
              <a:t>{</a:t>
            </a:r>
          </a:p>
          <a:p>
            <a:pPr marL="0" indent="0">
              <a:buNone/>
            </a:pPr>
            <a:r>
              <a:rPr lang="en-US" sz="2100" dirty="0"/>
              <a:t>   "query":{</a:t>
            </a:r>
          </a:p>
          <a:p>
            <a:pPr marL="0" indent="0">
              <a:buNone/>
            </a:pPr>
            <a:r>
              <a:rPr lang="en-US" sz="2100" dirty="0"/>
              <a:t>     "bool": {</a:t>
            </a:r>
          </a:p>
          <a:p>
            <a:pPr marL="0" indent="0">
              <a:buNone/>
            </a:pPr>
            <a:r>
              <a:rPr lang="en-US" sz="2100" dirty="0"/>
              <a:t>       "filter": {</a:t>
            </a:r>
          </a:p>
          <a:p>
            <a:pPr marL="0" indent="0">
              <a:buNone/>
            </a:pPr>
            <a:r>
              <a:rPr lang="en-US" sz="2100" dirty="0"/>
              <a:t>         "match":{"</a:t>
            </a:r>
            <a:r>
              <a:rPr lang="en-US" sz="2100" dirty="0" err="1"/>
              <a:t>name":"accounting</a:t>
            </a:r>
            <a:r>
              <a:rPr lang="en-US" sz="2100" dirty="0"/>
              <a:t>"}</a:t>
            </a:r>
          </a:p>
          <a:p>
            <a:pPr marL="0" indent="0">
              <a:buNone/>
            </a:pPr>
            <a:r>
              <a:rPr lang="en-US" sz="2100" dirty="0"/>
              <a:t>       }</a:t>
            </a:r>
          </a:p>
          <a:p>
            <a:pPr marL="0" indent="0">
              <a:buNone/>
            </a:pPr>
            <a:r>
              <a:rPr lang="en-US" sz="2100" dirty="0"/>
              <a:t>       }</a:t>
            </a:r>
          </a:p>
          <a:p>
            <a:pPr marL="0" indent="0">
              <a:buNone/>
            </a:pPr>
            <a:r>
              <a:rPr lang="en-US" sz="2100" dirty="0"/>
              <a:t>     }</a:t>
            </a:r>
          </a:p>
          <a:p>
            <a:pPr marL="0" indent="0">
              <a:buNone/>
            </a:pPr>
            <a:r>
              <a:rPr lang="en-US" sz="2100" dirty="0"/>
              <a:t>   }</a:t>
            </a:r>
            <a:endParaRPr lang="en-US" sz="1250" dirty="0"/>
          </a:p>
        </p:txBody>
      </p:sp>
    </p:spTree>
    <p:extLst>
      <p:ext uri="{BB962C8B-B14F-4D97-AF65-F5344CB8AC3E}">
        <p14:creationId xmlns:p14="http://schemas.microsoft.com/office/powerpoint/2010/main" val="1186597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Now you can see the relevancy score for  "must":[{"match":{"room":"e3"}}]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GET /courses/_search</a:t>
            </a:r>
          </a:p>
          <a:p>
            <a:pPr marL="0" indent="0">
              <a:buNone/>
            </a:pPr>
            <a:r>
              <a:rPr lang="en-US" sz="2100" dirty="0"/>
              <a:t>{</a:t>
            </a:r>
          </a:p>
          <a:p>
            <a:pPr marL="0" indent="0">
              <a:buNone/>
            </a:pPr>
            <a:r>
              <a:rPr lang="en-US" sz="2100" dirty="0"/>
              <a:t>   "query":{</a:t>
            </a:r>
          </a:p>
          <a:p>
            <a:pPr marL="0" indent="0">
              <a:buNone/>
            </a:pPr>
            <a:r>
              <a:rPr lang="en-US" sz="2100" dirty="0"/>
              <a:t>     "bool": {</a:t>
            </a:r>
          </a:p>
          <a:p>
            <a:pPr marL="0" indent="0">
              <a:buNone/>
            </a:pPr>
            <a:r>
              <a:rPr lang="en-US" sz="2100" dirty="0"/>
              <a:t>       "filter": {</a:t>
            </a:r>
          </a:p>
          <a:p>
            <a:pPr marL="0" indent="0">
              <a:buNone/>
            </a:pPr>
            <a:r>
              <a:rPr lang="en-US" sz="2100" dirty="0"/>
              <a:t>         "match":{"</a:t>
            </a:r>
            <a:r>
              <a:rPr lang="en-US" sz="2100" dirty="0" err="1"/>
              <a:t>name":"accounting</a:t>
            </a:r>
            <a:r>
              <a:rPr lang="en-US" sz="2100" dirty="0"/>
              <a:t>"}</a:t>
            </a:r>
          </a:p>
          <a:p>
            <a:pPr marL="0" indent="0">
              <a:buNone/>
            </a:pPr>
            <a:r>
              <a:rPr lang="en-US" sz="2100" dirty="0"/>
              <a:t>       },</a:t>
            </a:r>
          </a:p>
          <a:p>
            <a:pPr marL="0" indent="0">
              <a:buNone/>
            </a:pPr>
            <a:r>
              <a:rPr lang="en-US" sz="2100" dirty="0"/>
              <a:t>       "must":[{"match":{"room":"e3"}}]</a:t>
            </a:r>
          </a:p>
          <a:p>
            <a:pPr marL="0" indent="0">
              <a:buNone/>
            </a:pPr>
            <a:r>
              <a:rPr lang="en-US" sz="2100" dirty="0"/>
              <a:t>     }</a:t>
            </a:r>
          </a:p>
          <a:p>
            <a:pPr marL="0" indent="0">
              <a:buNone/>
            </a:pPr>
            <a:r>
              <a:rPr lang="en-US" sz="2100" dirty="0"/>
              <a:t>   }</a:t>
            </a:r>
          </a:p>
          <a:p>
            <a:pPr marL="0" indent="0">
              <a:buNone/>
            </a:pPr>
            <a:r>
              <a:rPr lang="en-US" sz="2100" dirty="0"/>
              <a:t>   }</a:t>
            </a:r>
            <a:endParaRPr lang="en-US" sz="1250" dirty="0"/>
          </a:p>
        </p:txBody>
      </p:sp>
    </p:spTree>
    <p:extLst>
      <p:ext uri="{BB962C8B-B14F-4D97-AF65-F5344CB8AC3E}">
        <p14:creationId xmlns:p14="http://schemas.microsoft.com/office/powerpoint/2010/main" val="306267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3D1CE-E0BB-4177-9B80-535A17842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334" y="1251328"/>
            <a:ext cx="8806375" cy="495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6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Aggregation DSL:</a:t>
            </a:r>
          </a:p>
          <a:p>
            <a:pPr marL="0" indent="0">
              <a:buNone/>
            </a:pPr>
            <a:r>
              <a:rPr lang="en-US" sz="1250" dirty="0"/>
              <a:t>GET /vehicles/_search</a:t>
            </a:r>
          </a:p>
          <a:p>
            <a:pPr marL="0" indent="0">
              <a:buNone/>
            </a:pPr>
            <a:r>
              <a:rPr lang="en-US" sz="1250" dirty="0"/>
              <a:t>{</a:t>
            </a:r>
          </a:p>
          <a:p>
            <a:pPr marL="0" indent="0">
              <a:buNone/>
            </a:pPr>
            <a:r>
              <a:rPr lang="en-US" sz="1250" dirty="0"/>
              <a:t>  "size":"20",                                                -- display 20 documents  )default is 10</a:t>
            </a:r>
          </a:p>
          <a:p>
            <a:pPr marL="0" indent="0">
              <a:buNone/>
            </a:pPr>
            <a:r>
              <a:rPr lang="en-US" sz="1250" dirty="0"/>
              <a:t>  "query": { "</a:t>
            </a:r>
            <a:r>
              <a:rPr lang="en-US" sz="1250" dirty="0" err="1"/>
              <a:t>match_all</a:t>
            </a:r>
            <a:r>
              <a:rPr lang="en-US" sz="1250" dirty="0"/>
              <a:t>": {} </a:t>
            </a:r>
          </a:p>
          <a:p>
            <a:pPr marL="0" indent="0">
              <a:buNone/>
            </a:pPr>
            <a:r>
              <a:rPr lang="en-US" sz="1250" dirty="0"/>
              <a:t> }</a:t>
            </a:r>
          </a:p>
          <a:p>
            <a:pPr marL="0" indent="0">
              <a:buNone/>
            </a:pPr>
            <a:r>
              <a:rPr lang="en-US" sz="1250" dirty="0"/>
              <a:t>}</a:t>
            </a:r>
          </a:p>
          <a:p>
            <a:pPr marL="0" indent="0">
              <a:buNone/>
            </a:pPr>
            <a:endParaRPr lang="en-US" sz="1250" dirty="0"/>
          </a:p>
          <a:p>
            <a:pPr marL="0" indent="0">
              <a:buNone/>
            </a:pPr>
            <a:endParaRPr lang="en-US" sz="1250" dirty="0"/>
          </a:p>
          <a:p>
            <a:pPr marL="0" indent="0">
              <a:buNone/>
            </a:pPr>
            <a:endParaRPr lang="en-US" sz="1250" dirty="0"/>
          </a:p>
          <a:p>
            <a:pPr marL="0" indent="0">
              <a:buNone/>
            </a:pPr>
            <a:r>
              <a:rPr lang="en-US" sz="1250" dirty="0"/>
              <a:t>GET /vehicles/_search</a:t>
            </a:r>
          </a:p>
          <a:p>
            <a:pPr marL="0" indent="0">
              <a:buNone/>
            </a:pPr>
            <a:r>
              <a:rPr lang="en-US" sz="1250" dirty="0"/>
              <a:t>{</a:t>
            </a:r>
          </a:p>
          <a:p>
            <a:pPr marL="0" indent="0">
              <a:buNone/>
            </a:pPr>
            <a:r>
              <a:rPr lang="en-US" sz="1250" dirty="0"/>
              <a:t>  "query": { "</a:t>
            </a:r>
            <a:r>
              <a:rPr lang="en-US" sz="1250" dirty="0" err="1"/>
              <a:t>match_all</a:t>
            </a:r>
            <a:r>
              <a:rPr lang="en-US" sz="1250" dirty="0"/>
              <a:t>": {} },</a:t>
            </a:r>
          </a:p>
          <a:p>
            <a:pPr marL="0" indent="0">
              <a:buNone/>
            </a:pPr>
            <a:r>
              <a:rPr lang="en-US" sz="1250" dirty="0"/>
              <a:t>  "sort": [</a:t>
            </a:r>
          </a:p>
          <a:p>
            <a:pPr marL="0" indent="0">
              <a:buNone/>
            </a:pPr>
            <a:r>
              <a:rPr lang="en-US" sz="1250" dirty="0"/>
              <a:t>    { "price": "</a:t>
            </a:r>
            <a:r>
              <a:rPr lang="en-US" sz="1250" dirty="0" err="1"/>
              <a:t>asc</a:t>
            </a:r>
            <a:r>
              <a:rPr lang="en-US" sz="1250" dirty="0"/>
              <a:t>" }</a:t>
            </a:r>
          </a:p>
          <a:p>
            <a:pPr marL="0" indent="0">
              <a:buNone/>
            </a:pPr>
            <a:r>
              <a:rPr lang="en-US" sz="1250" dirty="0"/>
              <a:t>  ]</a:t>
            </a:r>
          </a:p>
          <a:p>
            <a:pPr marL="0" indent="0">
              <a:buNone/>
            </a:pPr>
            <a:r>
              <a:rPr lang="en-US" sz="12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0076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Aggregation DSL:</a:t>
            </a:r>
          </a:p>
          <a:p>
            <a:pPr marL="0" indent="0">
              <a:buNone/>
            </a:pPr>
            <a:r>
              <a:rPr lang="en-US" sz="1250" dirty="0"/>
              <a:t>Count</a:t>
            </a:r>
          </a:p>
          <a:p>
            <a:pPr marL="0" indent="0">
              <a:buNone/>
            </a:pPr>
            <a:r>
              <a:rPr lang="en-US" sz="1250" dirty="0"/>
              <a:t>GET /vehicles/_count</a:t>
            </a:r>
          </a:p>
          <a:p>
            <a:pPr marL="0" indent="0">
              <a:buNone/>
            </a:pPr>
            <a:r>
              <a:rPr lang="en-US" sz="1250" dirty="0"/>
              <a:t>{</a:t>
            </a:r>
          </a:p>
          <a:p>
            <a:pPr marL="0" indent="0">
              <a:buNone/>
            </a:pPr>
            <a:r>
              <a:rPr lang="en-US" sz="1250" dirty="0"/>
              <a:t>  "query": { "match":{"</a:t>
            </a:r>
            <a:r>
              <a:rPr lang="en-US" sz="1250" dirty="0" err="1"/>
              <a:t>make":"dodge</a:t>
            </a:r>
            <a:r>
              <a:rPr lang="en-US" sz="1250" dirty="0"/>
              <a:t>"}}     </a:t>
            </a:r>
          </a:p>
          <a:p>
            <a:pPr marL="0" indent="0">
              <a:buNone/>
            </a:pPr>
            <a:r>
              <a:rPr lang="en-US" sz="1250" dirty="0"/>
              <a:t>}</a:t>
            </a:r>
          </a:p>
          <a:p>
            <a:pPr marL="0" indent="0">
              <a:buNone/>
            </a:pPr>
            <a:endParaRPr lang="en-US" sz="1250" dirty="0"/>
          </a:p>
          <a:p>
            <a:pPr marL="0" indent="0">
              <a:buNone/>
            </a:pPr>
            <a:r>
              <a:rPr lang="en-US" sz="1250" dirty="0"/>
              <a:t>Group by</a:t>
            </a:r>
          </a:p>
          <a:p>
            <a:pPr marL="0" indent="0">
              <a:buNone/>
            </a:pPr>
            <a:r>
              <a:rPr lang="en-US" sz="1250" dirty="0"/>
              <a:t>-------------------</a:t>
            </a:r>
          </a:p>
          <a:p>
            <a:pPr marL="0" indent="0">
              <a:buNone/>
            </a:pPr>
            <a:r>
              <a:rPr lang="en-US" sz="1250" dirty="0"/>
              <a:t>GET /vehicles/_search</a:t>
            </a:r>
          </a:p>
          <a:p>
            <a:pPr marL="0" indent="0">
              <a:buNone/>
            </a:pPr>
            <a:r>
              <a:rPr lang="en-US" sz="1250" dirty="0"/>
              <a:t>{</a:t>
            </a:r>
          </a:p>
          <a:p>
            <a:pPr marL="0" indent="0">
              <a:buNone/>
            </a:pPr>
            <a:r>
              <a:rPr lang="en-US" sz="1250" dirty="0"/>
              <a:t>  "</a:t>
            </a:r>
            <a:r>
              <a:rPr lang="en-US" sz="1250" dirty="0" err="1"/>
              <a:t>aggs</a:t>
            </a:r>
            <a:r>
              <a:rPr lang="en-US" sz="1250" dirty="0"/>
              <a:t>":{</a:t>
            </a:r>
          </a:p>
          <a:p>
            <a:pPr marL="0" indent="0">
              <a:buNone/>
            </a:pPr>
            <a:r>
              <a:rPr lang="en-US" sz="1250" dirty="0"/>
              <a:t>    "</a:t>
            </a:r>
            <a:r>
              <a:rPr lang="en-US" sz="1250" dirty="0" err="1"/>
              <a:t>popular_cars</a:t>
            </a:r>
            <a:r>
              <a:rPr lang="en-US" sz="1250" dirty="0"/>
              <a:t>":{</a:t>
            </a:r>
          </a:p>
          <a:p>
            <a:pPr marL="0" indent="0">
              <a:buNone/>
            </a:pPr>
            <a:r>
              <a:rPr lang="en-US" sz="1250" dirty="0"/>
              <a:t>      "terms":{</a:t>
            </a:r>
          </a:p>
          <a:p>
            <a:pPr marL="0" indent="0">
              <a:buNone/>
            </a:pPr>
            <a:r>
              <a:rPr lang="en-US" sz="1250" dirty="0"/>
              <a:t>        "field":"</a:t>
            </a:r>
            <a:r>
              <a:rPr lang="en-US" sz="1250" dirty="0" err="1"/>
              <a:t>make.keyword</a:t>
            </a:r>
            <a:r>
              <a:rPr lang="en-US" sz="1250" dirty="0"/>
              <a:t>"</a:t>
            </a:r>
          </a:p>
          <a:p>
            <a:pPr marL="0" indent="0">
              <a:buNone/>
            </a:pPr>
            <a:r>
              <a:rPr lang="en-US" sz="1250" dirty="0"/>
              <a:t>      }</a:t>
            </a:r>
          </a:p>
          <a:p>
            <a:pPr marL="0" indent="0">
              <a:buNone/>
            </a:pPr>
            <a:r>
              <a:rPr lang="en-US" sz="1250" dirty="0"/>
              <a:t>    }</a:t>
            </a:r>
          </a:p>
          <a:p>
            <a:pPr marL="0" indent="0">
              <a:buNone/>
            </a:pPr>
            <a:r>
              <a:rPr lang="en-US" sz="1250" dirty="0"/>
              <a:t>  }</a:t>
            </a:r>
          </a:p>
          <a:p>
            <a:pPr marL="0" indent="0">
              <a:buNone/>
            </a:pPr>
            <a:r>
              <a:rPr lang="en-US" sz="12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571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Aggregation DSL: Average</a:t>
            </a:r>
          </a:p>
          <a:p>
            <a:pPr marL="0" indent="0">
              <a:buNone/>
            </a:pPr>
            <a:r>
              <a:rPr lang="en-US" sz="1250" dirty="0"/>
              <a:t>GET /vehicles/_search</a:t>
            </a:r>
          </a:p>
          <a:p>
            <a:pPr marL="0" indent="0">
              <a:buNone/>
            </a:pPr>
            <a:r>
              <a:rPr lang="en-US" sz="1250" dirty="0"/>
              <a:t>{</a:t>
            </a:r>
          </a:p>
          <a:p>
            <a:pPr marL="0" indent="0">
              <a:buNone/>
            </a:pPr>
            <a:r>
              <a:rPr lang="en-US" sz="1250" dirty="0"/>
              <a:t>  "</a:t>
            </a:r>
            <a:r>
              <a:rPr lang="en-US" sz="1250" dirty="0" err="1"/>
              <a:t>aggs</a:t>
            </a:r>
            <a:r>
              <a:rPr lang="en-US" sz="1250" dirty="0"/>
              <a:t>":{</a:t>
            </a:r>
          </a:p>
          <a:p>
            <a:pPr marL="0" indent="0">
              <a:buNone/>
            </a:pPr>
            <a:r>
              <a:rPr lang="en-US" sz="1250" dirty="0"/>
              <a:t>    "</a:t>
            </a:r>
            <a:r>
              <a:rPr lang="en-US" sz="1250" dirty="0" err="1"/>
              <a:t>popular_cars</a:t>
            </a:r>
            <a:r>
              <a:rPr lang="en-US" sz="1250" dirty="0"/>
              <a:t>":{</a:t>
            </a:r>
          </a:p>
          <a:p>
            <a:pPr marL="0" indent="0">
              <a:buNone/>
            </a:pPr>
            <a:r>
              <a:rPr lang="en-US" sz="1250" dirty="0"/>
              <a:t>      "terms":{</a:t>
            </a:r>
          </a:p>
          <a:p>
            <a:pPr marL="0" indent="0">
              <a:buNone/>
            </a:pPr>
            <a:r>
              <a:rPr lang="en-US" sz="1250" dirty="0"/>
              <a:t>        "field":"</a:t>
            </a:r>
            <a:r>
              <a:rPr lang="en-US" sz="1250" dirty="0" err="1"/>
              <a:t>make.keyword</a:t>
            </a:r>
            <a:r>
              <a:rPr lang="en-US" sz="1250" dirty="0"/>
              <a:t>"</a:t>
            </a:r>
          </a:p>
          <a:p>
            <a:pPr marL="0" indent="0">
              <a:buNone/>
            </a:pPr>
            <a:r>
              <a:rPr lang="en-US" sz="1250" dirty="0"/>
              <a:t>      },</a:t>
            </a:r>
          </a:p>
          <a:p>
            <a:pPr marL="0" indent="0">
              <a:buNone/>
            </a:pPr>
            <a:r>
              <a:rPr lang="en-US" sz="1250" dirty="0"/>
              <a:t>  "</a:t>
            </a:r>
            <a:r>
              <a:rPr lang="en-US" sz="1250" dirty="0" err="1"/>
              <a:t>aggs</a:t>
            </a:r>
            <a:r>
              <a:rPr lang="en-US" sz="1250" dirty="0"/>
              <a:t>":{</a:t>
            </a:r>
          </a:p>
          <a:p>
            <a:pPr marL="0" indent="0">
              <a:buNone/>
            </a:pPr>
            <a:r>
              <a:rPr lang="en-US" sz="1250" dirty="0"/>
              <a:t>    "</a:t>
            </a:r>
            <a:r>
              <a:rPr lang="en-US" sz="1250" dirty="0" err="1"/>
              <a:t>avg_price</a:t>
            </a:r>
            <a:r>
              <a:rPr lang="en-US" sz="1250" dirty="0"/>
              <a:t>":{</a:t>
            </a:r>
          </a:p>
          <a:p>
            <a:pPr marL="0" indent="0">
              <a:buNone/>
            </a:pPr>
            <a:r>
              <a:rPr lang="en-US" sz="1250" dirty="0"/>
              <a:t>      "avg":{</a:t>
            </a:r>
          </a:p>
          <a:p>
            <a:pPr marL="0" indent="0">
              <a:buNone/>
            </a:pPr>
            <a:r>
              <a:rPr lang="en-US" sz="1250" dirty="0"/>
              <a:t>        "</a:t>
            </a:r>
            <a:r>
              <a:rPr lang="en-US" sz="1250" dirty="0" err="1"/>
              <a:t>field":"price</a:t>
            </a:r>
            <a:r>
              <a:rPr lang="en-US" sz="1250" dirty="0"/>
              <a:t>"</a:t>
            </a:r>
          </a:p>
          <a:p>
            <a:pPr marL="0" indent="0">
              <a:buNone/>
            </a:pPr>
            <a:r>
              <a:rPr lang="en-US" sz="1250" dirty="0"/>
              <a:t>      }</a:t>
            </a:r>
          </a:p>
          <a:p>
            <a:pPr marL="0" indent="0">
              <a:buNone/>
            </a:pPr>
            <a:r>
              <a:rPr lang="en-US" sz="1250" dirty="0"/>
              <a:t>    }</a:t>
            </a:r>
          </a:p>
          <a:p>
            <a:pPr marL="0" indent="0">
              <a:buNone/>
            </a:pPr>
            <a:r>
              <a:rPr lang="en-US" sz="1250" dirty="0"/>
              <a:t>  }</a:t>
            </a:r>
          </a:p>
          <a:p>
            <a:pPr marL="0" indent="0">
              <a:buNone/>
            </a:pPr>
            <a:r>
              <a:rPr lang="en-US" sz="1250" dirty="0"/>
              <a:t>    }</a:t>
            </a:r>
          </a:p>
          <a:p>
            <a:pPr marL="0" indent="0">
              <a:buNone/>
            </a:pPr>
            <a:r>
              <a:rPr lang="en-US" sz="1250" dirty="0"/>
              <a:t>  }</a:t>
            </a:r>
          </a:p>
          <a:p>
            <a:pPr marL="0" indent="0">
              <a:buNone/>
            </a:pPr>
            <a:r>
              <a:rPr lang="en-US" sz="12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1213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100" dirty="0"/>
              <a:t>Aggregation DSL: </a:t>
            </a:r>
            <a:r>
              <a:rPr lang="en-US" sz="2100" dirty="0" err="1"/>
              <a:t>Average,max,min</a:t>
            </a:r>
            <a:endParaRPr lang="en-US" sz="2100" dirty="0"/>
          </a:p>
          <a:p>
            <a:pPr marL="0" indent="0">
              <a:buNone/>
            </a:pPr>
            <a:r>
              <a:rPr lang="en-US" sz="1250" dirty="0"/>
              <a:t>GET /vehicles/_search</a:t>
            </a:r>
          </a:p>
          <a:p>
            <a:pPr marL="0" indent="0">
              <a:buNone/>
            </a:pPr>
            <a:r>
              <a:rPr lang="en-US" sz="1250" dirty="0"/>
              <a:t>{</a:t>
            </a:r>
          </a:p>
          <a:p>
            <a:pPr marL="0" indent="0">
              <a:buNone/>
            </a:pPr>
            <a:r>
              <a:rPr lang="en-US" sz="1250" dirty="0"/>
              <a:t>  "</a:t>
            </a:r>
            <a:r>
              <a:rPr lang="en-US" sz="1250" dirty="0" err="1"/>
              <a:t>aggs</a:t>
            </a:r>
            <a:r>
              <a:rPr lang="en-US" sz="1250" dirty="0"/>
              <a:t>":{</a:t>
            </a:r>
          </a:p>
          <a:p>
            <a:pPr marL="0" indent="0">
              <a:buNone/>
            </a:pPr>
            <a:r>
              <a:rPr lang="en-US" sz="1250" dirty="0"/>
              <a:t>    "</a:t>
            </a:r>
            <a:r>
              <a:rPr lang="en-US" sz="1250" dirty="0" err="1"/>
              <a:t>popular_cars</a:t>
            </a:r>
            <a:r>
              <a:rPr lang="en-US" sz="1250" dirty="0"/>
              <a:t>":{</a:t>
            </a:r>
          </a:p>
          <a:p>
            <a:pPr marL="0" indent="0">
              <a:buNone/>
            </a:pPr>
            <a:r>
              <a:rPr lang="en-US" sz="1250" dirty="0"/>
              <a:t>      "terms":{</a:t>
            </a:r>
          </a:p>
          <a:p>
            <a:pPr marL="0" indent="0">
              <a:buNone/>
            </a:pPr>
            <a:r>
              <a:rPr lang="en-US" sz="1250" dirty="0"/>
              <a:t>        "field":"</a:t>
            </a:r>
            <a:r>
              <a:rPr lang="en-US" sz="1250" dirty="0" err="1"/>
              <a:t>make.keyword</a:t>
            </a:r>
            <a:r>
              <a:rPr lang="en-US" sz="1250" dirty="0"/>
              <a:t>"</a:t>
            </a:r>
          </a:p>
          <a:p>
            <a:pPr marL="0" indent="0">
              <a:buNone/>
            </a:pPr>
            <a:r>
              <a:rPr lang="en-US" sz="1250" dirty="0"/>
              <a:t>      },</a:t>
            </a:r>
          </a:p>
          <a:p>
            <a:pPr marL="0" indent="0">
              <a:buNone/>
            </a:pPr>
            <a:r>
              <a:rPr lang="en-US" sz="1250" dirty="0"/>
              <a:t>  "</a:t>
            </a:r>
            <a:r>
              <a:rPr lang="en-US" sz="1250" dirty="0" err="1"/>
              <a:t>aggs</a:t>
            </a:r>
            <a:r>
              <a:rPr lang="en-US" sz="1250" dirty="0"/>
              <a:t>":{</a:t>
            </a:r>
          </a:p>
          <a:p>
            <a:pPr marL="0" indent="0">
              <a:buNone/>
            </a:pPr>
            <a:r>
              <a:rPr lang="en-US" sz="1250" dirty="0"/>
              <a:t>    "</a:t>
            </a:r>
            <a:r>
              <a:rPr lang="en-US" sz="1250" dirty="0" err="1"/>
              <a:t>avg_price</a:t>
            </a:r>
            <a:r>
              <a:rPr lang="en-US" sz="1250" dirty="0"/>
              <a:t>":{</a:t>
            </a:r>
          </a:p>
          <a:p>
            <a:pPr marL="0" indent="0">
              <a:buNone/>
            </a:pPr>
            <a:r>
              <a:rPr lang="en-US" sz="1250" dirty="0"/>
              <a:t>      "avg":{</a:t>
            </a:r>
          </a:p>
          <a:p>
            <a:pPr marL="0" indent="0">
              <a:buNone/>
            </a:pPr>
            <a:r>
              <a:rPr lang="en-US" sz="1250" dirty="0"/>
              <a:t>        "</a:t>
            </a:r>
            <a:r>
              <a:rPr lang="en-US" sz="1250" dirty="0" err="1"/>
              <a:t>field":"price</a:t>
            </a:r>
            <a:r>
              <a:rPr lang="en-US" sz="1250" dirty="0"/>
              <a:t>"</a:t>
            </a:r>
          </a:p>
          <a:p>
            <a:pPr marL="0" indent="0">
              <a:buNone/>
            </a:pPr>
            <a:r>
              <a:rPr lang="en-US" sz="1250" dirty="0"/>
              <a:t>      }</a:t>
            </a:r>
          </a:p>
          <a:p>
            <a:pPr marL="0" indent="0">
              <a:buNone/>
            </a:pPr>
            <a:r>
              <a:rPr lang="en-US" sz="1250" dirty="0"/>
              <a:t>    },</a:t>
            </a:r>
          </a:p>
          <a:p>
            <a:pPr marL="0" indent="0">
              <a:buNone/>
            </a:pPr>
            <a:r>
              <a:rPr lang="en-US" sz="1250" dirty="0"/>
              <a:t>    "</a:t>
            </a:r>
            <a:r>
              <a:rPr lang="en-US" sz="1250" dirty="0" err="1"/>
              <a:t>max_price</a:t>
            </a:r>
            <a:r>
              <a:rPr lang="en-US" sz="1250" dirty="0"/>
              <a:t>":{</a:t>
            </a:r>
          </a:p>
          <a:p>
            <a:pPr marL="0" indent="0">
              <a:buNone/>
            </a:pPr>
            <a:r>
              <a:rPr lang="en-US" sz="1250" dirty="0"/>
              <a:t>      "max":{</a:t>
            </a:r>
          </a:p>
          <a:p>
            <a:pPr marL="0" indent="0">
              <a:buNone/>
            </a:pPr>
            <a:r>
              <a:rPr lang="en-US" sz="1250" dirty="0"/>
              <a:t>        "</a:t>
            </a:r>
            <a:r>
              <a:rPr lang="en-US" sz="1250" dirty="0" err="1"/>
              <a:t>field":"price</a:t>
            </a:r>
            <a:r>
              <a:rPr lang="en-US" sz="1250" dirty="0"/>
              <a:t>"</a:t>
            </a:r>
          </a:p>
          <a:p>
            <a:pPr marL="0" indent="0">
              <a:buNone/>
            </a:pPr>
            <a:r>
              <a:rPr lang="en-US" sz="1250" dirty="0"/>
              <a:t>    }</a:t>
            </a:r>
          </a:p>
          <a:p>
            <a:pPr marL="0" indent="0">
              <a:buNone/>
            </a:pPr>
            <a:r>
              <a:rPr lang="en-US" sz="1250" dirty="0"/>
              <a:t>    },</a:t>
            </a:r>
          </a:p>
          <a:p>
            <a:pPr marL="0" indent="0">
              <a:buNone/>
            </a:pPr>
            <a:r>
              <a:rPr lang="en-US" sz="1250" dirty="0"/>
              <a:t>      "</a:t>
            </a:r>
            <a:r>
              <a:rPr lang="en-US" sz="1250" dirty="0" err="1"/>
              <a:t>min_price</a:t>
            </a:r>
            <a:r>
              <a:rPr lang="en-US" sz="1250" dirty="0"/>
              <a:t>":{</a:t>
            </a:r>
          </a:p>
          <a:p>
            <a:pPr marL="0" indent="0">
              <a:buNone/>
            </a:pPr>
            <a:r>
              <a:rPr lang="en-US" sz="1250" dirty="0"/>
              <a:t>      "min":{</a:t>
            </a:r>
          </a:p>
          <a:p>
            <a:pPr marL="0" indent="0">
              <a:buNone/>
            </a:pPr>
            <a:r>
              <a:rPr lang="en-US" sz="1250" dirty="0"/>
              <a:t>        "</a:t>
            </a:r>
            <a:r>
              <a:rPr lang="en-US" sz="1250" dirty="0" err="1"/>
              <a:t>field":"price</a:t>
            </a:r>
            <a:r>
              <a:rPr lang="en-US" sz="1250" dirty="0"/>
              <a:t>"</a:t>
            </a:r>
          </a:p>
          <a:p>
            <a:pPr marL="0" indent="0">
              <a:buNone/>
            </a:pPr>
            <a:r>
              <a:rPr lang="en-US" sz="1250" dirty="0"/>
              <a:t>    }</a:t>
            </a:r>
          </a:p>
          <a:p>
            <a:pPr marL="0" indent="0">
              <a:buNone/>
            </a:pPr>
            <a:r>
              <a:rPr lang="en-US" sz="1250" dirty="0"/>
              <a:t>    }</a:t>
            </a:r>
          </a:p>
          <a:p>
            <a:pPr marL="0" indent="0">
              <a:buNone/>
            </a:pPr>
            <a:r>
              <a:rPr lang="en-US" sz="1250" dirty="0"/>
              <a:t>  }</a:t>
            </a:r>
          </a:p>
          <a:p>
            <a:pPr marL="0" indent="0">
              <a:buNone/>
            </a:pPr>
            <a:r>
              <a:rPr lang="en-US" sz="1250" dirty="0"/>
              <a:t>    }</a:t>
            </a:r>
          </a:p>
          <a:p>
            <a:pPr marL="0" indent="0">
              <a:buNone/>
            </a:pPr>
            <a:r>
              <a:rPr lang="en-US" sz="1250" dirty="0"/>
              <a:t>  }</a:t>
            </a:r>
          </a:p>
          <a:p>
            <a:pPr marL="0" indent="0">
              <a:buNone/>
            </a:pPr>
            <a:r>
              <a:rPr lang="en-US" sz="12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1775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2100" dirty="0"/>
              <a:t>Aggregation DSL: </a:t>
            </a:r>
            <a:r>
              <a:rPr lang="en-US" sz="2100" dirty="0" err="1"/>
              <a:t>Average,max,min</a:t>
            </a:r>
            <a:r>
              <a:rPr lang="en-US" sz="2100" dirty="0"/>
              <a:t> based on condition – size 0 will not display the documents</a:t>
            </a:r>
          </a:p>
          <a:p>
            <a:pPr marL="0" indent="0">
              <a:buNone/>
            </a:pPr>
            <a:r>
              <a:rPr lang="en-US" sz="2100" dirty="0"/>
              <a:t>GET /vehicles/_search</a:t>
            </a:r>
          </a:p>
          <a:p>
            <a:pPr marL="0" indent="0">
              <a:buNone/>
            </a:pPr>
            <a:r>
              <a:rPr lang="en-US" sz="2100" dirty="0"/>
              <a:t>{</a:t>
            </a:r>
          </a:p>
          <a:p>
            <a:pPr marL="0" indent="0">
              <a:buNone/>
            </a:pPr>
            <a:r>
              <a:rPr lang="en-US" sz="2100" dirty="0"/>
              <a:t>  "size": 0, </a:t>
            </a:r>
          </a:p>
          <a:p>
            <a:pPr marL="0" indent="0">
              <a:buNone/>
            </a:pPr>
            <a:r>
              <a:rPr lang="en-US" sz="2100" dirty="0"/>
              <a:t>  "query": {</a:t>
            </a:r>
          </a:p>
          <a:p>
            <a:pPr marL="0" indent="0">
              <a:buNone/>
            </a:pPr>
            <a:r>
              <a:rPr lang="en-US" sz="2100" dirty="0"/>
              <a:t>    "match": {</a:t>
            </a:r>
          </a:p>
          <a:p>
            <a:pPr marL="0" indent="0">
              <a:buNone/>
            </a:pPr>
            <a:r>
              <a:rPr lang="en-US" sz="2100" dirty="0"/>
              <a:t>      "color": "red"</a:t>
            </a:r>
          </a:p>
          <a:p>
            <a:pPr marL="0" indent="0">
              <a:buNone/>
            </a:pPr>
            <a:r>
              <a:rPr lang="en-US" sz="2100" dirty="0"/>
              <a:t>    }</a:t>
            </a:r>
          </a:p>
          <a:p>
            <a:pPr marL="0" indent="0">
              <a:buNone/>
            </a:pPr>
            <a:r>
              <a:rPr lang="en-US" sz="2100" dirty="0"/>
              <a:t>  }, </a:t>
            </a:r>
          </a:p>
          <a:p>
            <a:pPr marL="0" indent="0">
              <a:buNone/>
            </a:pPr>
            <a:r>
              <a:rPr lang="en-US" sz="2100" dirty="0"/>
              <a:t>  "</a:t>
            </a:r>
            <a:r>
              <a:rPr lang="en-US" sz="2100" dirty="0" err="1"/>
              <a:t>aggs</a:t>
            </a:r>
            <a:r>
              <a:rPr lang="en-US" sz="2100" dirty="0"/>
              <a:t>":{</a:t>
            </a:r>
          </a:p>
          <a:p>
            <a:pPr marL="0" indent="0">
              <a:buNone/>
            </a:pPr>
            <a:r>
              <a:rPr lang="en-US" sz="2100" dirty="0"/>
              <a:t>    "</a:t>
            </a:r>
            <a:r>
              <a:rPr lang="en-US" sz="2100" dirty="0" err="1"/>
              <a:t>popular_cars</a:t>
            </a:r>
            <a:r>
              <a:rPr lang="en-US" sz="2100" dirty="0"/>
              <a:t>":{</a:t>
            </a:r>
          </a:p>
          <a:p>
            <a:pPr marL="0" indent="0">
              <a:buNone/>
            </a:pPr>
            <a:r>
              <a:rPr lang="en-US" sz="2100" dirty="0"/>
              <a:t>      "terms":{</a:t>
            </a:r>
          </a:p>
          <a:p>
            <a:pPr marL="0" indent="0">
              <a:buNone/>
            </a:pPr>
            <a:r>
              <a:rPr lang="en-US" sz="2100" dirty="0"/>
              <a:t>        "field":"</a:t>
            </a:r>
            <a:r>
              <a:rPr lang="en-US" sz="2100" dirty="0" err="1"/>
              <a:t>make.keyword</a:t>
            </a:r>
            <a:r>
              <a:rPr lang="en-US" sz="2100" dirty="0"/>
              <a:t>"</a:t>
            </a:r>
          </a:p>
          <a:p>
            <a:pPr marL="0" indent="0">
              <a:buNone/>
            </a:pPr>
            <a:r>
              <a:rPr lang="en-US" sz="2100" dirty="0"/>
              <a:t>      },</a:t>
            </a:r>
          </a:p>
          <a:p>
            <a:pPr marL="0" indent="0">
              <a:buNone/>
            </a:pPr>
            <a:r>
              <a:rPr lang="en-US" sz="2100" dirty="0"/>
              <a:t>  "</a:t>
            </a:r>
            <a:r>
              <a:rPr lang="en-US" sz="2100" dirty="0" err="1"/>
              <a:t>aggs</a:t>
            </a:r>
            <a:r>
              <a:rPr lang="en-US" sz="2100" dirty="0"/>
              <a:t>":{</a:t>
            </a:r>
          </a:p>
          <a:p>
            <a:pPr marL="0" indent="0">
              <a:buNone/>
            </a:pPr>
            <a:r>
              <a:rPr lang="en-US" sz="2100" dirty="0"/>
              <a:t>    "</a:t>
            </a:r>
            <a:r>
              <a:rPr lang="en-US" sz="2100" dirty="0" err="1"/>
              <a:t>avg_price</a:t>
            </a:r>
            <a:r>
              <a:rPr lang="en-US" sz="2100" dirty="0"/>
              <a:t>":{</a:t>
            </a:r>
          </a:p>
          <a:p>
            <a:pPr marL="0" indent="0">
              <a:buNone/>
            </a:pPr>
            <a:r>
              <a:rPr lang="en-US" sz="2100" dirty="0"/>
              <a:t>      "avg":{</a:t>
            </a:r>
          </a:p>
          <a:p>
            <a:pPr marL="0" indent="0">
              <a:buNone/>
            </a:pPr>
            <a:r>
              <a:rPr lang="en-US" sz="2100" dirty="0"/>
              <a:t>        "</a:t>
            </a:r>
            <a:r>
              <a:rPr lang="en-US" sz="2100" dirty="0" err="1"/>
              <a:t>field":"price</a:t>
            </a:r>
            <a:r>
              <a:rPr lang="en-US" sz="2100" dirty="0"/>
              <a:t>"</a:t>
            </a:r>
          </a:p>
          <a:p>
            <a:pPr marL="0" indent="0">
              <a:buNone/>
            </a:pPr>
            <a:r>
              <a:rPr lang="en-US" sz="2100" dirty="0"/>
              <a:t>      }</a:t>
            </a:r>
          </a:p>
          <a:p>
            <a:pPr marL="0" indent="0">
              <a:buNone/>
            </a:pPr>
            <a:r>
              <a:rPr lang="en-US" sz="2100" dirty="0"/>
              <a:t>    },</a:t>
            </a:r>
          </a:p>
          <a:p>
            <a:pPr marL="0" indent="0">
              <a:buNone/>
            </a:pPr>
            <a:r>
              <a:rPr lang="en-US" sz="2100" dirty="0"/>
              <a:t>    "</a:t>
            </a:r>
            <a:r>
              <a:rPr lang="en-US" sz="2100" dirty="0" err="1"/>
              <a:t>max_price</a:t>
            </a:r>
            <a:r>
              <a:rPr lang="en-US" sz="2100" dirty="0"/>
              <a:t>":{</a:t>
            </a:r>
          </a:p>
          <a:p>
            <a:pPr marL="0" indent="0">
              <a:buNone/>
            </a:pPr>
            <a:r>
              <a:rPr lang="en-US" sz="2100" dirty="0"/>
              <a:t>      "max":{</a:t>
            </a:r>
          </a:p>
          <a:p>
            <a:pPr marL="0" indent="0">
              <a:buNone/>
            </a:pPr>
            <a:r>
              <a:rPr lang="en-US" sz="2100" dirty="0"/>
              <a:t>        "</a:t>
            </a:r>
            <a:r>
              <a:rPr lang="en-US" sz="2100" dirty="0" err="1"/>
              <a:t>field":"price</a:t>
            </a:r>
            <a:r>
              <a:rPr lang="en-US" sz="2100" dirty="0"/>
              <a:t>"</a:t>
            </a:r>
          </a:p>
          <a:p>
            <a:pPr marL="0" indent="0">
              <a:buNone/>
            </a:pPr>
            <a:r>
              <a:rPr lang="en-US" sz="2100" dirty="0"/>
              <a:t>    }</a:t>
            </a:r>
          </a:p>
          <a:p>
            <a:pPr marL="0" indent="0">
              <a:buNone/>
            </a:pPr>
            <a:r>
              <a:rPr lang="en-US" sz="2100" dirty="0"/>
              <a:t>    },</a:t>
            </a:r>
          </a:p>
          <a:p>
            <a:pPr marL="0" indent="0">
              <a:buNone/>
            </a:pPr>
            <a:r>
              <a:rPr lang="en-US" sz="2100" dirty="0"/>
              <a:t>      "</a:t>
            </a:r>
            <a:r>
              <a:rPr lang="en-US" sz="2100" dirty="0" err="1"/>
              <a:t>min_price</a:t>
            </a:r>
            <a:r>
              <a:rPr lang="en-US" sz="2100" dirty="0"/>
              <a:t>":{</a:t>
            </a:r>
          </a:p>
          <a:p>
            <a:pPr marL="0" indent="0">
              <a:buNone/>
            </a:pPr>
            <a:r>
              <a:rPr lang="en-US" sz="2100" dirty="0"/>
              <a:t>      "min":{</a:t>
            </a:r>
          </a:p>
          <a:p>
            <a:pPr marL="0" indent="0">
              <a:buNone/>
            </a:pPr>
            <a:r>
              <a:rPr lang="en-US" sz="2100" dirty="0"/>
              <a:t>        "</a:t>
            </a:r>
            <a:r>
              <a:rPr lang="en-US" sz="2100" dirty="0" err="1"/>
              <a:t>field":"price</a:t>
            </a:r>
            <a:r>
              <a:rPr lang="en-US" sz="2100" dirty="0"/>
              <a:t>"</a:t>
            </a:r>
          </a:p>
          <a:p>
            <a:pPr marL="0" indent="0">
              <a:buNone/>
            </a:pPr>
            <a:r>
              <a:rPr lang="en-US" sz="2100" dirty="0"/>
              <a:t>    }</a:t>
            </a:r>
          </a:p>
          <a:p>
            <a:pPr marL="0" indent="0">
              <a:buNone/>
            </a:pPr>
            <a:r>
              <a:rPr lang="en-US" sz="2100" dirty="0"/>
              <a:t>    }</a:t>
            </a:r>
          </a:p>
          <a:p>
            <a:pPr marL="0" indent="0">
              <a:buNone/>
            </a:pPr>
            <a:r>
              <a:rPr lang="en-US" sz="2100" dirty="0"/>
              <a:t>  }</a:t>
            </a:r>
          </a:p>
          <a:p>
            <a:pPr marL="0" indent="0">
              <a:buNone/>
            </a:pPr>
            <a:r>
              <a:rPr lang="en-US" sz="2100" dirty="0"/>
              <a:t>    }</a:t>
            </a:r>
          </a:p>
          <a:p>
            <a:pPr marL="0" indent="0">
              <a:buNone/>
            </a:pPr>
            <a:r>
              <a:rPr lang="en-US" sz="2100" dirty="0"/>
              <a:t>  } }</a:t>
            </a:r>
          </a:p>
        </p:txBody>
      </p:sp>
    </p:spTree>
    <p:extLst>
      <p:ext uri="{BB962C8B-B14F-4D97-AF65-F5344CB8AC3E}">
        <p14:creationId xmlns:p14="http://schemas.microsoft.com/office/powerpoint/2010/main" val="3521276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100" dirty="0"/>
              <a:t>Aggregation DSL: stats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GET /vehicles/_search</a:t>
            </a:r>
          </a:p>
          <a:p>
            <a:pPr marL="0" indent="0">
              <a:buNone/>
            </a:pPr>
            <a:r>
              <a:rPr lang="en-US" sz="2100" dirty="0"/>
              <a:t>{</a:t>
            </a:r>
          </a:p>
          <a:p>
            <a:pPr marL="0" indent="0">
              <a:buNone/>
            </a:pPr>
            <a:r>
              <a:rPr lang="en-US" sz="2100" dirty="0"/>
              <a:t>  "size": 0, </a:t>
            </a:r>
          </a:p>
          <a:p>
            <a:pPr marL="0" indent="0">
              <a:buNone/>
            </a:pPr>
            <a:r>
              <a:rPr lang="en-US" sz="2100" dirty="0"/>
              <a:t>  "query": {</a:t>
            </a:r>
          </a:p>
          <a:p>
            <a:pPr marL="0" indent="0">
              <a:buNone/>
            </a:pPr>
            <a:r>
              <a:rPr lang="en-US" sz="2100" dirty="0"/>
              <a:t>    "match": {</a:t>
            </a:r>
          </a:p>
          <a:p>
            <a:pPr marL="0" indent="0">
              <a:buNone/>
            </a:pPr>
            <a:r>
              <a:rPr lang="en-US" sz="2100" dirty="0"/>
              <a:t>      "color": "red"</a:t>
            </a:r>
          </a:p>
          <a:p>
            <a:pPr marL="0" indent="0">
              <a:buNone/>
            </a:pPr>
            <a:r>
              <a:rPr lang="en-US" sz="2100" dirty="0"/>
              <a:t>    }</a:t>
            </a:r>
          </a:p>
          <a:p>
            <a:pPr marL="0" indent="0">
              <a:buNone/>
            </a:pPr>
            <a:r>
              <a:rPr lang="en-US" sz="2100" dirty="0"/>
              <a:t>  }, </a:t>
            </a:r>
          </a:p>
          <a:p>
            <a:pPr marL="0" indent="0">
              <a:buNone/>
            </a:pPr>
            <a:r>
              <a:rPr lang="en-US" sz="2100" dirty="0"/>
              <a:t>  "</a:t>
            </a:r>
            <a:r>
              <a:rPr lang="en-US" sz="2100" dirty="0" err="1"/>
              <a:t>aggs</a:t>
            </a:r>
            <a:r>
              <a:rPr lang="en-US" sz="2100" dirty="0"/>
              <a:t>":{</a:t>
            </a:r>
          </a:p>
          <a:p>
            <a:pPr marL="0" indent="0">
              <a:buNone/>
            </a:pPr>
            <a:r>
              <a:rPr lang="en-US" sz="2100" dirty="0"/>
              <a:t>    "</a:t>
            </a:r>
            <a:r>
              <a:rPr lang="en-US" sz="2100" dirty="0" err="1"/>
              <a:t>popular_cars</a:t>
            </a:r>
            <a:r>
              <a:rPr lang="en-US" sz="2100" dirty="0"/>
              <a:t>":{</a:t>
            </a:r>
          </a:p>
          <a:p>
            <a:pPr marL="0" indent="0">
              <a:buNone/>
            </a:pPr>
            <a:r>
              <a:rPr lang="en-US" sz="2100" dirty="0"/>
              <a:t>      "terms":{</a:t>
            </a:r>
          </a:p>
          <a:p>
            <a:pPr marL="0" indent="0">
              <a:buNone/>
            </a:pPr>
            <a:r>
              <a:rPr lang="en-US" sz="2100" dirty="0"/>
              <a:t>        "field":"</a:t>
            </a:r>
            <a:r>
              <a:rPr lang="en-US" sz="2100" dirty="0" err="1"/>
              <a:t>make.keyword</a:t>
            </a:r>
            <a:r>
              <a:rPr lang="en-US" sz="2100" dirty="0"/>
              <a:t>"</a:t>
            </a:r>
          </a:p>
          <a:p>
            <a:pPr marL="0" indent="0">
              <a:buNone/>
            </a:pPr>
            <a:r>
              <a:rPr lang="en-US" sz="2100" dirty="0"/>
              <a:t>      },</a:t>
            </a:r>
          </a:p>
          <a:p>
            <a:pPr marL="0" indent="0">
              <a:buNone/>
            </a:pPr>
            <a:r>
              <a:rPr lang="en-US" sz="2100" dirty="0"/>
              <a:t>  "</a:t>
            </a:r>
            <a:r>
              <a:rPr lang="en-US" sz="2100" dirty="0" err="1"/>
              <a:t>aggs</a:t>
            </a:r>
            <a:r>
              <a:rPr lang="en-US" sz="2100" dirty="0"/>
              <a:t>":{</a:t>
            </a:r>
          </a:p>
          <a:p>
            <a:pPr marL="0" indent="0">
              <a:buNone/>
            </a:pPr>
            <a:r>
              <a:rPr lang="en-US" sz="2100" dirty="0"/>
              <a:t>    "</a:t>
            </a:r>
            <a:r>
              <a:rPr lang="en-US" sz="2100" dirty="0" err="1"/>
              <a:t>stats_price</a:t>
            </a:r>
            <a:r>
              <a:rPr lang="en-US" sz="2100" dirty="0"/>
              <a:t>":{</a:t>
            </a:r>
          </a:p>
          <a:p>
            <a:pPr marL="0" indent="0">
              <a:buNone/>
            </a:pPr>
            <a:r>
              <a:rPr lang="en-US" sz="2100" dirty="0"/>
              <a:t>      "stats":{</a:t>
            </a:r>
          </a:p>
          <a:p>
            <a:pPr marL="0" indent="0">
              <a:buNone/>
            </a:pPr>
            <a:r>
              <a:rPr lang="en-US" sz="2100" dirty="0"/>
              <a:t>        "</a:t>
            </a:r>
            <a:r>
              <a:rPr lang="en-US" sz="2100" dirty="0" err="1"/>
              <a:t>field":"price</a:t>
            </a:r>
            <a:r>
              <a:rPr lang="en-US" sz="2100" dirty="0"/>
              <a:t>"</a:t>
            </a:r>
          </a:p>
          <a:p>
            <a:pPr marL="0" indent="0">
              <a:buNone/>
            </a:pPr>
            <a:r>
              <a:rPr lang="en-US" sz="2100" dirty="0"/>
              <a:t>      }</a:t>
            </a:r>
          </a:p>
          <a:p>
            <a:pPr marL="0" indent="0">
              <a:buNone/>
            </a:pPr>
            <a:r>
              <a:rPr lang="en-US" sz="2100" dirty="0"/>
              <a:t>    }</a:t>
            </a:r>
          </a:p>
          <a:p>
            <a:pPr marL="0" indent="0">
              <a:buNone/>
            </a:pPr>
            <a:r>
              <a:rPr lang="en-US" sz="2100" dirty="0"/>
              <a:t>  }</a:t>
            </a:r>
          </a:p>
          <a:p>
            <a:pPr marL="0" indent="0">
              <a:buNone/>
            </a:pPr>
            <a:r>
              <a:rPr lang="en-US" sz="2100" dirty="0"/>
              <a:t>    }</a:t>
            </a:r>
          </a:p>
          <a:p>
            <a:pPr marL="0" indent="0">
              <a:buNone/>
            </a:pPr>
            <a:r>
              <a:rPr lang="en-US" sz="2100" dirty="0"/>
              <a:t>  } </a:t>
            </a:r>
          </a:p>
          <a:p>
            <a:pPr marL="0" indent="0">
              <a:buNone/>
            </a:pPr>
            <a:r>
              <a:rPr lang="en-US" sz="2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7801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100" dirty="0"/>
              <a:t>Aggregation DSL: ranges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GET /vehicles/_search</a:t>
            </a:r>
          </a:p>
          <a:p>
            <a:pPr marL="0" indent="0">
              <a:buNone/>
            </a:pPr>
            <a:r>
              <a:rPr lang="en-US" sz="2100" dirty="0"/>
              <a:t>{</a:t>
            </a:r>
          </a:p>
          <a:p>
            <a:pPr marL="0" indent="0">
              <a:buNone/>
            </a:pPr>
            <a:r>
              <a:rPr lang="en-US" sz="2100" dirty="0"/>
              <a:t>  "size": 0, 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  "</a:t>
            </a:r>
            <a:r>
              <a:rPr lang="en-US" sz="2100" dirty="0" err="1"/>
              <a:t>aggs</a:t>
            </a:r>
            <a:r>
              <a:rPr lang="en-US" sz="2100" dirty="0"/>
              <a:t>":{</a:t>
            </a:r>
          </a:p>
          <a:p>
            <a:pPr marL="0" indent="0">
              <a:buNone/>
            </a:pPr>
            <a:r>
              <a:rPr lang="en-US" sz="2100" dirty="0"/>
              <a:t>    "</a:t>
            </a:r>
            <a:r>
              <a:rPr lang="en-US" sz="2100" dirty="0" err="1"/>
              <a:t>popular_cars</a:t>
            </a:r>
            <a:r>
              <a:rPr lang="en-US" sz="2100" dirty="0"/>
              <a:t>":{</a:t>
            </a:r>
          </a:p>
          <a:p>
            <a:pPr marL="0" indent="0">
              <a:buNone/>
            </a:pPr>
            <a:r>
              <a:rPr lang="en-US" sz="2100" dirty="0"/>
              <a:t>      "terms":{</a:t>
            </a:r>
          </a:p>
          <a:p>
            <a:pPr marL="0" indent="0">
              <a:buNone/>
            </a:pPr>
            <a:r>
              <a:rPr lang="en-US" sz="2100" dirty="0"/>
              <a:t>        "field":"</a:t>
            </a:r>
            <a:r>
              <a:rPr lang="en-US" sz="2100" dirty="0" err="1"/>
              <a:t>make.keyword</a:t>
            </a:r>
            <a:r>
              <a:rPr lang="en-US" sz="2100" dirty="0"/>
              <a:t>"</a:t>
            </a:r>
          </a:p>
          <a:p>
            <a:pPr marL="0" indent="0">
              <a:buNone/>
            </a:pPr>
            <a:r>
              <a:rPr lang="en-US" sz="2100" dirty="0"/>
              <a:t>      },</a:t>
            </a:r>
          </a:p>
          <a:p>
            <a:pPr marL="0" indent="0">
              <a:buNone/>
            </a:pPr>
            <a:r>
              <a:rPr lang="en-US" sz="2100" dirty="0"/>
              <a:t>  "</a:t>
            </a:r>
            <a:r>
              <a:rPr lang="en-US" sz="2100" dirty="0" err="1"/>
              <a:t>aggs</a:t>
            </a:r>
            <a:r>
              <a:rPr lang="en-US" sz="2100" dirty="0"/>
              <a:t>":{</a:t>
            </a:r>
          </a:p>
          <a:p>
            <a:pPr marL="0" indent="0">
              <a:buNone/>
            </a:pPr>
            <a:r>
              <a:rPr lang="en-US" sz="2100" dirty="0"/>
              <a:t>    "</a:t>
            </a:r>
            <a:r>
              <a:rPr lang="en-US" sz="2100" dirty="0" err="1"/>
              <a:t>sold_date_range</a:t>
            </a:r>
            <a:r>
              <a:rPr lang="en-US" sz="2100" dirty="0"/>
              <a:t>":{</a:t>
            </a:r>
          </a:p>
          <a:p>
            <a:pPr marL="0" indent="0">
              <a:buNone/>
            </a:pPr>
            <a:r>
              <a:rPr lang="en-US" sz="2100" dirty="0"/>
              <a:t>      "range":{</a:t>
            </a:r>
          </a:p>
          <a:p>
            <a:pPr marL="0" indent="0">
              <a:buNone/>
            </a:pPr>
            <a:r>
              <a:rPr lang="en-US" sz="2100" dirty="0"/>
              <a:t>        "</a:t>
            </a:r>
            <a:r>
              <a:rPr lang="en-US" sz="2100" dirty="0" err="1"/>
              <a:t>field":"sold</a:t>
            </a:r>
            <a:r>
              <a:rPr lang="en-US" sz="2100" dirty="0"/>
              <a:t>",</a:t>
            </a:r>
          </a:p>
          <a:p>
            <a:pPr marL="0" indent="0">
              <a:buNone/>
            </a:pPr>
            <a:r>
              <a:rPr lang="en-US" sz="2100" dirty="0"/>
              <a:t>        "ranges":[</a:t>
            </a:r>
          </a:p>
          <a:p>
            <a:pPr marL="0" indent="0">
              <a:buNone/>
            </a:pPr>
            <a:r>
              <a:rPr lang="en-US" sz="2100" dirty="0"/>
              <a:t>          {"from":"2016-01-01",</a:t>
            </a:r>
          </a:p>
          <a:p>
            <a:pPr marL="0" indent="0">
              <a:buNone/>
            </a:pPr>
            <a:r>
              <a:rPr lang="en-US" sz="2100" dirty="0"/>
              <a:t>          "to":"2016-05-18"}</a:t>
            </a:r>
          </a:p>
          <a:p>
            <a:pPr marL="0" indent="0">
              <a:buNone/>
            </a:pPr>
            <a:r>
              <a:rPr lang="en-US" sz="2100" dirty="0"/>
              <a:t>          ]</a:t>
            </a:r>
          </a:p>
          <a:p>
            <a:pPr marL="0" indent="0">
              <a:buNone/>
            </a:pPr>
            <a:r>
              <a:rPr lang="en-US" sz="2100" dirty="0"/>
              <a:t>      }</a:t>
            </a:r>
          </a:p>
          <a:p>
            <a:pPr marL="0" indent="0">
              <a:buNone/>
            </a:pPr>
            <a:r>
              <a:rPr lang="en-US" sz="2100" dirty="0"/>
              <a:t>    }</a:t>
            </a:r>
          </a:p>
          <a:p>
            <a:pPr marL="0" indent="0">
              <a:buNone/>
            </a:pPr>
            <a:r>
              <a:rPr lang="en-US" sz="2100" dirty="0"/>
              <a:t>  }</a:t>
            </a:r>
          </a:p>
          <a:p>
            <a:pPr marL="0" indent="0">
              <a:buNone/>
            </a:pPr>
            <a:r>
              <a:rPr lang="en-US" sz="2100" dirty="0"/>
              <a:t>    }</a:t>
            </a:r>
          </a:p>
          <a:p>
            <a:pPr marL="0" indent="0">
              <a:buNone/>
            </a:pPr>
            <a:r>
              <a:rPr lang="en-US" sz="2100" dirty="0"/>
              <a:t>  } </a:t>
            </a:r>
          </a:p>
          <a:p>
            <a:pPr marL="0" indent="0">
              <a:buNone/>
            </a:pPr>
            <a:r>
              <a:rPr lang="en-US" sz="2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1111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Aggregation DSL: ranges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Find how many number of cars are in good/bad/okay condition for each car type</a:t>
            </a:r>
          </a:p>
        </p:txBody>
      </p:sp>
    </p:spTree>
    <p:extLst>
      <p:ext uri="{BB962C8B-B14F-4D97-AF65-F5344CB8AC3E}">
        <p14:creationId xmlns:p14="http://schemas.microsoft.com/office/powerpoint/2010/main" val="1407954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100" dirty="0"/>
              <a:t>Aggregation DSL: Answer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GET /vehicles/_search</a:t>
            </a:r>
          </a:p>
          <a:p>
            <a:pPr marL="0" indent="0">
              <a:buNone/>
            </a:pPr>
            <a:r>
              <a:rPr lang="en-US" sz="2100" dirty="0"/>
              <a:t>{</a:t>
            </a:r>
          </a:p>
          <a:p>
            <a:pPr marL="0" indent="0">
              <a:buNone/>
            </a:pPr>
            <a:r>
              <a:rPr lang="en-US" sz="2100" dirty="0"/>
              <a:t>  "size": 0, 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  "</a:t>
            </a:r>
            <a:r>
              <a:rPr lang="en-US" sz="2100" dirty="0" err="1"/>
              <a:t>aggs</a:t>
            </a:r>
            <a:r>
              <a:rPr lang="en-US" sz="2100" dirty="0"/>
              <a:t>":{</a:t>
            </a:r>
          </a:p>
          <a:p>
            <a:pPr marL="0" indent="0">
              <a:buNone/>
            </a:pPr>
            <a:r>
              <a:rPr lang="en-US" sz="2100" dirty="0"/>
              <a:t>    "</a:t>
            </a:r>
            <a:r>
              <a:rPr lang="en-US" sz="2100" dirty="0" err="1"/>
              <a:t>car_type</a:t>
            </a:r>
            <a:r>
              <a:rPr lang="en-US" sz="2100" dirty="0"/>
              <a:t>":{</a:t>
            </a:r>
          </a:p>
          <a:p>
            <a:pPr marL="0" indent="0">
              <a:buNone/>
            </a:pPr>
            <a:r>
              <a:rPr lang="en-US" sz="2100" dirty="0"/>
              <a:t>      "terms":{</a:t>
            </a:r>
          </a:p>
          <a:p>
            <a:pPr marL="0" indent="0">
              <a:buNone/>
            </a:pPr>
            <a:r>
              <a:rPr lang="en-US" sz="2100" dirty="0"/>
              <a:t>        "field":"</a:t>
            </a:r>
            <a:r>
              <a:rPr lang="en-US" sz="2100" dirty="0" err="1"/>
              <a:t>make.keyword</a:t>
            </a:r>
            <a:r>
              <a:rPr lang="en-US" sz="2100" dirty="0"/>
              <a:t>"</a:t>
            </a:r>
          </a:p>
          <a:p>
            <a:pPr marL="0" indent="0">
              <a:buNone/>
            </a:pPr>
            <a:r>
              <a:rPr lang="en-US" sz="2100" dirty="0"/>
              <a:t>      },</a:t>
            </a:r>
          </a:p>
          <a:p>
            <a:pPr marL="0" indent="0">
              <a:buNone/>
            </a:pPr>
            <a:r>
              <a:rPr lang="en-US" sz="2100" dirty="0"/>
              <a:t>    "</a:t>
            </a:r>
            <a:r>
              <a:rPr lang="en-US" sz="2100" dirty="0" err="1"/>
              <a:t>aggs</a:t>
            </a:r>
            <a:r>
              <a:rPr lang="en-US" sz="2100" dirty="0"/>
              <a:t>":{</a:t>
            </a:r>
          </a:p>
          <a:p>
            <a:pPr marL="0" indent="0">
              <a:buNone/>
            </a:pPr>
            <a:r>
              <a:rPr lang="en-US" sz="2100" dirty="0"/>
              <a:t>     "</a:t>
            </a:r>
            <a:r>
              <a:rPr lang="en-US" sz="2100" dirty="0" err="1"/>
              <a:t>car_condition</a:t>
            </a:r>
            <a:r>
              <a:rPr lang="en-US" sz="2100" dirty="0"/>
              <a:t>":{</a:t>
            </a:r>
          </a:p>
          <a:p>
            <a:pPr marL="0" indent="0">
              <a:buNone/>
            </a:pPr>
            <a:r>
              <a:rPr lang="en-US" sz="2100" dirty="0"/>
              <a:t>      "terms":{</a:t>
            </a:r>
          </a:p>
          <a:p>
            <a:pPr marL="0" indent="0">
              <a:buNone/>
            </a:pPr>
            <a:r>
              <a:rPr lang="en-US" sz="2100" dirty="0"/>
              <a:t>        "field":"</a:t>
            </a:r>
            <a:r>
              <a:rPr lang="en-US" sz="2100" dirty="0" err="1"/>
              <a:t>condition.keyword</a:t>
            </a:r>
            <a:r>
              <a:rPr lang="en-US" sz="2100" dirty="0"/>
              <a:t>"</a:t>
            </a:r>
          </a:p>
          <a:p>
            <a:pPr marL="0" indent="0">
              <a:buNone/>
            </a:pPr>
            <a:r>
              <a:rPr lang="en-US" sz="2100" dirty="0"/>
              <a:t>      }</a:t>
            </a:r>
          </a:p>
          <a:p>
            <a:pPr marL="0" indent="0">
              <a:buNone/>
            </a:pPr>
            <a:r>
              <a:rPr lang="en-US" sz="2100" dirty="0"/>
              <a:t>  }</a:t>
            </a:r>
          </a:p>
          <a:p>
            <a:pPr marL="0" indent="0">
              <a:buNone/>
            </a:pPr>
            <a:r>
              <a:rPr lang="en-US" sz="2100" dirty="0"/>
              <a:t>    }</a:t>
            </a:r>
          </a:p>
          <a:p>
            <a:pPr marL="0" indent="0">
              <a:buNone/>
            </a:pPr>
            <a:r>
              <a:rPr lang="en-US" sz="2100" dirty="0"/>
              <a:t>  }</a:t>
            </a:r>
          </a:p>
          <a:p>
            <a:pPr marL="0" indent="0">
              <a:buNone/>
            </a:pPr>
            <a:r>
              <a:rPr lang="en-US" sz="2100" dirty="0"/>
              <a:t>  }</a:t>
            </a:r>
          </a:p>
          <a:p>
            <a:pPr marL="0" indent="0">
              <a:buNone/>
            </a:pPr>
            <a:r>
              <a:rPr lang="en-US" sz="2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7324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Flattened- If the fields in the mappings keep growing, it explode. Use flattened to avoid</a:t>
            </a:r>
          </a:p>
          <a:p>
            <a:pPr marL="0" indent="0">
              <a:buNone/>
            </a:pPr>
            <a:r>
              <a:rPr lang="en-US" sz="2100" dirty="0"/>
              <a:t>Flattened treat the fields as string keyword. You have to give exact value for the search criteria.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23473-F16D-4C15-990D-F0B09588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582" y="1459523"/>
            <a:ext cx="4371148" cy="39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3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723668-A3F7-4615-B35E-404956063AEA}"/>
              </a:ext>
            </a:extLst>
          </p:cNvPr>
          <p:cNvSpPr txBox="1"/>
          <p:nvPr/>
        </p:nvSpPr>
        <p:spPr>
          <a:xfrm>
            <a:off x="227893" y="3059668"/>
            <a:ext cx="8386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Inverted Index | Elasticsearch: The Definitive Guide [2.x] | Elastic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6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Fuzzy Matches.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84DA9C-1627-4D87-B2FB-734A47DED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544" y="1153551"/>
            <a:ext cx="6665375" cy="431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48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Fuzzy Matches.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AC40D2-8A06-4CDB-9E08-6D2C4B11E661}"/>
              </a:ext>
            </a:extLst>
          </p:cNvPr>
          <p:cNvSpPr txBox="1"/>
          <p:nvPr/>
        </p:nvSpPr>
        <p:spPr>
          <a:xfrm>
            <a:off x="3049172" y="2271321"/>
            <a:ext cx="60983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GET /movies/_search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"query":{</a:t>
            </a:r>
          </a:p>
          <a:p>
            <a:r>
              <a:rPr lang="en-US" dirty="0"/>
              <a:t>    "fuzzy": {</a:t>
            </a:r>
          </a:p>
          <a:p>
            <a:r>
              <a:rPr lang="en-US" dirty="0"/>
              <a:t>      "title": {"value":"</a:t>
            </a:r>
            <a:r>
              <a:rPr lang="en-US" dirty="0" err="1"/>
              <a:t>intrsteller</a:t>
            </a:r>
            <a:r>
              <a:rPr lang="en-US" dirty="0"/>
              <a:t>","fuzziness": 2}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91966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Partial Matching using Prefix </a:t>
            </a:r>
            <a:r>
              <a:rPr lang="en-US" sz="2100" dirty="0" err="1"/>
              <a:t>query;Wildcard</a:t>
            </a:r>
            <a:r>
              <a:rPr lang="en-US" sz="2100" dirty="0"/>
              <a:t> query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GET /movies/_search</a:t>
            </a:r>
          </a:p>
          <a:p>
            <a:pPr marL="0" indent="0">
              <a:buNone/>
            </a:pPr>
            <a:r>
              <a:rPr lang="en-US" sz="2100" dirty="0"/>
              <a:t>{</a:t>
            </a:r>
          </a:p>
          <a:p>
            <a:pPr marL="0" indent="0">
              <a:buNone/>
            </a:pPr>
            <a:r>
              <a:rPr lang="en-US" sz="2100" dirty="0"/>
              <a:t>"query": {</a:t>
            </a:r>
          </a:p>
          <a:p>
            <a:pPr marL="0" indent="0">
              <a:buNone/>
            </a:pPr>
            <a:r>
              <a:rPr lang="en-US" sz="2100" dirty="0"/>
              <a:t>"wildcard": {</a:t>
            </a:r>
          </a:p>
          <a:p>
            <a:pPr marL="0" indent="0">
              <a:buNone/>
            </a:pPr>
            <a:r>
              <a:rPr lang="en-US" sz="2100" dirty="0"/>
              <a:t>"year": "1*"</a:t>
            </a:r>
          </a:p>
          <a:p>
            <a:pPr marL="0" indent="0">
              <a:buNone/>
            </a:pPr>
            <a:r>
              <a:rPr lang="en-US" sz="2100" dirty="0"/>
              <a:t>}</a:t>
            </a:r>
          </a:p>
          <a:p>
            <a:pPr marL="0" indent="0">
              <a:buNone/>
            </a:pPr>
            <a:r>
              <a:rPr lang="en-US" sz="2100" dirty="0"/>
              <a:t>}</a:t>
            </a:r>
          </a:p>
          <a:p>
            <a:pPr marL="0" indent="0">
              <a:buNone/>
            </a:pPr>
            <a:r>
              <a:rPr lang="en-US" sz="21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AC40D2-8A06-4CDB-9E08-6D2C4B11E661}"/>
              </a:ext>
            </a:extLst>
          </p:cNvPr>
          <p:cNvSpPr txBox="1"/>
          <p:nvPr/>
        </p:nvSpPr>
        <p:spPr>
          <a:xfrm>
            <a:off x="5196023" y="948398"/>
            <a:ext cx="45840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GET /movies/_search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"query": {</a:t>
            </a:r>
          </a:p>
          <a:p>
            <a:r>
              <a:rPr lang="en-US" dirty="0"/>
              <a:t>"prefix": {</a:t>
            </a:r>
          </a:p>
          <a:p>
            <a:r>
              <a:rPr lang="en-US" dirty="0"/>
              <a:t>"year": "201"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403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8159-4BDB-4C8B-9B4E-429F3A9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6865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100" dirty="0"/>
              <a:t># Sample Logstash configuration for creating a simple</a:t>
            </a:r>
          </a:p>
          <a:p>
            <a:pPr marL="0" indent="0">
              <a:buNone/>
            </a:pPr>
            <a:r>
              <a:rPr lang="en-US" sz="2100" dirty="0"/>
              <a:t># Kafka -&gt; Logstash -&gt; Elasticsearch pipeline.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input {</a:t>
            </a:r>
          </a:p>
          <a:p>
            <a:pPr marL="0" indent="0">
              <a:buNone/>
            </a:pPr>
            <a:r>
              <a:rPr lang="en-US" sz="2100" dirty="0"/>
              <a:t>  </a:t>
            </a:r>
            <a:r>
              <a:rPr lang="en-US" sz="2100" dirty="0" err="1"/>
              <a:t>kafka</a:t>
            </a:r>
            <a:r>
              <a:rPr lang="en-US" sz="2100" dirty="0"/>
              <a:t> {</a:t>
            </a:r>
          </a:p>
          <a:p>
            <a:pPr marL="0" indent="0">
              <a:buNone/>
            </a:pPr>
            <a:r>
              <a:rPr lang="en-US" sz="2100" dirty="0"/>
              <a:t>    </a:t>
            </a:r>
            <a:r>
              <a:rPr lang="en-US" sz="2100" dirty="0" err="1"/>
              <a:t>bootstrap_servers</a:t>
            </a:r>
            <a:r>
              <a:rPr lang="en-US" sz="2100" dirty="0"/>
              <a:t>=&gt;"localhost:9092"</a:t>
            </a:r>
          </a:p>
          <a:p>
            <a:pPr marL="0" indent="0">
              <a:buNone/>
            </a:pPr>
            <a:r>
              <a:rPr lang="en-US" sz="2100" dirty="0"/>
              <a:t>	topics=&gt;["</a:t>
            </a:r>
            <a:r>
              <a:rPr lang="en-US" sz="2100" dirty="0" err="1"/>
              <a:t>kafka</a:t>
            </a:r>
            <a:r>
              <a:rPr lang="en-US" sz="2100" dirty="0"/>
              <a:t>-logs"]</a:t>
            </a:r>
          </a:p>
          <a:p>
            <a:pPr marL="0" indent="0">
              <a:buNone/>
            </a:pPr>
            <a:r>
              <a:rPr lang="en-US" sz="2100" dirty="0"/>
              <a:t>  }</a:t>
            </a:r>
          </a:p>
          <a:p>
            <a:pPr marL="0" indent="0">
              <a:buNone/>
            </a:pPr>
            <a:r>
              <a:rPr lang="en-US" sz="2100" dirty="0"/>
              <a:t>}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output {</a:t>
            </a:r>
          </a:p>
          <a:p>
            <a:pPr marL="0" indent="0">
              <a:buNone/>
            </a:pPr>
            <a:r>
              <a:rPr lang="en-US" sz="2100" dirty="0"/>
              <a:t>  </a:t>
            </a:r>
            <a:r>
              <a:rPr lang="en-US" sz="2100" dirty="0" err="1"/>
              <a:t>elasticsearch</a:t>
            </a:r>
            <a:r>
              <a:rPr lang="en-US" sz="2100" dirty="0"/>
              <a:t> {</a:t>
            </a:r>
          </a:p>
          <a:p>
            <a:pPr marL="0" indent="0">
              <a:buNone/>
            </a:pPr>
            <a:r>
              <a:rPr lang="en-US" sz="2100" dirty="0"/>
              <a:t>    hosts =&gt; ["http://localhost:9200"]</a:t>
            </a:r>
          </a:p>
          <a:p>
            <a:pPr marL="0" indent="0">
              <a:buNone/>
            </a:pPr>
            <a:r>
              <a:rPr lang="en-US" sz="2100" dirty="0"/>
              <a:t>    index =&gt; "</a:t>
            </a:r>
            <a:r>
              <a:rPr lang="en-US" sz="2100" dirty="0" err="1"/>
              <a:t>kafka</a:t>
            </a:r>
            <a:r>
              <a:rPr lang="en-US" sz="2100" dirty="0"/>
              <a:t>-logs"</a:t>
            </a:r>
          </a:p>
          <a:p>
            <a:pPr marL="0" indent="0">
              <a:buNone/>
            </a:pPr>
            <a:r>
              <a:rPr lang="en-US" sz="2100" dirty="0"/>
              <a:t>    #user =&gt; "elastic"</a:t>
            </a:r>
          </a:p>
          <a:p>
            <a:pPr marL="0" indent="0">
              <a:buNone/>
            </a:pPr>
            <a:r>
              <a:rPr lang="en-US" sz="2100" dirty="0"/>
              <a:t>    #password =&gt; "</a:t>
            </a:r>
            <a:r>
              <a:rPr lang="en-US" sz="2100" dirty="0" err="1"/>
              <a:t>changeme</a:t>
            </a:r>
            <a:r>
              <a:rPr lang="en-US" sz="2100" dirty="0"/>
              <a:t>"</a:t>
            </a:r>
          </a:p>
          <a:p>
            <a:pPr marL="0" indent="0">
              <a:buNone/>
            </a:pPr>
            <a:r>
              <a:rPr lang="en-US" sz="2100" dirty="0"/>
              <a:t>  }</a:t>
            </a:r>
          </a:p>
          <a:p>
            <a:pPr marL="0" indent="0">
              <a:buNone/>
            </a:pPr>
            <a:r>
              <a:rPr lang="en-US" sz="2100" dirty="0"/>
              <a:t>}</a:t>
            </a:r>
          </a:p>
          <a:p>
            <a:pPr marL="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659720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CF2E-E8C4-4C84-9643-8B47470E4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ReIndex</a:t>
            </a:r>
            <a:r>
              <a:rPr lang="en-US" dirty="0"/>
              <a:t> API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95E5E2-3026-4E94-A6B5-4AD37642F7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3437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A9F5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EFFF"/>
                </a:solidFill>
                <a:effectLst/>
                <a:latin typeface="Consolas" panose="020B0609020204030204" pitchFamily="49" charset="0"/>
              </a:rPr>
              <a:t>_reindex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EFFF"/>
                </a:solidFill>
                <a:effectLst/>
                <a:latin typeface="Consolas" panose="020B0609020204030204" pitchFamily="49" charset="0"/>
              </a:rPr>
              <a:t>"source"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: {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EFFF"/>
                </a:solidFill>
                <a:effectLst/>
                <a:latin typeface="Consolas" panose="020B0609020204030204" pitchFamily="49" charset="0"/>
              </a:rPr>
              <a:t>"index"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EFFF"/>
                </a:solidFill>
                <a:effectLst/>
                <a:latin typeface="Consolas" panose="020B0609020204030204" pitchFamily="49" charset="0"/>
              </a:rPr>
              <a:t>"my-index-000001"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 },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EF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DEFFF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EF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: {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EFFF"/>
                </a:solidFill>
                <a:effectLst/>
                <a:latin typeface="Consolas" panose="020B0609020204030204" pitchFamily="49" charset="0"/>
              </a:rPr>
              <a:t>"index"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EFFF"/>
                </a:solidFill>
                <a:effectLst/>
                <a:latin typeface="Consolas" panose="020B0609020204030204" pitchFamily="49" charset="0"/>
              </a:rPr>
              <a:t>"my-new-index-000001"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 }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0222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AD4B-5B32-40B4-9337-3EB8A8D5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D47D0D-7803-4878-8046-6E6DA10422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5861" y="2700920"/>
            <a:ext cx="8613913" cy="184666"/>
          </a:xfrm>
          <a:prstGeom prst="rect">
            <a:avLst/>
          </a:prstGeom>
          <a:solidFill>
            <a:srgbClr val="3437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A9F5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EFFF"/>
                </a:solidFill>
                <a:effectLst/>
                <a:latin typeface="Consolas" panose="020B0609020204030204" pitchFamily="49" charset="0"/>
              </a:rPr>
              <a:t>_aliases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EFFF"/>
                </a:solidFill>
                <a:effectLst/>
                <a:latin typeface="Consolas" panose="020B0609020204030204" pitchFamily="49" charset="0"/>
              </a:rPr>
              <a:t>"actions"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 : [ {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EFFF"/>
                </a:solidFill>
                <a:effectLst/>
                <a:latin typeface="Consolas" panose="020B0609020204030204" pitchFamily="49" charset="0"/>
              </a:rPr>
              <a:t>"add"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 : {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EFFF"/>
                </a:solidFill>
                <a:effectLst/>
                <a:latin typeface="Consolas" panose="020B0609020204030204" pitchFamily="49" charset="0"/>
              </a:rPr>
              <a:t>"index"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EFFF"/>
                </a:solidFill>
                <a:effectLst/>
                <a:latin typeface="Consolas" panose="020B0609020204030204" pitchFamily="49" charset="0"/>
              </a:rPr>
              <a:t>"test1"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EFFF"/>
                </a:solidFill>
                <a:effectLst/>
                <a:latin typeface="Consolas" panose="020B0609020204030204" pitchFamily="49" charset="0"/>
              </a:rPr>
              <a:t>"alias"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EFFF"/>
                </a:solidFill>
                <a:effectLst/>
                <a:latin typeface="Consolas" panose="020B0609020204030204" pitchFamily="49" charset="0"/>
              </a:rPr>
              <a:t>"alias1"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 } } ]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C7DE42-344C-480D-AF24-08B5698C3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42501"/>
            <a:ext cx="12192000" cy="457200"/>
          </a:xfrm>
          <a:prstGeom prst="rect">
            <a:avLst/>
          </a:prstGeom>
          <a:solidFill>
            <a:srgbClr val="3437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BA9F5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DEFFF"/>
                </a:solidFill>
                <a:effectLst/>
                <a:latin typeface="Consolas" panose="020B0609020204030204" pitchFamily="49" charset="0"/>
              </a:rPr>
              <a:t>_aliases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DEFFF"/>
                </a:solidFill>
                <a:effectLst/>
                <a:latin typeface="Consolas" panose="020B0609020204030204" pitchFamily="49" charset="0"/>
              </a:rPr>
              <a:t>"actions"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 : [ {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DEFFF"/>
                </a:solidFill>
                <a:effectLst/>
                <a:latin typeface="Consolas" panose="020B0609020204030204" pitchFamily="49" charset="0"/>
              </a:rPr>
              <a:t>"remove"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 : {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DEFFF"/>
                </a:solidFill>
                <a:effectLst/>
                <a:latin typeface="Consolas" panose="020B0609020204030204" pitchFamily="49" charset="0"/>
              </a:rPr>
              <a:t>"index"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DEFFF"/>
                </a:solidFill>
                <a:effectLst/>
                <a:latin typeface="Consolas" panose="020B0609020204030204" pitchFamily="49" charset="0"/>
              </a:rPr>
              <a:t>"test1"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DEFFF"/>
                </a:solidFill>
                <a:effectLst/>
                <a:latin typeface="Consolas" panose="020B0609020204030204" pitchFamily="49" charset="0"/>
              </a:rPr>
              <a:t>"alias"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DEFFF"/>
                </a:solidFill>
                <a:effectLst/>
                <a:latin typeface="Consolas" panose="020B0609020204030204" pitchFamily="49" charset="0"/>
              </a:rPr>
              <a:t>"alias1"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 } }, {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DEFFF"/>
                </a:solidFill>
                <a:effectLst/>
                <a:latin typeface="Consolas" panose="020B0609020204030204" pitchFamily="49" charset="0"/>
              </a:rPr>
              <a:t>"add"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 : {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DEFFF"/>
                </a:solidFill>
                <a:effectLst/>
                <a:latin typeface="Consolas" panose="020B0609020204030204" pitchFamily="49" charset="0"/>
              </a:rPr>
              <a:t>"index"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DEFFF"/>
                </a:solidFill>
                <a:effectLst/>
                <a:latin typeface="Consolas" panose="020B0609020204030204" pitchFamily="49" charset="0"/>
              </a:rPr>
              <a:t>"test1"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DEFFF"/>
                </a:solidFill>
                <a:effectLst/>
                <a:latin typeface="Consolas" panose="020B0609020204030204" pitchFamily="49" charset="0"/>
              </a:rPr>
              <a:t>"alias"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DEFFF"/>
                </a:solidFill>
                <a:effectLst/>
                <a:latin typeface="Consolas" panose="020B0609020204030204" pitchFamily="49" charset="0"/>
              </a:rPr>
              <a:t>"alias2"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 } } ] }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5596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2616-54F6-41AC-A177-698103BB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ElasticSearch</a:t>
            </a:r>
            <a:r>
              <a:rPr lang="en-US" dirty="0"/>
              <a:t>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3E683-56B2-48EC-AF47-B18EB55E1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An Introduction to Elasticsearch SQL with Practical Examples - Part 1 | Elastic Blog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An Introduction to Elasticsearch SQL with Practical Examples - Part 2 | Elastic 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E8BF8-9AAB-4EF0-BD50-1EE4237B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483" y="1197356"/>
            <a:ext cx="8816745" cy="495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3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9CF45D-5494-4544-B29E-C5AA73E46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01" y="1020484"/>
            <a:ext cx="9470857" cy="53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2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568367-4F6B-475D-B44E-C57BB3FA1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70" y="1472973"/>
            <a:ext cx="8857957" cy="498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5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723668-A3F7-4615-B35E-404956063AEA}"/>
              </a:ext>
            </a:extLst>
          </p:cNvPr>
          <p:cNvSpPr txBox="1"/>
          <p:nvPr/>
        </p:nvSpPr>
        <p:spPr>
          <a:xfrm>
            <a:off x="757980" y="3102318"/>
            <a:ext cx="8386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Indexing,Retrieving,Deleting,Updating</a:t>
            </a:r>
            <a:r>
              <a:rPr lang="en-US" sz="2800" dirty="0"/>
              <a:t> the documents</a:t>
            </a:r>
          </a:p>
        </p:txBody>
      </p:sp>
    </p:spTree>
    <p:extLst>
      <p:ext uri="{BB962C8B-B14F-4D97-AF65-F5344CB8AC3E}">
        <p14:creationId xmlns:p14="http://schemas.microsoft.com/office/powerpoint/2010/main" val="414072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723668-A3F7-4615-B35E-404956063AEA}"/>
              </a:ext>
            </a:extLst>
          </p:cNvPr>
          <p:cNvSpPr txBox="1"/>
          <p:nvPr/>
        </p:nvSpPr>
        <p:spPr>
          <a:xfrm>
            <a:off x="1902990" y="995223"/>
            <a:ext cx="8386019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Indexing = Inserting (Look at the mappings, Settings)</a:t>
            </a:r>
          </a:p>
          <a:p>
            <a:endParaRPr lang="en-US" sz="2800" dirty="0"/>
          </a:p>
          <a:p>
            <a:r>
              <a:rPr lang="en-US" sz="1400" dirty="0"/>
              <a:t>GET /twitter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PUT twitter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"settings":{</a:t>
            </a:r>
          </a:p>
          <a:p>
            <a:r>
              <a:rPr lang="en-US" sz="1400" dirty="0"/>
              <a:t>       "number_of_shards":2,</a:t>
            </a:r>
          </a:p>
          <a:p>
            <a:r>
              <a:rPr lang="en-US" sz="1400" dirty="0"/>
              <a:t>       "number_of_replicas":1</a:t>
            </a:r>
          </a:p>
          <a:p>
            <a:r>
              <a:rPr lang="en-US" sz="1400" dirty="0"/>
              <a:t>    },</a:t>
            </a:r>
          </a:p>
          <a:p>
            <a:r>
              <a:rPr lang="en-US" sz="1400" dirty="0"/>
              <a:t>  "mappings": {</a:t>
            </a:r>
          </a:p>
          <a:p>
            <a:r>
              <a:rPr lang="en-US" sz="1400" dirty="0"/>
              <a:t>      "properties": {</a:t>
            </a:r>
          </a:p>
          <a:p>
            <a:r>
              <a:rPr lang="en-US" sz="1400" dirty="0"/>
              <a:t>        "name": { "type": "text" },</a:t>
            </a:r>
          </a:p>
          <a:p>
            <a:r>
              <a:rPr lang="en-US" sz="1400" dirty="0"/>
              <a:t>        "</a:t>
            </a:r>
            <a:r>
              <a:rPr lang="en-US" sz="1400" dirty="0" err="1"/>
              <a:t>user_name</a:t>
            </a:r>
            <a:r>
              <a:rPr lang="en-US" sz="1400" dirty="0"/>
              <a:t>": { "type": "keyword" },</a:t>
            </a:r>
          </a:p>
          <a:p>
            <a:r>
              <a:rPr lang="en-US" sz="1400" dirty="0"/>
              <a:t>        "email": { "type": "keyword" }</a:t>
            </a:r>
          </a:p>
          <a:p>
            <a:r>
              <a:rPr lang="en-US" sz="1400" dirty="0"/>
              <a:t>      }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POST twitter/_doc/1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"name": “Gayathri",</a:t>
            </a:r>
          </a:p>
          <a:p>
            <a:r>
              <a:rPr lang="en-US" sz="1400" dirty="0"/>
              <a:t>  "</a:t>
            </a:r>
            <a:r>
              <a:rPr lang="en-US" sz="1400" dirty="0" err="1"/>
              <a:t>user_name</a:t>
            </a:r>
            <a:r>
              <a:rPr lang="en-US" sz="1400" dirty="0"/>
              <a:t>": “</a:t>
            </a:r>
            <a:r>
              <a:rPr lang="en-US" sz="1400" dirty="0" err="1"/>
              <a:t>gaya</a:t>
            </a:r>
            <a:r>
              <a:rPr lang="en-US" sz="1400" dirty="0"/>
              <a:t>",</a:t>
            </a:r>
          </a:p>
          <a:p>
            <a:r>
              <a:rPr lang="en-US" sz="1400" dirty="0"/>
              <a:t>  "email": “gaya@hcl.com"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4534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8357</TotalTime>
  <Words>2346</Words>
  <Application>Microsoft Office PowerPoint</Application>
  <PresentationFormat>Widescreen</PresentationFormat>
  <Paragraphs>477</Paragraphs>
  <Slides>46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Inter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DSL components (Domain Specific Components)</vt:lpstr>
      <vt:lpstr>Create index courses to perform search query/filter operations for the practice</vt:lpstr>
      <vt:lpstr>Match_all : retrieves all documents in the index</vt:lpstr>
      <vt:lpstr>To search for specific terms within a field, you can use a match query.  GET /courses/_search {   "query": { "match": {"name":"computer"}   } }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ReIndex API</vt:lpstr>
      <vt:lpstr>Alias</vt:lpstr>
      <vt:lpstr>ElasticSearch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Gayathri Ekambaram</dc:creator>
  <cp:lastModifiedBy>Gayathri Ekambaram</cp:lastModifiedBy>
  <cp:revision>120</cp:revision>
  <dcterms:created xsi:type="dcterms:W3CDTF">2021-01-12T07:30:30Z</dcterms:created>
  <dcterms:modified xsi:type="dcterms:W3CDTF">2021-07-23T12:17:00Z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057abb1f-f485-44b8-9b89-8ead8f5003d4</vt:lpwstr>
  </property>
  <property fmtid="{D5CDD505-2E9C-101B-9397-08002B2CF9AE}" pid="3" name="HCLClassification">
    <vt:lpwstr>HCL_Cla5s_1nt3rnal</vt:lpwstr>
  </property>
  <property fmtid="{D5CDD505-2E9C-101B-9397-08002B2CF9AE}" pid="4" name="HCLClassD6">
    <vt:lpwstr>False</vt:lpwstr>
  </property>
</Properties>
</file>