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5" r:id="rId16"/>
    <p:sldId id="278" r:id="rId17"/>
    <p:sldId id="293" r:id="rId18"/>
    <p:sldId id="279" r:id="rId19"/>
    <p:sldId id="286" r:id="rId20"/>
    <p:sldId id="287" r:id="rId21"/>
    <p:sldId id="294" r:id="rId22"/>
    <p:sldId id="282" r:id="rId23"/>
    <p:sldId id="283" r:id="rId24"/>
    <p:sldId id="285" r:id="rId25"/>
    <p:sldId id="290" r:id="rId26"/>
    <p:sldId id="288" r:id="rId27"/>
    <p:sldId id="289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C3A3-8513-4F52-8316-F220D3C8ECF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78430"/>
              </p:ext>
            </p:extLst>
          </p:nvPr>
        </p:nvGraphicFramePr>
        <p:xfrm>
          <a:off x="2069869" y="315885"/>
          <a:ext cx="6871421" cy="2849880"/>
        </p:xfrm>
        <a:graphic>
          <a:graphicData uri="http://schemas.openxmlformats.org/drawingml/2006/table">
            <a:tbl>
              <a:tblPr/>
              <a:tblGrid>
                <a:gridCol w="6871421">
                  <a:extLst>
                    <a:ext uri="{9D8B030D-6E8A-4147-A177-3AD203B41FA5}">
                      <a16:colId xmlns:a16="http://schemas.microsoft.com/office/drawing/2014/main" val="1805857471"/>
                    </a:ext>
                  </a:extLst>
                </a:gridCol>
              </a:tblGrid>
              <a:tr h="808736">
                <a:tc>
                  <a:txBody>
                    <a:bodyPr/>
                    <a:lstStyle/>
                    <a:p>
                      <a:endParaRPr lang="en-US" sz="5400" dirty="0">
                        <a:latin typeface="Copperplate Gothic Bold" panose="020E07050202060204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1250"/>
                  </a:ext>
                </a:extLst>
              </a:tr>
              <a:tr h="186796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  <a:latin typeface="Showcard Gothic" panose="04020904020102020604" pitchFamily="82" charset="0"/>
                        </a:rPr>
                        <a:t>Productivity </a:t>
                      </a:r>
                      <a:r>
                        <a:rPr lang="en-US" sz="3200" b="1" dirty="0" smtClean="0">
                          <a:solidFill>
                            <a:srgbClr val="FF0000"/>
                          </a:solidFill>
                          <a:effectLst/>
                          <a:latin typeface="Showcard Gothic" panose="04020904020102020604" pitchFamily="82" charset="0"/>
                        </a:rPr>
                        <a:t>Prediction </a:t>
                      </a: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effectLst/>
                          <a:latin typeface="Showcard Gothic" panose="04020904020102020604" pitchFamily="82" charset="0"/>
                        </a:rPr>
                        <a:t>of </a:t>
                      </a:r>
                    </a:p>
                    <a:p>
                      <a:pPr algn="ctr"/>
                      <a:r>
                        <a:rPr lang="en-US" sz="3200" b="1" dirty="0" smtClean="0">
                          <a:solidFill>
                            <a:srgbClr val="FF0000"/>
                          </a:solidFill>
                          <a:effectLst/>
                          <a:latin typeface="Showcard Gothic" panose="04020904020102020604" pitchFamily="82" charset="0"/>
                        </a:rPr>
                        <a:t>Garment Industry Employees</a:t>
                      </a:r>
                    </a:p>
                    <a:p>
                      <a:pPr algn="ctr"/>
                      <a:endParaRPr lang="en-US" sz="3200" dirty="0">
                        <a:latin typeface="Showcard Gothic" panose="04020904020102020604" pitchFamily="82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78698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688343" y="402396"/>
            <a:ext cx="16782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48" y="2830919"/>
            <a:ext cx="6372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"/>
    </mc:Choice>
    <mc:Fallback xmlns="">
      <p:transition spd="slow" advTm="59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940"/>
            <a:ext cx="10515600" cy="11311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Which </a:t>
            </a:r>
            <a:r>
              <a:rPr lang="en-US" sz="2400" b="1" dirty="0">
                <a:solidFill>
                  <a:srgbClr val="0070C0"/>
                </a:solidFill>
              </a:rPr>
              <a:t>of the 2 departments </a:t>
            </a:r>
            <a:r>
              <a:rPr lang="en-US" sz="2400" b="1" dirty="0" smtClean="0">
                <a:solidFill>
                  <a:srgbClr val="0070C0"/>
                </a:solidFill>
              </a:rPr>
              <a:t>have </a:t>
            </a:r>
            <a:r>
              <a:rPr lang="en-US" sz="2400" b="1" dirty="0">
                <a:solidFill>
                  <a:srgbClr val="0070C0"/>
                </a:solidFill>
              </a:rPr>
              <a:t>achieved the target most number of times?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1402" y="5652655"/>
            <a:ext cx="1044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Finishing</a:t>
            </a:r>
            <a:r>
              <a:rPr lang="en-US" dirty="0">
                <a:solidFill>
                  <a:srgbClr val="0070C0"/>
                </a:solidFill>
              </a:rPr>
              <a:t> department is showing only 59.7% of data where the target is achieved whereas </a:t>
            </a:r>
            <a:r>
              <a:rPr lang="en-US" b="1" dirty="0">
                <a:solidFill>
                  <a:srgbClr val="0070C0"/>
                </a:solidFill>
              </a:rPr>
              <a:t>sewing</a:t>
            </a:r>
            <a:r>
              <a:rPr lang="en-US" dirty="0">
                <a:solidFill>
                  <a:srgbClr val="0070C0"/>
                </a:solidFill>
              </a:rPr>
              <a:t> department was able to achieve the target 82.1% times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85" y="1647825"/>
            <a:ext cx="845681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    Did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"idle hours" / "idle men" affect the productivity?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6822" y="5577839"/>
            <a:ext cx="76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Productivity has certainly taken a hit when there are idle men or idle hours. The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target could not be achieved 77.8%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of times when the men were idle.</a:t>
            </a:r>
            <a:endParaRPr lang="en-US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36" y="1624012"/>
            <a:ext cx="8599602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62" y="365126"/>
            <a:ext cx="10464338" cy="76540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           How </a:t>
            </a:r>
            <a:r>
              <a:rPr lang="en-US" sz="2400" b="1" dirty="0">
                <a:solidFill>
                  <a:srgbClr val="FF0000"/>
                </a:solidFill>
              </a:rPr>
              <a:t>is the productivity of each team through Jan 2015 to Mar 2015?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2793" y="5359140"/>
            <a:ext cx="1002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Team 1 has highest actual productivity and has done a good job with actual productivity of 0.82 far greater than target 0.73 approx.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43" y="1130532"/>
            <a:ext cx="6758970" cy="3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72" y="157942"/>
            <a:ext cx="10589028" cy="83127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Did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incentives help in 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</a:rPr>
              <a:t>increasing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the productivity?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2" y="5345084"/>
            <a:ext cx="1152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Productivity is good with incentive. The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target was achieved 90.2%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 of times when incentives were given compared to when incentives were not given which is only 56.3% . It could be possible that incentive contributed to productivity but cannot be definitely concluded that it is the only reason</a:t>
            </a:r>
            <a:r>
              <a:rPr lang="en-US" dirty="0"/>
              <a:t>.</a:t>
            </a:r>
            <a:endParaRPr lang="en-US" sz="1600" b="1" i="1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8" y="1095460"/>
            <a:ext cx="6608618" cy="3077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51" y="1387706"/>
            <a:ext cx="4124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885" y="157943"/>
            <a:ext cx="10698479" cy="6899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 there any correlation between the features?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" y="1125509"/>
            <a:ext cx="6600305" cy="5238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2037" y="2053244"/>
            <a:ext cx="59269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There is high correlation observed between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no_of_workers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 ,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smv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 ,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overtime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There is some correlation between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no_of_style_change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 and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no_of_workers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There is correlation between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idle_time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 and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idle_men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But, we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dont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see any variable having strong correlation between target variable 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actual_productivity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 and other independent variables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execept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for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targeted productivity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55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1825625"/>
            <a:ext cx="113053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Maximum value for </a:t>
            </a:r>
            <a:r>
              <a:rPr lang="en-US" sz="2400" b="1" dirty="0"/>
              <a:t>Target Productivity</a:t>
            </a:r>
            <a:r>
              <a:rPr lang="en-US" sz="2400" dirty="0"/>
              <a:t> seems to be set around </a:t>
            </a:r>
            <a:r>
              <a:rPr lang="en-US" sz="2400" b="1" dirty="0"/>
              <a:t>0.8</a:t>
            </a:r>
            <a:r>
              <a:rPr lang="en-US" sz="2400" dirty="0"/>
              <a:t> but in few cases </a:t>
            </a:r>
            <a:r>
              <a:rPr lang="en-US" sz="2400" b="1" dirty="0"/>
              <a:t>Actual Productivity</a:t>
            </a:r>
            <a:r>
              <a:rPr lang="en-US" sz="2400" dirty="0"/>
              <a:t> goes beyond </a:t>
            </a:r>
            <a:r>
              <a:rPr lang="en-US" sz="2400" b="1" dirty="0"/>
              <a:t>0.8</a:t>
            </a:r>
            <a:r>
              <a:rPr lang="en-US" sz="2400" dirty="0"/>
              <a:t> which can be considered good. This gives us the </a:t>
            </a:r>
            <a:r>
              <a:rPr lang="en-US" sz="2400" dirty="0" err="1"/>
              <a:t>oppurtunity</a:t>
            </a:r>
            <a:r>
              <a:rPr lang="en-US" sz="2400" dirty="0"/>
              <a:t> to create a categorical </a:t>
            </a:r>
            <a:r>
              <a:rPr lang="en-US" sz="2400" dirty="0" smtClean="0"/>
              <a:t>column where</a:t>
            </a:r>
            <a:r>
              <a:rPr lang="en-US" sz="2400" dirty="0"/>
              <a:t> </a:t>
            </a:r>
            <a:r>
              <a:rPr lang="en-US" sz="2400" b="1" dirty="0" err="1"/>
              <a:t>target_productivity</a:t>
            </a:r>
            <a:r>
              <a:rPr lang="en-US" sz="2400" dirty="0"/>
              <a:t> can be a compared to </a:t>
            </a:r>
            <a:r>
              <a:rPr lang="en-US" sz="2400" b="1" dirty="0" err="1"/>
              <a:t>actual_productivity</a:t>
            </a:r>
            <a:r>
              <a:rPr lang="en-US" sz="2400" dirty="0"/>
              <a:t> to check whether the target is achieved or not.</a:t>
            </a:r>
          </a:p>
          <a:p>
            <a:r>
              <a:rPr lang="en-US" sz="2400" dirty="0"/>
              <a:t>There is only one variable </a:t>
            </a:r>
            <a:r>
              <a:rPr lang="en-US" sz="2400" b="1" dirty="0" err="1"/>
              <a:t>target_productivity</a:t>
            </a:r>
            <a:r>
              <a:rPr lang="en-US" sz="2400" dirty="0"/>
              <a:t> having strong correlation between target variable </a:t>
            </a:r>
            <a:r>
              <a:rPr lang="en-US" sz="2400" b="1" dirty="0" err="1"/>
              <a:t>actual_productivity</a:t>
            </a:r>
            <a:r>
              <a:rPr lang="en-US" sz="2400" dirty="0"/>
              <a:t>. This could also mean the regression models could fail in predicting the productivity.</a:t>
            </a:r>
          </a:p>
          <a:p>
            <a:r>
              <a:rPr lang="en-US" sz="2400" b="1" dirty="0" err="1"/>
              <a:t>idle_time</a:t>
            </a:r>
            <a:r>
              <a:rPr lang="en-US" sz="2400" b="1" dirty="0"/>
              <a:t>/ </a:t>
            </a:r>
            <a:r>
              <a:rPr lang="en-US" sz="2400" b="1" dirty="0" err="1"/>
              <a:t>idle_men</a:t>
            </a:r>
            <a:r>
              <a:rPr lang="en-US" sz="2400" dirty="0"/>
              <a:t> has caused some dip in productivity.</a:t>
            </a:r>
          </a:p>
          <a:p>
            <a:r>
              <a:rPr lang="en-US" sz="2400" dirty="0"/>
              <a:t>The other variables did not provide any conclusive evidence of being directly affecting the productivity</a:t>
            </a:r>
          </a:p>
        </p:txBody>
      </p:sp>
    </p:spTree>
    <p:extLst>
      <p:ext uri="{BB962C8B-B14F-4D97-AF65-F5344CB8AC3E}">
        <p14:creationId xmlns:p14="http://schemas.microsoft.com/office/powerpoint/2010/main" val="22998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185" y="2042320"/>
            <a:ext cx="11430562" cy="22642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</a:t>
            </a:r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Model EVALUATION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41" y="1424509"/>
            <a:ext cx="3801512" cy="29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721" y="2303253"/>
            <a:ext cx="10062655" cy="20033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Showcard Gothic" panose="04020904020102020604" pitchFamily="82" charset="0"/>
              </a:rPr>
              <a:t>Regression Models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Linear Regression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51" y="2244538"/>
            <a:ext cx="8877300" cy="213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8721" y="5229493"/>
            <a:ext cx="1040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On summarizing the models built on linear regression, none of the models seem to be efficient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Adjusted R Square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value for the testing data is only ranging from 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0.26 to 0.31</a:t>
            </a:r>
          </a:p>
        </p:txBody>
      </p:sp>
    </p:spTree>
    <p:extLst>
      <p:ext uri="{BB962C8B-B14F-4D97-AF65-F5344CB8AC3E}">
        <p14:creationId xmlns:p14="http://schemas.microsoft.com/office/powerpoint/2010/main" val="5814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46" y="365126"/>
            <a:ext cx="8711739" cy="11976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         Decision Tree </a:t>
            </a:r>
            <a:r>
              <a:rPr lang="en-US" sz="4000" b="1" dirty="0" err="1" smtClean="0">
                <a:solidFill>
                  <a:schemeClr val="accent5">
                    <a:lumMod val="75000"/>
                  </a:schemeClr>
                </a:solidFill>
              </a:rPr>
              <a:t>Regressor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1846" y="4646815"/>
            <a:ext cx="103244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Decision tree algorithm in model 1 seems to be 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overfitting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where 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Adjusted R2 for training is as good as 0.93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compared that on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testing dataset is as poor as 0.023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 overfitting problem seems to be resolved in model 2 and 3 but still the values are not satisfactory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24" y="2431729"/>
            <a:ext cx="8924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Introduction</a:t>
            </a:r>
            <a:r>
              <a:rPr lang="en-US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 </a:t>
            </a:r>
            <a:endParaRPr lang="en-US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Garment Industry is one of the key examples of the industrial globalization of this modern era. It is a highly </a:t>
            </a:r>
            <a:r>
              <a:rPr lang="en-US" dirty="0" err="1"/>
              <a:t>labour-intensive</a:t>
            </a:r>
            <a:r>
              <a:rPr lang="en-US" dirty="0"/>
              <a:t> industry with lots of manual processes. </a:t>
            </a:r>
            <a:endParaRPr lang="en-US" dirty="0" smtClean="0"/>
          </a:p>
          <a:p>
            <a:r>
              <a:rPr lang="en-US" dirty="0" smtClean="0"/>
              <a:t>Satisfying </a:t>
            </a:r>
            <a:r>
              <a:rPr lang="en-US" dirty="0"/>
              <a:t>the huge global demand for garment products is mostly dependent on the production and delivery performance of the employees in the garment manufacturing companies.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it is highly desirable among the decision makers in the garments industry to track, </a:t>
            </a:r>
            <a:r>
              <a:rPr lang="en-US" dirty="0" smtClean="0"/>
              <a:t>analyze </a:t>
            </a:r>
            <a:r>
              <a:rPr lang="en-US" dirty="0"/>
              <a:t>and predict the productivity performance of the working teams in their factories.</a:t>
            </a:r>
            <a:endParaRPr lang="en-US" sz="3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"/>
    </mc:Choice>
    <mc:Fallback xmlns="">
      <p:transition spd="slow" advTm="187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46" y="365126"/>
            <a:ext cx="8711739" cy="11976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         Random Forest </a:t>
            </a:r>
            <a:r>
              <a:rPr lang="en-US" sz="4000" b="1" dirty="0" err="1" smtClean="0">
                <a:solidFill>
                  <a:schemeClr val="accent5">
                    <a:lumMod val="75000"/>
                  </a:schemeClr>
                </a:solidFill>
              </a:rPr>
              <a:t>Regressor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1846" y="4646815"/>
            <a:ext cx="103244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 Forest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Regressor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algorithm in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model 1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also seems to be 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overfitting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where Adjusted R2 for training is as good as 0.85 compared that on testing dataset is as poor as 0.1083.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 overfitting problem seems to be resolved in model 2 and 3 but still the values are not satisfactory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 3 appears to be better compared to all the other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595562"/>
            <a:ext cx="8858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185" y="2042320"/>
            <a:ext cx="11430562" cy="22642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Showcard Gothic" panose="04020904020102020604" pitchFamily="82" charset="0"/>
              </a:rPr>
              <a:t>Classification Models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8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Logistic Regression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8844" y="4164676"/>
            <a:ext cx="104574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Logistic Regression model is giving better result when compared to Linear regression model which failed to give any satisfying Adjusted R squared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Since , this is an imbalanced dataset we can look into F1 score along with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logistic regression model 1 is giving the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accuracy of 0.79 and F1 score of 0.86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Model 1 is better than Model 2 in this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2247380"/>
            <a:ext cx="6934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46" y="365125"/>
            <a:ext cx="8711739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Decision Tree Classifier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0204" y="4164676"/>
            <a:ext cx="110060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Decision tree algorithm seems to be performing better in this case compared to Logistic Regression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The model 2 with cost complexity pruning is giving the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accuracy of 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0.83 and F1 score of 0.89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 which is better than model 2 accuracy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85" y="2254220"/>
            <a:ext cx="7086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46" y="365125"/>
            <a:ext cx="8711739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Random Forest Classifier Models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1846" y="4646815"/>
            <a:ext cx="10324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 Forest Classifier model 3 which is using both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RandomSearchCV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GridSearchCV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is giving the </a:t>
            </a:r>
            <a:r>
              <a:rPr lang="en-US" sz="2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accuracy of 0.87 and F1 score of 0.912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is the best model so far when classification model is considered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828925"/>
            <a:ext cx="76390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8298" y="1911928"/>
            <a:ext cx="4247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Summary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6" y="365126"/>
            <a:ext cx="10390908" cy="11976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     Summary of Regression Models Evaluations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6" y="1706447"/>
            <a:ext cx="88201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896" y="365126"/>
            <a:ext cx="10390908" cy="119766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       Summary of Classification Models Evaluations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405062"/>
            <a:ext cx="7543800" cy="22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8298" y="1911928"/>
            <a:ext cx="4247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Thank You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57" y="365126"/>
            <a:ext cx="11008743" cy="739056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About The Data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Set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1333227"/>
            <a:ext cx="12192000" cy="5860478"/>
          </a:xfrm>
          <a:custGeom>
            <a:avLst/>
            <a:gdLst>
              <a:gd name="connsiteX0" fmla="*/ 0 w 18483040"/>
              <a:gd name="connsiteY0" fmla="*/ 0 h 5491146"/>
              <a:gd name="connsiteX1" fmla="*/ 18483040 w 18483040"/>
              <a:gd name="connsiteY1" fmla="*/ 0 h 5491146"/>
              <a:gd name="connsiteX2" fmla="*/ 18483040 w 18483040"/>
              <a:gd name="connsiteY2" fmla="*/ 5491146 h 5491146"/>
              <a:gd name="connsiteX3" fmla="*/ 0 w 18483040"/>
              <a:gd name="connsiteY3" fmla="*/ 5491146 h 5491146"/>
              <a:gd name="connsiteX4" fmla="*/ 0 w 18483040"/>
              <a:gd name="connsiteY4" fmla="*/ 0 h 5491146"/>
              <a:gd name="connsiteX0" fmla="*/ 313267 w 18483040"/>
              <a:gd name="connsiteY0" fmla="*/ 33866 h 5491146"/>
              <a:gd name="connsiteX1" fmla="*/ 18483040 w 18483040"/>
              <a:gd name="connsiteY1" fmla="*/ 0 h 5491146"/>
              <a:gd name="connsiteX2" fmla="*/ 18483040 w 18483040"/>
              <a:gd name="connsiteY2" fmla="*/ 5491146 h 5491146"/>
              <a:gd name="connsiteX3" fmla="*/ 0 w 18483040"/>
              <a:gd name="connsiteY3" fmla="*/ 5491146 h 5491146"/>
              <a:gd name="connsiteX4" fmla="*/ 313267 w 18483040"/>
              <a:gd name="connsiteY4" fmla="*/ 33866 h 5491146"/>
              <a:gd name="connsiteX0" fmla="*/ 0 w 18499973"/>
              <a:gd name="connsiteY0" fmla="*/ 0 h 5558880"/>
              <a:gd name="connsiteX1" fmla="*/ 18499973 w 18499973"/>
              <a:gd name="connsiteY1" fmla="*/ 67734 h 5558880"/>
              <a:gd name="connsiteX2" fmla="*/ 18499973 w 18499973"/>
              <a:gd name="connsiteY2" fmla="*/ 5558880 h 5558880"/>
              <a:gd name="connsiteX3" fmla="*/ 16933 w 18499973"/>
              <a:gd name="connsiteY3" fmla="*/ 5558880 h 5558880"/>
              <a:gd name="connsiteX4" fmla="*/ 0 w 18499973"/>
              <a:gd name="connsiteY4" fmla="*/ 0 h 55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9973" h="5558880">
                <a:moveTo>
                  <a:pt x="0" y="0"/>
                </a:moveTo>
                <a:lnTo>
                  <a:pt x="18499973" y="67734"/>
                </a:lnTo>
                <a:lnTo>
                  <a:pt x="18499973" y="5558880"/>
                </a:lnTo>
                <a:lnTo>
                  <a:pt x="16933" y="5558880"/>
                </a:lnTo>
                <a:cubicBezTo>
                  <a:pt x="11289" y="3705920"/>
                  <a:pt x="5644" y="185296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dataset includes important attributes of the garment manufacturing process and the productivity of the employees which had been collected manually and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also been validated by the industry experts.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Sample data collected through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the period from Jan 2015 to Mar 2015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It can be used for regression purpose by predicting the productivity range (0-1) or for classification purpose by transforming the productivity range (0-1) into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classes.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build a model which is efficient in either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predicting the productivity of the workers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                                    (or)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predicting if the workers can achieve the set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"/>
    </mc:Choice>
    <mc:Fallback xmlns="">
      <p:transition spd="slow" advTm="8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897775"/>
            <a:ext cx="8089668" cy="492944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</a:t>
            </a:r>
            <a:r>
              <a:rPr lang="en-US" sz="4800" b="1" dirty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>EXPLORATORY </a:t>
            </a:r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/>
            </a:r>
            <a:b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</a:br>
            <a:r>
              <a:rPr lang="en-US" sz="4800" b="1" dirty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>               DATA </a:t>
            </a:r>
            <a:b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</a:br>
            <a:r>
              <a:rPr lang="en-US" sz="4800" b="1" dirty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  <a:ea typeface="+mn-ea"/>
                <a:cs typeface="+mn-cs"/>
              </a:rPr>
              <a:t>          ANALYSIS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5389">
            <a:off x="6531634" y="1296468"/>
            <a:ext cx="2434849" cy="26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1"/>
    </mc:Choice>
    <mc:Fallback xmlns="">
      <p:transition spd="slow" advTm="38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58" y="382385"/>
            <a:ext cx="10557164" cy="781397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          </a:t>
            </a:r>
            <a:r>
              <a:rPr lang="en-US" sz="2700" b="1" dirty="0" smtClean="0">
                <a:solidFill>
                  <a:schemeClr val="accent4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chemeClr val="accent4">
                    <a:lumMod val="75000"/>
                  </a:schemeClr>
                </a:solidFill>
              </a:rPr>
              <a:t>is actual and target productivity distributed in the sample?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978" y="5602778"/>
            <a:ext cx="10382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Distribution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both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actual and target productivity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is slightly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left skewed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both peak is around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0.8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 Maximum value for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Target Productivity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seems to be set around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0.8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but in few cases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Actual Productivity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goes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beyond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0.8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 which is good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Almost 80 % of the time target has been achieved. It shows that it is an imbalanced dataset</a:t>
            </a:r>
          </a:p>
          <a:p>
            <a:endParaRPr lang="en-US" sz="16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163782"/>
            <a:ext cx="5569528" cy="3838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1163782"/>
            <a:ext cx="4318981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"/>
    </mc:Choice>
    <mc:Fallback xmlns="">
      <p:transition spd="slow" advTm="106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9044" cy="798657"/>
          </a:xfrm>
        </p:spPr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is the sample data distributed across quarter column?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9745" y="5698067"/>
            <a:ext cx="826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Quarter1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has more data samples and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Quarter5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has least samples. 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Quarter1 to Quarter4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variation is sample is very less ranging from 350 to 220 but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Quarter5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has less than 50 samples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24" y="1620983"/>
            <a:ext cx="6582251" cy="343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0"/>
    </mc:Choice>
    <mc:Fallback xmlns="">
      <p:transition spd="slow" advTm="126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82279"/>
          </a:xfrm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chemeClr val="accent6">
                    <a:lumMod val="75000"/>
                  </a:schemeClr>
                </a:solidFill>
              </a:rPr>
              <a:t>How does quarter column relate to productivity of the workers?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9047" y="4197931"/>
            <a:ext cx="929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Quarter5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shows 84.1% of data where the target is achieved. This could also be misleading due to very less sample size for the quarter.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we compare the samples between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Quarter1 to Quarter4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Quarter3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where the target achieved is only 65.7%.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Quarter1 , Quarter2 and Quarter4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having almost approximately same productivity with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Quarter1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being highest of 74.7%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20" y="1490749"/>
            <a:ext cx="10540538" cy="24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"/>
    </mc:Choice>
    <mc:Fallback xmlns="">
      <p:transition spd="slow" advTm="6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9505"/>
            <a:ext cx="10530840" cy="714895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How </a:t>
            </a:r>
            <a:r>
              <a:rPr lang="en-US" sz="2400" b="1" dirty="0">
                <a:solidFill>
                  <a:srgbClr val="FF0000"/>
                </a:solidFill>
              </a:rPr>
              <a:t>does productivity of workers vary through the month of Jan 2015 to Mar 2015?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58" y="992768"/>
            <a:ext cx="6668279" cy="412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7607" y="5386647"/>
            <a:ext cx="9177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Helvetica Neue"/>
              </a:rPr>
              <a:t>Maximum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actual productivity achieved is in the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beginning of Feb 2015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 where the value is </a:t>
            </a:r>
            <a:r>
              <a:rPr lang="en-US" dirty="0" smtClean="0">
                <a:solidFill>
                  <a:srgbClr val="FF0000"/>
                </a:solidFill>
                <a:latin typeface="Helvetica Neue"/>
              </a:rPr>
              <a:t>approx. 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0.86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Least actual productivity achieved is in the 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beginning of Mar 2015</a:t>
            </a:r>
            <a:r>
              <a:rPr lang="en-US" dirty="0">
                <a:solidFill>
                  <a:srgbClr val="FF0000"/>
                </a:solidFill>
                <a:latin typeface="Helvetica Neue"/>
              </a:rPr>
              <a:t> where the value is less than 0.5</a:t>
            </a:r>
            <a:endParaRPr lang="en-US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7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0"/>
    </mc:Choice>
    <mc:Fallback xmlns="">
      <p:transition spd="slow" advTm="335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89" y="365125"/>
            <a:ext cx="9243754" cy="10729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How is sample data distributed with respect to departments?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652" y="5361709"/>
            <a:ext cx="1011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There are less sample data for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finishing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around 500 when compared to that of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sewing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which has 700 records approx.</a:t>
            </a:r>
            <a:endParaRPr lang="en-US" sz="16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24" y="1752600"/>
            <a:ext cx="45075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1284</Words>
  <Application>Microsoft Office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Copperplate Gothic Bold</vt:lpstr>
      <vt:lpstr>Courier New</vt:lpstr>
      <vt:lpstr>Helvetica Neue</vt:lpstr>
      <vt:lpstr>Showcard Gothic</vt:lpstr>
      <vt:lpstr>Office Theme</vt:lpstr>
      <vt:lpstr> </vt:lpstr>
      <vt:lpstr>Introduction </vt:lpstr>
      <vt:lpstr>About The Data Set</vt:lpstr>
      <vt:lpstr>             EXPLORATORY                  DATA             ANALYSIS</vt:lpstr>
      <vt:lpstr>          How is actual and target productivity distributed in the sample?</vt:lpstr>
      <vt:lpstr>How is the sample data distributed across quarter column?</vt:lpstr>
      <vt:lpstr>How does quarter column relate to productivity of the workers? </vt:lpstr>
      <vt:lpstr>    How does productivity of workers vary through the month of Jan 2015 to Mar 2015?</vt:lpstr>
      <vt:lpstr>How is sample data distributed with respect to departments?</vt:lpstr>
      <vt:lpstr>     Which of the 2 departments have achieved the target most number of times?</vt:lpstr>
      <vt:lpstr>    Did "idle hours" / "idle men" affect the productivity?</vt:lpstr>
      <vt:lpstr>               How is the productivity of each team through Jan 2015 to Mar 2015?</vt:lpstr>
      <vt:lpstr>                             Did incentives help in increasing the productivity?</vt:lpstr>
      <vt:lpstr>Are there any correlation between the features?</vt:lpstr>
      <vt:lpstr>Conclusion:</vt:lpstr>
      <vt:lpstr>PowerPoint Presentation</vt:lpstr>
      <vt:lpstr>PowerPoint Presentation</vt:lpstr>
      <vt:lpstr>Linear Regression Models</vt:lpstr>
      <vt:lpstr>          Decision Tree Regressor Models</vt:lpstr>
      <vt:lpstr>          Random Forest Regressor Models</vt:lpstr>
      <vt:lpstr>PowerPoint Presentation</vt:lpstr>
      <vt:lpstr>               Logistic Regression Models</vt:lpstr>
      <vt:lpstr>          Decision Tree Classifier Models</vt:lpstr>
      <vt:lpstr>          Random Forest Classifier Models</vt:lpstr>
      <vt:lpstr>PowerPoint Presentation</vt:lpstr>
      <vt:lpstr>        Summary of Regression Models Evaluations</vt:lpstr>
      <vt:lpstr>        Summary of Classification Models Evaluations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Health Statistics -2020</dc:title>
  <dc:creator>Gayathri Gopalsami</dc:creator>
  <cp:lastModifiedBy>Gayathri Gopalsami</cp:lastModifiedBy>
  <cp:revision>106</cp:revision>
  <dcterms:created xsi:type="dcterms:W3CDTF">2021-01-31T16:38:18Z</dcterms:created>
  <dcterms:modified xsi:type="dcterms:W3CDTF">2021-04-21T13:05:33Z</dcterms:modified>
</cp:coreProperties>
</file>