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77" r:id="rId6"/>
    <p:sldId id="296" r:id="rId7"/>
    <p:sldId id="298" r:id="rId8"/>
    <p:sldId id="297" r:id="rId9"/>
    <p:sldId id="299" r:id="rId10"/>
    <p:sldId id="300" r:id="rId11"/>
    <p:sldId id="301" r:id="rId12"/>
    <p:sldId id="304" r:id="rId13"/>
    <p:sldId id="303" r:id="rId14"/>
    <p:sldId id="278" r:id="rId15"/>
    <p:sldId id="279" r:id="rId16"/>
    <p:sldId id="305" r:id="rId17"/>
    <p:sldId id="306" r:id="rId18"/>
    <p:sldId id="307" r:id="rId19"/>
    <p:sldId id="308" r:id="rId20"/>
    <p:sldId id="309" r:id="rId21"/>
    <p:sldId id="290" r:id="rId22"/>
    <p:sldId id="288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14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C3A3-8513-4F52-8316-F220D3C8ECF3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BA1-1F52-442A-8696-363FEDD86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096339"/>
              </p:ext>
            </p:extLst>
          </p:nvPr>
        </p:nvGraphicFramePr>
        <p:xfrm>
          <a:off x="1147313" y="315885"/>
          <a:ext cx="9092242" cy="3764280"/>
        </p:xfrm>
        <a:graphic>
          <a:graphicData uri="http://schemas.openxmlformats.org/drawingml/2006/table">
            <a:tbl>
              <a:tblPr/>
              <a:tblGrid>
                <a:gridCol w="9092242">
                  <a:extLst>
                    <a:ext uri="{9D8B030D-6E8A-4147-A177-3AD203B41FA5}">
                      <a16:colId xmlns:a16="http://schemas.microsoft.com/office/drawing/2014/main" val="1805857471"/>
                    </a:ext>
                  </a:extLst>
                </a:gridCol>
              </a:tblGrid>
              <a:tr h="704716">
                <a:tc>
                  <a:txBody>
                    <a:bodyPr/>
                    <a:lstStyle/>
                    <a:p>
                      <a:endParaRPr lang="en-US" sz="5400" dirty="0">
                        <a:latin typeface="Copperplate Gothic Bold" panose="020E0705020206020404" pitchFamily="34" charset="0"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751250"/>
                  </a:ext>
                </a:extLst>
              </a:tr>
              <a:tr h="1627708"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howcard Gothic" panose="04020904020102020604" pitchFamily="82" charset="0"/>
                        </a:rPr>
                        <a:t>GENE Expression </a:t>
                      </a:r>
                      <a:r>
                        <a:rPr lang="en-US" sz="48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Showcard Gothic" panose="04020904020102020604" pitchFamily="82" charset="0"/>
                        </a:rPr>
                        <a:t>DatAset</a:t>
                      </a:r>
                      <a:endParaRPr lang="en-US" sz="4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Showcard Gothic" panose="04020904020102020604" pitchFamily="8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howcard Gothic" panose="04020904020102020604" pitchFamily="82" charset="0"/>
                          <a:ea typeface="+mn-ea"/>
                          <a:cs typeface="+mn-cs"/>
                        </a:rPr>
                        <a:t>Molecular Classification of Cancer by Gene Expression Monitoring</a:t>
                      </a:r>
                    </a:p>
                    <a:p>
                      <a:pPr algn="ctr"/>
                      <a:endParaRPr lang="en-US" sz="2000" b="1" dirty="0" smtClean="0">
                        <a:solidFill>
                          <a:schemeClr val="tx1"/>
                        </a:solidFill>
                        <a:effectLst/>
                        <a:latin typeface="Showcard Gothic" panose="04020904020102020604" pitchFamily="82" charset="0"/>
                      </a:endParaRPr>
                    </a:p>
                    <a:p>
                      <a:pPr algn="ctr"/>
                      <a:endParaRPr lang="en-US" sz="4800" b="1" dirty="0" smtClean="0">
                        <a:solidFill>
                          <a:srgbClr val="FF0000"/>
                        </a:solidFill>
                        <a:effectLst/>
                        <a:latin typeface="Showcard Gothic" panose="04020904020102020604" pitchFamily="82" charset="0"/>
                      </a:endParaRPr>
                    </a:p>
                    <a:p>
                      <a:pPr algn="ctr"/>
                      <a:endParaRPr lang="en-US" sz="3200" dirty="0">
                        <a:latin typeface="Showcard Gothic" panose="04020904020102020604" pitchFamily="82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78698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8688343" y="402396"/>
            <a:ext cx="16782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72" y="2602017"/>
            <a:ext cx="7073660" cy="32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2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1"/>
    </mc:Choice>
    <mc:Fallback xmlns="">
      <p:transition spd="slow" advTm="59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483079"/>
            <a:ext cx="10698192" cy="5693884"/>
          </a:xfrm>
        </p:spPr>
        <p:txBody>
          <a:bodyPr/>
          <a:lstStyle/>
          <a:p>
            <a:r>
              <a:rPr lang="en-US" sz="3600" dirty="0"/>
              <a:t>One of the major problems with this dataset is that it has </a:t>
            </a:r>
            <a:r>
              <a:rPr lang="en-US" sz="3600" b="1" dirty="0"/>
              <a:t>too many predictors</a:t>
            </a:r>
            <a:r>
              <a:rPr lang="en-US" sz="3600" dirty="0"/>
              <a:t> (almost 7000+).</a:t>
            </a:r>
          </a:p>
          <a:p>
            <a:r>
              <a:rPr lang="en-US" sz="3600" dirty="0"/>
              <a:t>To go through each of these predictors and see which ones are significant for the model is going to be a </a:t>
            </a:r>
            <a:r>
              <a:rPr lang="en-US" sz="3600" b="1" dirty="0"/>
              <a:t>tedious</a:t>
            </a:r>
            <a:r>
              <a:rPr lang="en-US" sz="3600" dirty="0"/>
              <a:t> task.</a:t>
            </a:r>
          </a:p>
          <a:p>
            <a:r>
              <a:rPr lang="en-US" sz="3600" dirty="0"/>
              <a:t>Instead, we can use a </a:t>
            </a:r>
            <a:r>
              <a:rPr lang="en-US" sz="3600" b="1" dirty="0"/>
              <a:t>dimensionality reduction</a:t>
            </a:r>
            <a:r>
              <a:rPr lang="en-US" sz="3600" dirty="0"/>
              <a:t> technique - </a:t>
            </a:r>
            <a:r>
              <a:rPr lang="en-US" sz="3600" b="1" dirty="0"/>
              <a:t>Principle Component Analysis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DIMENTIONALITY REDUCTION-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PCA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7991"/>
            <a:ext cx="10515600" cy="888971"/>
          </a:xfrm>
        </p:spPr>
        <p:txBody>
          <a:bodyPr/>
          <a:lstStyle/>
          <a:p>
            <a:r>
              <a:rPr lang="en-US" dirty="0" smtClean="0"/>
              <a:t>39 components out of 7131 explain 39% variance in data which is NOT bad.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31684" cy="3532774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84" y="1785669"/>
            <a:ext cx="5346048" cy="32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860" y="5680413"/>
            <a:ext cx="10680940" cy="953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confirms the claim that PCA </a:t>
            </a:r>
            <a:r>
              <a:rPr lang="en-US" dirty="0"/>
              <a:t>gives us output where </a:t>
            </a:r>
            <a:r>
              <a:rPr lang="en-US" b="1" dirty="0" smtClean="0"/>
              <a:t>Multi-collinearity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/>
              <a:t>eliminated.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</a:t>
            </a:r>
            <a:r>
              <a:rPr lang="en-US" dirty="0"/>
              <a:t>above output has numbers that show correlation </a:t>
            </a:r>
            <a:r>
              <a:rPr lang="en-US" dirty="0" err="1"/>
              <a:t>coef's</a:t>
            </a:r>
            <a:r>
              <a:rPr lang="en-US" dirty="0"/>
              <a:t> as close to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342899"/>
            <a:ext cx="8146301" cy="53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0" y="379563"/>
            <a:ext cx="10749950" cy="66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j-ea"/>
                <a:cs typeface="+mj-cs"/>
              </a:rPr>
              <a:t>SMOTE Technique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40" y="2073585"/>
            <a:ext cx="8523999" cy="2998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8521" y="5529532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Note :</a:t>
            </a:r>
            <a:r>
              <a:rPr lang="en-US" sz="1400" dirty="0" smtClean="0"/>
              <a:t>Target variable is encoded by </a:t>
            </a:r>
            <a:r>
              <a:rPr lang="en-US" sz="1400" dirty="0"/>
              <a:t>replacing </a:t>
            </a:r>
            <a:r>
              <a:rPr lang="en-US" sz="1400" b="1" dirty="0"/>
              <a:t>ALL to 1 and AML to 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495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185" y="2042320"/>
            <a:ext cx="11430562" cy="226423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                   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Model EVALUATION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41" y="1424509"/>
            <a:ext cx="3801512" cy="293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Logistic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Regression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596551"/>
            <a:ext cx="2767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268" y="2682558"/>
            <a:ext cx="299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12" y="1903791"/>
            <a:ext cx="9413288" cy="76176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7" y="3299664"/>
            <a:ext cx="2206384" cy="105065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978" y="3367793"/>
            <a:ext cx="3000375" cy="9825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78" y="4376328"/>
            <a:ext cx="3171825" cy="22646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937" y="4204422"/>
            <a:ext cx="3438525" cy="24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Naïve Bayes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774" y="2260121"/>
            <a:ext cx="27000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268" y="2507770"/>
            <a:ext cx="29933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49" y="1825625"/>
            <a:ext cx="10749951" cy="68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             No parameters to tune for Naïve Bayes</a:t>
            </a:r>
            <a:endParaRPr lang="en-US" sz="1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75" y="3013680"/>
            <a:ext cx="2952750" cy="10977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83" y="2846324"/>
            <a:ext cx="2990850" cy="1265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74" y="4187870"/>
            <a:ext cx="3190875" cy="24161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083" y="3975531"/>
            <a:ext cx="3257550" cy="25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Decision Tree Classifier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596551"/>
            <a:ext cx="2767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268" y="2682558"/>
            <a:ext cx="299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2" y="1828927"/>
            <a:ext cx="9115425" cy="942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42" y="3331143"/>
            <a:ext cx="2924175" cy="847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682" y="3335129"/>
            <a:ext cx="2971800" cy="866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98545"/>
            <a:ext cx="2974496" cy="23524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860" y="4178869"/>
            <a:ext cx="2994617" cy="25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Random FOREST Classifier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596551"/>
            <a:ext cx="2767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268" y="2682558"/>
            <a:ext cx="299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17" y="1877784"/>
            <a:ext cx="10054101" cy="942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48" y="3249316"/>
            <a:ext cx="2914650" cy="10248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264" y="3273659"/>
            <a:ext cx="2847975" cy="10004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2" y="4324350"/>
            <a:ext cx="3190875" cy="25336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6945" y="4210050"/>
            <a:ext cx="3048000" cy="24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KNN Classifier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596551"/>
            <a:ext cx="2767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9454" y="2888318"/>
            <a:ext cx="29871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41" y="3273659"/>
            <a:ext cx="2840131" cy="9942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1" y="4267944"/>
            <a:ext cx="3324225" cy="2514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18" y="1997289"/>
            <a:ext cx="9825018" cy="7715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918" y="3273659"/>
            <a:ext cx="2981325" cy="904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743" y="4134594"/>
            <a:ext cx="3238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Introduction</a:t>
            </a:r>
            <a:r>
              <a:rPr lang="en-US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 </a:t>
            </a:r>
            <a:endParaRPr lang="en-US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Gene Expression dataset comes from a proof-of-concept study published in 1999 by Golub et al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shows </a:t>
            </a:r>
            <a:r>
              <a:rPr lang="en-US" dirty="0"/>
              <a:t>how new cases of cancer could be classified by gene expression monitoring (via DNA microarray) and thereby provided a general approach for identifying new cancer classes and assigning tumors to known classes.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data were used to classify patients with </a:t>
            </a:r>
            <a:r>
              <a:rPr lang="en-US" b="1" dirty="0"/>
              <a:t>acute myeloid leukemia (AML) and acute lymphoblastic leukemia (ALL).</a:t>
            </a:r>
            <a:endParaRPr lang="en-US" sz="36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6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"/>
    </mc:Choice>
    <mc:Fallback xmlns="">
      <p:transition spd="slow" advTm="187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685713" cy="9045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SVM Classifier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596551"/>
            <a:ext cx="2767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TRAIN Set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Score 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1200676"/>
            <a:ext cx="3897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Hyper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parameter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Tuning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268" y="2682558"/>
            <a:ext cx="299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TEST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Set Score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82" y="3406588"/>
            <a:ext cx="2764318" cy="894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95" y="4469046"/>
            <a:ext cx="3219450" cy="22006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328" y="3424604"/>
            <a:ext cx="2988086" cy="876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621" y="4293043"/>
            <a:ext cx="3228975" cy="23766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089" y="1969113"/>
            <a:ext cx="8543493" cy="7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8298" y="1911928"/>
            <a:ext cx="4247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Summary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45" y="300065"/>
            <a:ext cx="10390908" cy="119766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Summary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of Model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Performances</a:t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/>
            </a:r>
            <a:b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</a:b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Since </a:t>
            </a:r>
            <a:r>
              <a:rPr lang="en-US" sz="2000" dirty="0">
                <a:latin typeface="+mn-lt"/>
                <a:ea typeface="+mn-ea"/>
                <a:cs typeface="+mn-cs"/>
              </a:rPr>
              <a:t>the dataset </a:t>
            </a:r>
            <a:r>
              <a:rPr lang="en-US" sz="2000" dirty="0">
                <a:latin typeface="+mn-lt"/>
                <a:ea typeface="+mn-ea"/>
                <a:cs typeface="+mn-cs"/>
              </a:rPr>
              <a:t>is balanced </a:t>
            </a:r>
            <a:r>
              <a:rPr lang="en-US" sz="2000" dirty="0">
                <a:latin typeface="+mn-lt"/>
                <a:ea typeface="+mn-ea"/>
                <a:cs typeface="+mn-cs"/>
              </a:rPr>
              <a:t>by using SMOTE </a:t>
            </a:r>
            <a:r>
              <a:rPr lang="en-US" sz="2000" dirty="0">
                <a:latin typeface="+mn-lt"/>
                <a:ea typeface="+mn-ea"/>
                <a:cs typeface="+mn-cs"/>
              </a:rPr>
              <a:t>technique , we will 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focus on the </a:t>
            </a:r>
            <a:r>
              <a:rPr lang="en-US" sz="2000" b="1" dirty="0" smtClean="0">
                <a:latin typeface="+mn-lt"/>
                <a:ea typeface="+mn-ea"/>
                <a:cs typeface="+mn-cs"/>
              </a:rPr>
              <a:t>accuracy</a:t>
            </a:r>
            <a:r>
              <a:rPr lang="en-US" sz="20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latin typeface="+mn-lt"/>
                <a:ea typeface="+mn-ea"/>
                <a:cs typeface="+mn-cs"/>
              </a:rPr>
              <a:t>of the </a:t>
            </a:r>
            <a:r>
              <a:rPr lang="en-US" sz="2000" dirty="0">
                <a:latin typeface="+mn-lt"/>
                <a:ea typeface="+mn-ea"/>
                <a:cs typeface="+mn-cs"/>
              </a:rPr>
              <a:t>model</a:t>
            </a: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2" y="3570229"/>
            <a:ext cx="8839200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54" y="1619437"/>
            <a:ext cx="6391563" cy="182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545" y="5818909"/>
            <a:ext cx="10547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</a:t>
            </a:r>
            <a:r>
              <a:rPr lang="en-US" b="1" dirty="0" smtClean="0"/>
              <a:t>Logistic Regression and SVM Classifier </a:t>
            </a:r>
            <a:r>
              <a:rPr lang="en-US" dirty="0" smtClean="0"/>
              <a:t>model is giving approx. </a:t>
            </a:r>
            <a:r>
              <a:rPr lang="en-US" b="1" dirty="0" smtClean="0"/>
              <a:t>95%</a:t>
            </a:r>
            <a:r>
              <a:rPr lang="en-US" dirty="0" smtClean="0"/>
              <a:t> accuracy. Both have the similar test and train accuracy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8298" y="1911928"/>
            <a:ext cx="4247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Thank You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47" y="0"/>
            <a:ext cx="11077754" cy="1009291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About The Data Set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5659" y="822987"/>
            <a:ext cx="11740551" cy="5835856"/>
          </a:xfrm>
          <a:custGeom>
            <a:avLst/>
            <a:gdLst>
              <a:gd name="connsiteX0" fmla="*/ 0 w 18483040"/>
              <a:gd name="connsiteY0" fmla="*/ 0 h 5491146"/>
              <a:gd name="connsiteX1" fmla="*/ 18483040 w 18483040"/>
              <a:gd name="connsiteY1" fmla="*/ 0 h 5491146"/>
              <a:gd name="connsiteX2" fmla="*/ 18483040 w 18483040"/>
              <a:gd name="connsiteY2" fmla="*/ 5491146 h 5491146"/>
              <a:gd name="connsiteX3" fmla="*/ 0 w 18483040"/>
              <a:gd name="connsiteY3" fmla="*/ 5491146 h 5491146"/>
              <a:gd name="connsiteX4" fmla="*/ 0 w 18483040"/>
              <a:gd name="connsiteY4" fmla="*/ 0 h 5491146"/>
              <a:gd name="connsiteX0" fmla="*/ 313267 w 18483040"/>
              <a:gd name="connsiteY0" fmla="*/ 33866 h 5491146"/>
              <a:gd name="connsiteX1" fmla="*/ 18483040 w 18483040"/>
              <a:gd name="connsiteY1" fmla="*/ 0 h 5491146"/>
              <a:gd name="connsiteX2" fmla="*/ 18483040 w 18483040"/>
              <a:gd name="connsiteY2" fmla="*/ 5491146 h 5491146"/>
              <a:gd name="connsiteX3" fmla="*/ 0 w 18483040"/>
              <a:gd name="connsiteY3" fmla="*/ 5491146 h 5491146"/>
              <a:gd name="connsiteX4" fmla="*/ 313267 w 18483040"/>
              <a:gd name="connsiteY4" fmla="*/ 33866 h 5491146"/>
              <a:gd name="connsiteX0" fmla="*/ 0 w 18499973"/>
              <a:gd name="connsiteY0" fmla="*/ 0 h 5558880"/>
              <a:gd name="connsiteX1" fmla="*/ 18499973 w 18499973"/>
              <a:gd name="connsiteY1" fmla="*/ 67734 h 5558880"/>
              <a:gd name="connsiteX2" fmla="*/ 18499973 w 18499973"/>
              <a:gd name="connsiteY2" fmla="*/ 5558880 h 5558880"/>
              <a:gd name="connsiteX3" fmla="*/ 16933 w 18499973"/>
              <a:gd name="connsiteY3" fmla="*/ 5558880 h 5558880"/>
              <a:gd name="connsiteX4" fmla="*/ 0 w 18499973"/>
              <a:gd name="connsiteY4" fmla="*/ 0 h 55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9973" h="5558880">
                <a:moveTo>
                  <a:pt x="0" y="0"/>
                </a:moveTo>
                <a:lnTo>
                  <a:pt x="18499973" y="67734"/>
                </a:lnTo>
                <a:lnTo>
                  <a:pt x="18499973" y="5558880"/>
                </a:lnTo>
                <a:lnTo>
                  <a:pt x="16933" y="5558880"/>
                </a:lnTo>
                <a:cubicBezTo>
                  <a:pt x="11289" y="3705920"/>
                  <a:pt x="5644" y="185296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There are two datasets containing the initial (training, 38 samples) and </a:t>
            </a:r>
            <a:r>
              <a:rPr lang="en-US" dirty="0">
                <a:latin typeface="+mn-lt"/>
                <a:cs typeface="Calibri" panose="020F0502020204030204" pitchFamily="34" charset="0"/>
              </a:rPr>
              <a:t>independent</a:t>
            </a:r>
            <a:r>
              <a:rPr lang="en-US" dirty="0">
                <a:latin typeface="+mn-lt"/>
              </a:rPr>
              <a:t> (test, 34 samples) datasets used in the paper. </a:t>
            </a:r>
            <a:endParaRPr lang="en-US" dirty="0" smtClean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>
                <a:latin typeface="+mn-lt"/>
              </a:rPr>
              <a:t>These </a:t>
            </a:r>
            <a:r>
              <a:rPr lang="en-US" dirty="0">
                <a:latin typeface="+mn-lt"/>
              </a:rPr>
              <a:t>datasets contain measurements corresponding to ALL and AML samples from Bone Marrow and Peripheral Blood. </a:t>
            </a:r>
            <a:endParaRPr lang="en-US" dirty="0" smtClean="0">
              <a:latin typeface="+mn-lt"/>
            </a:endParaRPr>
          </a:p>
          <a:p>
            <a:r>
              <a:rPr lang="en-US" i="1" dirty="0">
                <a:latin typeface="+mn-lt"/>
              </a:rPr>
              <a:t>data_set_ALL_AML_train.csv</a:t>
            </a:r>
          </a:p>
          <a:p>
            <a:r>
              <a:rPr lang="en-US" i="1" dirty="0" smtClean="0">
                <a:latin typeface="+mn-lt"/>
              </a:rPr>
              <a:t>data_set_ALL_AML_independent.csv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>
                <a:latin typeface="+mn-lt"/>
              </a:rPr>
              <a:t>There is also actual dataset, </a:t>
            </a:r>
            <a:r>
              <a:rPr lang="en-US" dirty="0">
                <a:latin typeface="+mn-lt"/>
              </a:rPr>
              <a:t>which stores the </a:t>
            </a:r>
            <a:r>
              <a:rPr lang="en-US" dirty="0" smtClean="0">
                <a:latin typeface="+mn-lt"/>
              </a:rPr>
              <a:t>labels / target variable, </a:t>
            </a:r>
            <a:r>
              <a:rPr lang="en-US" dirty="0">
                <a:latin typeface="+mn-lt"/>
              </a:rPr>
              <a:t>the patent ids go from 1 to </a:t>
            </a:r>
            <a:r>
              <a:rPr lang="en-US" dirty="0" smtClean="0">
                <a:latin typeface="+mn-lt"/>
              </a:rPr>
              <a:t>72.</a:t>
            </a:r>
          </a:p>
          <a:p>
            <a:pPr>
              <a:lnSpc>
                <a:spcPct val="100000"/>
              </a:lnSpc>
            </a:pPr>
            <a:r>
              <a:rPr lang="en-US" i="1" dirty="0" smtClean="0">
                <a:latin typeface="+mn-lt"/>
              </a:rPr>
              <a:t>actual.csv</a:t>
            </a:r>
          </a:p>
          <a:p>
            <a:pPr>
              <a:lnSpc>
                <a:spcPct val="100000"/>
              </a:lnSpc>
            </a:pPr>
            <a:endParaRPr lang="en-US" dirty="0">
              <a:latin typeface="+mn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smtClean="0">
                <a:latin typeface="+mn-lt"/>
              </a:rPr>
              <a:t>Intensity </a:t>
            </a:r>
            <a:r>
              <a:rPr lang="en-US" dirty="0">
                <a:latin typeface="+mn-lt"/>
              </a:rPr>
              <a:t>values have been re-scaled such that overall intensities for each chip are equivalent.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"/>
    </mc:Choice>
    <mc:Fallback xmlns="">
      <p:transition spd="slow" advTm="8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Data Cleaning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840"/>
            <a:ext cx="10420709" cy="445994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Before jumping to the sophisticated methods, </a:t>
            </a:r>
            <a:r>
              <a:rPr lang="en-US" sz="3200" dirty="0" smtClean="0"/>
              <a:t>some </a:t>
            </a:r>
            <a:r>
              <a:rPr lang="en-US" sz="3200" dirty="0"/>
              <a:t>very basic data cleaning </a:t>
            </a:r>
            <a:r>
              <a:rPr lang="en-US" sz="3200" dirty="0" smtClean="0"/>
              <a:t>had to be performed.</a:t>
            </a:r>
          </a:p>
          <a:p>
            <a:pPr algn="just"/>
            <a:r>
              <a:rPr lang="en-US" sz="3200" dirty="0" smtClean="0"/>
              <a:t>Initially, training dataset had shape of (7129,78) and testing (7129, 70) which clearly shows that the columns in the dataset are not matching.</a:t>
            </a:r>
          </a:p>
          <a:p>
            <a:pPr algn="just"/>
            <a:r>
              <a:rPr lang="en-US" sz="3200" dirty="0" smtClean="0"/>
              <a:t>Actual dataset which stores the label of each patient had shape of (72, 2)  i.e. 72 rows / 72 patients.  </a:t>
            </a:r>
          </a:p>
          <a:p>
            <a:pPr algn="just"/>
            <a:r>
              <a:rPr lang="en-US" sz="3200" dirty="0" smtClean="0"/>
              <a:t>After doing the data cleaning , the full dataset had the shape of (72,7131) i.e. 72 rows and 7131 columns. </a:t>
            </a:r>
          </a:p>
        </p:txBody>
      </p:sp>
    </p:spTree>
    <p:extLst>
      <p:ext uri="{BB962C8B-B14F-4D97-AF65-F5344CB8AC3E}">
        <p14:creationId xmlns:p14="http://schemas.microsoft.com/office/powerpoint/2010/main" val="20623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897775"/>
            <a:ext cx="8089668" cy="4929447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>EXPLORATORY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/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>              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</a:b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  <a:ea typeface="+mn-ea"/>
                <a:cs typeface="+mn-cs"/>
              </a:rPr>
              <a:t>          ANALYSIS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5389">
            <a:off x="6531634" y="1296468"/>
            <a:ext cx="2434849" cy="26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5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1"/>
    </mc:Choice>
    <mc:Fallback xmlns="">
      <p:transition spd="slow" advTm="385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17" y="778190"/>
            <a:ext cx="10929668" cy="895335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+mn-lt"/>
              </a:rPr>
              <a:t>As </a:t>
            </a:r>
            <a:r>
              <a:rPr lang="en-US" sz="3600" dirty="0">
                <a:latin typeface="+mn-lt"/>
              </a:rPr>
              <a:t>there are </a:t>
            </a:r>
            <a:r>
              <a:rPr lang="en-US" sz="3600" b="1" dirty="0">
                <a:latin typeface="+mn-lt"/>
              </a:rPr>
              <a:t>7130 </a:t>
            </a:r>
            <a:r>
              <a:rPr lang="en-US" sz="3600" b="1" dirty="0" smtClean="0">
                <a:latin typeface="+mn-lt"/>
              </a:rPr>
              <a:t>features</a:t>
            </a:r>
            <a:r>
              <a:rPr lang="en-US" sz="3600" dirty="0">
                <a:latin typeface="+mn-lt"/>
              </a:rPr>
              <a:t> in the dataset, </a:t>
            </a:r>
            <a:r>
              <a:rPr lang="en-US" sz="3600" dirty="0" smtClean="0">
                <a:latin typeface="+mn-lt"/>
              </a:rPr>
              <a:t>leaves very little scope to perform EDA.</a:t>
            </a:r>
            <a:r>
              <a:rPr lang="en-US" sz="3600" dirty="0">
                <a:latin typeface="+mn-lt"/>
              </a:rPr>
              <a:t/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We can perform some analysis on target variable</a:t>
            </a: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717" y="5305244"/>
            <a:ext cx="112402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value count of </a:t>
            </a:r>
            <a:r>
              <a:rPr lang="en-US" sz="3200" b="1" dirty="0" smtClean="0"/>
              <a:t>ALL </a:t>
            </a:r>
            <a:r>
              <a:rPr lang="en-US" sz="3200" b="1" dirty="0"/>
              <a:t>and </a:t>
            </a:r>
            <a:r>
              <a:rPr lang="en-US" sz="3200" b="1" dirty="0" smtClean="0"/>
              <a:t>AML </a:t>
            </a:r>
            <a:r>
              <a:rPr lang="en-US" sz="3200" dirty="0"/>
              <a:t>and </a:t>
            </a:r>
            <a:r>
              <a:rPr lang="en-US" sz="3200" b="1" dirty="0" smtClean="0"/>
              <a:t>47 </a:t>
            </a:r>
            <a:r>
              <a:rPr lang="en-US" sz="3200" b="1" dirty="0"/>
              <a:t>and </a:t>
            </a:r>
            <a:r>
              <a:rPr lang="en-US" sz="3200" b="1" dirty="0" smtClean="0"/>
              <a:t>25 </a:t>
            </a:r>
            <a:r>
              <a:rPr lang="en-US" sz="3200" dirty="0"/>
              <a:t>respectively </a:t>
            </a:r>
            <a:r>
              <a:rPr lang="en-US" sz="3200" dirty="0" smtClean="0"/>
              <a:t>which  shows </a:t>
            </a:r>
            <a:r>
              <a:rPr lang="en-US" sz="3200" dirty="0"/>
              <a:t>that dataset is </a:t>
            </a:r>
            <a:r>
              <a:rPr lang="en-US" sz="3200" b="1" dirty="0" smtClean="0"/>
              <a:t>highly imbalanced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855408"/>
            <a:ext cx="6733546" cy="33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3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775"/>
            <a:ext cx="9013165" cy="5157968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            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Feature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Scaling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Showcard Gothic" panose="04020904020102020604" pitchFamily="82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1324">
            <a:off x="4805530" y="400573"/>
            <a:ext cx="3381312" cy="44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1"/>
    </mc:Choice>
    <mc:Fallback xmlns="">
      <p:transition spd="slow" advTm="385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610" y="1268082"/>
            <a:ext cx="3088257" cy="36230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Before Scaling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6742"/>
            <a:ext cx="3848100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68" y="2306742"/>
            <a:ext cx="4181475" cy="26193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 flipH="1">
            <a:off x="6918384" y="405442"/>
            <a:ext cx="3338422" cy="1682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                                                  </a:t>
            </a:r>
            <a:r>
              <a:rPr lang="en-US" sz="2400" b="1" dirty="0" smtClean="0"/>
              <a:t>After</a:t>
            </a:r>
            <a:r>
              <a:rPr lang="en-US" sz="2000" b="1" dirty="0" smtClean="0"/>
              <a:t> </a:t>
            </a:r>
            <a:r>
              <a:rPr lang="en-US" sz="2400" b="1" dirty="0" smtClean="0"/>
              <a:t>Scaling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020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291930">
            <a:off x="5767746" y="2302339"/>
            <a:ext cx="5038725" cy="227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2264" y="2493034"/>
            <a:ext cx="4311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Principle Component Analysis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41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616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</vt:lpstr>
      <vt:lpstr>Arial Black</vt:lpstr>
      <vt:lpstr>Calibri</vt:lpstr>
      <vt:lpstr>Calibri Light</vt:lpstr>
      <vt:lpstr>Copperplate Gothic Bold</vt:lpstr>
      <vt:lpstr>Showcard Gothic</vt:lpstr>
      <vt:lpstr>Office Theme</vt:lpstr>
      <vt:lpstr> </vt:lpstr>
      <vt:lpstr>Introduction </vt:lpstr>
      <vt:lpstr>About The Data Set</vt:lpstr>
      <vt:lpstr>Data Cleaning</vt:lpstr>
      <vt:lpstr>             EXPLORATORY                  DATA             ANALYSIS</vt:lpstr>
      <vt:lpstr>As there are 7130 features in the dataset, leaves very little scope to perform EDA. We can perform some analysis on target variable </vt:lpstr>
      <vt:lpstr>             Feature Scaling</vt:lpstr>
      <vt:lpstr>Before Scaling</vt:lpstr>
      <vt:lpstr>PowerPoint Presentation</vt:lpstr>
      <vt:lpstr>PowerPoint Presentation</vt:lpstr>
      <vt:lpstr>DIMENTIONALITY REDUCTION- PCA</vt:lpstr>
      <vt:lpstr>PowerPoint Presentation</vt:lpstr>
      <vt:lpstr>PowerPoint Presentation</vt:lpstr>
      <vt:lpstr>PowerPoint Presentation</vt:lpstr>
      <vt:lpstr>Logistic Regression</vt:lpstr>
      <vt:lpstr>Naïve Bayes</vt:lpstr>
      <vt:lpstr>Decision Tree Classifier</vt:lpstr>
      <vt:lpstr>Random FOREST Classifier</vt:lpstr>
      <vt:lpstr>KNN Classifier</vt:lpstr>
      <vt:lpstr>SVM Classifier</vt:lpstr>
      <vt:lpstr>PowerPoint Presentation</vt:lpstr>
      <vt:lpstr>Summary of Model Performances   Since the dataset is balanced by using SMOTE technique , we will focus on the accuracy of the model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Health Statistics -2020</dc:title>
  <dc:creator>Gayathri Gopalsami</dc:creator>
  <cp:lastModifiedBy>Gayathri Gopalsami</cp:lastModifiedBy>
  <cp:revision>178</cp:revision>
  <dcterms:created xsi:type="dcterms:W3CDTF">2021-01-31T16:38:18Z</dcterms:created>
  <dcterms:modified xsi:type="dcterms:W3CDTF">2021-07-11T12:27:26Z</dcterms:modified>
</cp:coreProperties>
</file>