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375" r:id="rId2"/>
    <p:sldId id="305" r:id="rId3"/>
    <p:sldId id="407" r:id="rId4"/>
    <p:sldId id="411" r:id="rId5"/>
    <p:sldId id="273" r:id="rId6"/>
    <p:sldId id="298" r:id="rId7"/>
    <p:sldId id="4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993" autoAdjust="0"/>
  </p:normalViewPr>
  <p:slideViewPr>
    <p:cSldViewPr snapToGrid="0" snapToObjects="1">
      <p:cViewPr varScale="1">
        <p:scale>
          <a:sx n="99" d="100"/>
          <a:sy n="99" d="100"/>
        </p:scale>
        <p:origin x="352" y="72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8806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E583C8-CCA8-BB4A-B8AA-4ED85B62E67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6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63" r:id="rId14"/>
    <p:sldLayoutId id="2147483683" r:id="rId15"/>
    <p:sldLayoutId id="2147483685" r:id="rId16"/>
    <p:sldLayoutId id="2147483684" r:id="rId17"/>
    <p:sldLayoutId id="2147483680" r:id="rId18"/>
    <p:sldLayoutId id="2147483691" r:id="rId19"/>
    <p:sldLayoutId id="2147483692" r:id="rId20"/>
    <p:sldLayoutId id="2147483693" r:id="rId21"/>
    <p:sldLayoutId id="2147483694" r:id="rId22"/>
    <p:sldLayoutId id="2147483688" r:id="rId23"/>
    <p:sldLayoutId id="2147483687" r:id="rId24"/>
    <p:sldLayoutId id="2147483689" r:id="rId25"/>
    <p:sldLayoutId id="2147483690" r:id="rId26"/>
    <p:sldLayoutId id="2147483695" r:id="rId27"/>
    <p:sldLayoutId id="2147483696" r:id="rId28"/>
    <p:sldLayoutId id="2147483697" r:id="rId29"/>
    <p:sldLayoutId id="2147483698" r:id="rId30"/>
    <p:sldLayoutId id="2147483703" r:id="rId31"/>
    <p:sldLayoutId id="2147483704" r:id="rId32"/>
    <p:sldLayoutId id="2147483705" r:id="rId33"/>
    <p:sldLayoutId id="2147483706" r:id="rId34"/>
    <p:sldLayoutId id="2147483700" r:id="rId35"/>
    <p:sldLayoutId id="2147483699" r:id="rId36"/>
    <p:sldLayoutId id="2147483701" r:id="rId37"/>
    <p:sldLayoutId id="2147483702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39371" y="5464427"/>
            <a:ext cx="4179375" cy="356462"/>
          </a:xfrm>
        </p:spPr>
        <p:txBody>
          <a:bodyPr>
            <a:normAutofit/>
          </a:bodyPr>
          <a:lstStyle/>
          <a:p>
            <a:r>
              <a:rPr lang="en-US" dirty="0"/>
              <a:t>Gayathri Ganesh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491" y="2863897"/>
            <a:ext cx="4904886" cy="2387600"/>
          </a:xfrm>
        </p:spPr>
        <p:txBody>
          <a:bodyPr anchor="b">
            <a:noAutofit/>
          </a:bodyPr>
          <a:lstStyle/>
          <a:p>
            <a:r>
              <a:rPr lang="en-US" sz="4500" dirty="0"/>
              <a:t>Brain Tumor Classification using a CNN Model</a:t>
            </a:r>
            <a:br>
              <a:rPr lang="en-US" sz="4500" dirty="0"/>
            </a:br>
            <a:endParaRPr lang="en-US" sz="4500" dirty="0"/>
          </a:p>
        </p:txBody>
      </p:sp>
      <p:pic>
        <p:nvPicPr>
          <p:cNvPr id="7" name="Picture Placeholder 6" descr="A picture containing group, person, many, row&#10;&#10;Description automatically generated">
            <a:extLst>
              <a:ext uri="{FF2B5EF4-FFF2-40B4-BE49-F238E27FC236}">
                <a16:creationId xmlns:a16="http://schemas.microsoft.com/office/drawing/2014/main" id="{4A9F9AD5-17AB-44DA-AABE-717874BCB39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8137" r="81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4" y="114265"/>
            <a:ext cx="10134369" cy="100255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Build a CNN model to classify whether a subject has Brain Tumor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Replace human intervention of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Reduce events of misdiagnosis in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erson looking through a microscope&#10;&#10;Description automatically generated with medium confidence">
            <a:extLst>
              <a:ext uri="{FF2B5EF4-FFF2-40B4-BE49-F238E27FC236}">
                <a16:creationId xmlns:a16="http://schemas.microsoft.com/office/drawing/2014/main" id="{5A8B7FD0-E7E7-451A-BC22-060F686E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22" y="1887026"/>
            <a:ext cx="2081927" cy="1817842"/>
          </a:xfrm>
          <a:prstGeom prst="rect">
            <a:avLst/>
          </a:prstGeom>
        </p:spPr>
      </p:pic>
      <p:pic>
        <p:nvPicPr>
          <p:cNvPr id="9" name="Picture 8" descr="A person looking at a display&#10;&#10;Description automatically generated with low confidence">
            <a:extLst>
              <a:ext uri="{FF2B5EF4-FFF2-40B4-BE49-F238E27FC236}">
                <a16:creationId xmlns:a16="http://schemas.microsoft.com/office/drawing/2014/main" id="{932CB5ED-7215-4C36-9DE7-700A2916F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60" y="1951397"/>
            <a:ext cx="2271713" cy="168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A6388-6C40-4837-B1D4-2D622B069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187" y="2015768"/>
            <a:ext cx="2241550" cy="1689100"/>
          </a:xfrm>
          <a:prstGeom prst="rect">
            <a:avLst/>
          </a:prstGeom>
        </p:spPr>
      </p:pic>
      <p:pic>
        <p:nvPicPr>
          <p:cNvPr id="11" name="Picture 10" descr="A person holding a large calculator&#10;&#10;Description automatically generated with low confidence">
            <a:extLst>
              <a:ext uri="{FF2B5EF4-FFF2-40B4-BE49-F238E27FC236}">
                <a16:creationId xmlns:a16="http://schemas.microsoft.com/office/drawing/2014/main" id="{C8DE267C-D58E-4961-B7E6-EAF9793A1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223" y="4441406"/>
            <a:ext cx="2217491" cy="15769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339645"/>
            <a:ext cx="10134369" cy="1002552"/>
          </a:xfrm>
        </p:spPr>
        <p:txBody>
          <a:bodyPr anchor="b">
            <a:normAutofit/>
          </a:bodyPr>
          <a:lstStyle/>
          <a:p>
            <a:r>
              <a:rPr lang="en-US" dirty="0"/>
              <a:t>Target Audience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70DD76-639F-4A90-8777-E34D3AA92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501" y="4355889"/>
            <a:ext cx="2153096" cy="17479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5E8D37-9BF9-46B3-BC2F-7B7BFFE4FA89}"/>
              </a:ext>
            </a:extLst>
          </p:cNvPr>
          <p:cNvSpPr txBox="1"/>
          <p:nvPr/>
        </p:nvSpPr>
        <p:spPr>
          <a:xfrm>
            <a:off x="1886755" y="3870101"/>
            <a:ext cx="242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Medical Diagnostic staff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2179C-8F19-4FAC-B02C-157E579E3D5E}"/>
              </a:ext>
            </a:extLst>
          </p:cNvPr>
          <p:cNvSpPr txBox="1"/>
          <p:nvPr/>
        </p:nvSpPr>
        <p:spPr>
          <a:xfrm>
            <a:off x="3528807" y="6103850"/>
            <a:ext cx="13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Radiologists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B11F9B-E51A-43D3-9553-9701E0B7BC02}"/>
              </a:ext>
            </a:extLst>
          </p:cNvPr>
          <p:cNvSpPr txBox="1"/>
          <p:nvPr/>
        </p:nvSpPr>
        <p:spPr>
          <a:xfrm>
            <a:off x="5557713" y="3798332"/>
            <a:ext cx="13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Neurologists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62C86A-4129-47C8-92F1-B5AA9A707C9B}"/>
              </a:ext>
            </a:extLst>
          </p:cNvPr>
          <p:cNvSpPr txBox="1"/>
          <p:nvPr/>
        </p:nvSpPr>
        <p:spPr>
          <a:xfrm>
            <a:off x="8865257" y="3704868"/>
            <a:ext cx="93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18A355-B8A8-4E58-AC71-73A9B77A39A8}"/>
              </a:ext>
            </a:extLst>
          </p:cNvPr>
          <p:cNvSpPr txBox="1"/>
          <p:nvPr/>
        </p:nvSpPr>
        <p:spPr>
          <a:xfrm>
            <a:off x="7230452" y="6111966"/>
            <a:ext cx="18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 students</a:t>
            </a:r>
          </a:p>
        </p:txBody>
      </p:sp>
    </p:spTree>
    <p:extLst>
      <p:ext uri="{BB962C8B-B14F-4D97-AF65-F5344CB8AC3E}">
        <p14:creationId xmlns:p14="http://schemas.microsoft.com/office/powerpoint/2010/main" val="284647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4" y="114265"/>
            <a:ext cx="10134369" cy="1002552"/>
          </a:xfrm>
        </p:spPr>
        <p:txBody>
          <a:bodyPr/>
          <a:lstStyle/>
          <a:p>
            <a:r>
              <a:rPr lang="en-US" dirty="0"/>
              <a:t>PROPOSED METHOLOGY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Analyze the datasets, MRI brain scans, perform data augmentation if necessary.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VGG-16 model architecture is proposed, to train this binary classification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Data Visualization, the 3 categories of brain tumor, will be analyzed and tumors will be masked.</a:t>
            </a:r>
          </a:p>
        </p:txBody>
      </p:sp>
    </p:spTree>
    <p:extLst>
      <p:ext uri="{BB962C8B-B14F-4D97-AF65-F5344CB8AC3E}">
        <p14:creationId xmlns:p14="http://schemas.microsoft.com/office/powerpoint/2010/main" val="338196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5"/>
            <a:ext cx="11369068" cy="1002552"/>
          </a:xfrm>
        </p:spPr>
        <p:txBody>
          <a:bodyPr anchor="b">
            <a:norm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44D09C-F1EB-4A67-A189-8554D5D68C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392622" y="3360546"/>
            <a:ext cx="4314605" cy="3251009"/>
          </a:xfr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12513"/>
            <a:ext cx="4839237" cy="2092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Kaggle Dataset – ‘Brain MRI Images for Brain Tumor Detection’</a:t>
            </a:r>
          </a:p>
          <a:p>
            <a:pPr marL="0" indent="0">
              <a:buNone/>
            </a:pPr>
            <a:r>
              <a:rPr lang="en-US" dirty="0"/>
              <a:t>SIZE : 8 MB</a:t>
            </a:r>
          </a:p>
          <a:p>
            <a:pPr marL="0" indent="0">
              <a:buNone/>
            </a:pPr>
            <a:r>
              <a:rPr lang="en-US" dirty="0"/>
              <a:t>No. of subjects : 253</a:t>
            </a:r>
          </a:p>
          <a:p>
            <a:r>
              <a:rPr lang="en-US" dirty="0"/>
              <a:t>‘No’ Tumor - 93  slices</a:t>
            </a:r>
          </a:p>
          <a:p>
            <a:r>
              <a:rPr lang="en-US" dirty="0"/>
              <a:t>‘Yes’ Tumor - 154 slices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08836D5-EA86-4222-9D15-6A1C4E31D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81070"/>
            <a:ext cx="5183188" cy="4314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Description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14008505-9A28-418E-87BD-6B52B3E3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46" y="1511783"/>
            <a:ext cx="3264977" cy="1577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A2F78A-FA5E-40A4-9B64-09FE1E5BB84A}"/>
              </a:ext>
            </a:extLst>
          </p:cNvPr>
          <p:cNvSpPr txBox="1"/>
          <p:nvPr/>
        </p:nvSpPr>
        <p:spPr>
          <a:xfrm>
            <a:off x="6172200" y="4172819"/>
            <a:ext cx="54960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+mj-lt"/>
                <a:cs typeface="Calibri" panose="020F0502020204030204" pitchFamily="34" charset="0"/>
              </a:rPr>
              <a:t>2. Cheng, J. Brain Tumor Dataset </a:t>
            </a:r>
            <a:r>
              <a:rPr lang="en-US" sz="1600" dirty="0">
                <a:latin typeface="+mj-lt"/>
                <a:cs typeface="Calibri" panose="020F0502020204030204" pitchFamily="34" charset="0"/>
              </a:rPr>
              <a:t>– Publicly available on Figshare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+mj-lt"/>
                <a:cs typeface="Calibri" panose="020F0502020204030204" pitchFamily="34" charset="0"/>
              </a:rPr>
              <a:t>This dataset contains 3064 T1-weighted contrast-enhanced images from 233 patients with 3 kinds of brain tumor: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Calibri" panose="020F0502020204030204" pitchFamily="34" charset="0"/>
              </a:rPr>
              <a:t>meningioma - 708 slices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Calibri" panose="020F0502020204030204" pitchFamily="34" charset="0"/>
              </a:rPr>
              <a:t>glioma - 1426 slices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Calibri" panose="020F0502020204030204" pitchFamily="34" charset="0"/>
              </a:rPr>
              <a:t>pituitary tumor - 930 slices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2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D267384-E720-4F65-8853-0DBF504D56C2}"/>
              </a:ext>
            </a:extLst>
          </p:cNvPr>
          <p:cNvSpPr txBox="1">
            <a:spLocks/>
          </p:cNvSpPr>
          <p:nvPr/>
        </p:nvSpPr>
        <p:spPr>
          <a:xfrm>
            <a:off x="1627322" y="1507066"/>
            <a:ext cx="10134371" cy="48492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+mj-lt"/>
              </a:rPr>
              <a:t>Datasets (Kaggle and Figshare) as images (JPG format)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+mj-lt"/>
              </a:rPr>
              <a:t>Google Colaboratory for running Python scripts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+mj-lt"/>
              </a:rPr>
              <a:t>CNN model - VGG16 (Deep learning libraries like TensorFlow and Keras)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328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407" y="218941"/>
            <a:ext cx="10134371" cy="1126901"/>
          </a:xfrm>
        </p:spPr>
        <p:txBody>
          <a:bodyPr/>
          <a:lstStyle/>
          <a:p>
            <a:r>
              <a:rPr lang="en-US" dirty="0"/>
              <a:t>Existing vs. PROPOSED model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D267384-E720-4F65-8853-0DBF504D56C2}"/>
              </a:ext>
            </a:extLst>
          </p:cNvPr>
          <p:cNvSpPr txBox="1">
            <a:spLocks/>
          </p:cNvSpPr>
          <p:nvPr/>
        </p:nvSpPr>
        <p:spPr>
          <a:xfrm>
            <a:off x="1627322" y="2150772"/>
            <a:ext cx="10134371" cy="4205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</a:pPr>
            <a:r>
              <a:rPr lang="en-US" sz="3200" dirty="0">
                <a:latin typeface="+mj-lt"/>
              </a:rPr>
              <a:t>VGG-16 – a relatively new CNN model used </a:t>
            </a:r>
          </a:p>
          <a:p>
            <a:pPr marL="285750" indent="-285750">
              <a:lnSpc>
                <a:spcPct val="150000"/>
              </a:lnSpc>
            </a:pPr>
            <a:r>
              <a:rPr lang="en-US" sz="3200" dirty="0">
                <a:latin typeface="+mj-lt"/>
              </a:rPr>
              <a:t>Higher accuracy than existing models</a:t>
            </a:r>
          </a:p>
          <a:p>
            <a:pPr marL="285750" indent="-285750">
              <a:lnSpc>
                <a:spcPct val="150000"/>
              </a:lnSpc>
            </a:pPr>
            <a:r>
              <a:rPr lang="en-US" sz="3200" dirty="0">
                <a:latin typeface="+mj-lt"/>
              </a:rPr>
              <a:t>Transfer Learning concept used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2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1558</TotalTime>
  <Words>236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Sagona ExtraLight</vt:lpstr>
      <vt:lpstr>Speak Pro</vt:lpstr>
      <vt:lpstr>Office Theme</vt:lpstr>
      <vt:lpstr>Brain Tumor Classification using a CNN Model </vt:lpstr>
      <vt:lpstr>Objective</vt:lpstr>
      <vt:lpstr>Target Audience</vt:lpstr>
      <vt:lpstr>PROPOSED METHOLOGY</vt:lpstr>
      <vt:lpstr>Dataset</vt:lpstr>
      <vt:lpstr>Technology stack</vt:lpstr>
      <vt:lpstr>Existing vs. PROPOSED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Gayathri Ganesh</dc:creator>
  <cp:lastModifiedBy>Gayathri Ganesh</cp:lastModifiedBy>
  <cp:revision>30</cp:revision>
  <dcterms:created xsi:type="dcterms:W3CDTF">2021-05-05T10:25:55Z</dcterms:created>
  <dcterms:modified xsi:type="dcterms:W3CDTF">2021-05-06T12:24:34Z</dcterms:modified>
</cp:coreProperties>
</file>