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bold.fntdata"/><Relationship Id="rId14" Type="http://schemas.openxmlformats.org/officeDocument/2006/relationships/slide" Target="slides/slide10.xml"/><Relationship Id="rId36" Type="http://schemas.openxmlformats.org/officeDocument/2006/relationships/font" Target="fonts/Roboto-regular.fntdata"/><Relationship Id="rId17" Type="http://schemas.openxmlformats.org/officeDocument/2006/relationships/slide" Target="slides/slide13.xml"/><Relationship Id="rId39" Type="http://schemas.openxmlformats.org/officeDocument/2006/relationships/font" Target="fonts/Roboto-boldItalic.fntdata"/><Relationship Id="rId16" Type="http://schemas.openxmlformats.org/officeDocument/2006/relationships/slide" Target="slides/slide12.xml"/><Relationship Id="rId38" Type="http://schemas.openxmlformats.org/officeDocument/2006/relationships/font" Target="fonts/Robo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d9b4dcb2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d9b4dcb2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d8f8ceb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d8f8ceb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e53dbd92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e53dbd92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d8f8cebe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d8f8cebe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d8f8cebe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d8f8cebe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d8f8cebe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d8f8cebe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d9b4dcb2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d9b4dcb2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d9b4dcb2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d9b4dcb2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e5eada7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e5eada7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dd304306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dd304306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dd304306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dd304306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d78ac03a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d78ac03a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e73df02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e73df02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e73df024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e73df024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e73df024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e73df02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e73df024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e73df024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e73df024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e73df024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e73df02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e73df02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e7f7be68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e7f7be68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e7f7be685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e7f7be685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e7f7be685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e7f7be685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e7f7be685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e7f7be685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e46bfe1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e46bfe1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e7f7be68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e7f7be68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e7f7be685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e7f7be685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d78ac03a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78ac03a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e46bfe1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e46bfe1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d78ac03a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d78ac03a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e53dbd9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e53dbd9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d78ac03a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d78ac03a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mathworld.wolfram.com/NullHypothesi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35.png"/><Relationship Id="rId5"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youtube.com/watch?v=4b5d3muPQmA&amp;pbjreload=1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6.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webopedia.com/TERM/D/data.html" TargetMode="External"/><Relationship Id="rId4" Type="http://schemas.openxmlformats.org/officeDocument/2006/relationships/hyperlink" Target="https://en.wikipedia.org/wiki/Mathematical_sciences" TargetMode="External"/><Relationship Id="rId5" Type="http://schemas.openxmlformats.org/officeDocument/2006/relationships/hyperlink" Target="https://en.wikipedia.org/wiki/Computational_science" TargetMode="External"/><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0.png"/><Relationship Id="rId6" Type="http://schemas.openxmlformats.org/officeDocument/2006/relationships/image" Target="../media/image16.png"/><Relationship Id="rId7" Type="http://schemas.openxmlformats.org/officeDocument/2006/relationships/image" Target="../media/image4.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DAY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idx="1" type="body"/>
          </p:nvPr>
        </p:nvSpPr>
        <p:spPr>
          <a:xfrm>
            <a:off x="311700" y="365300"/>
            <a:ext cx="8520600" cy="477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444444"/>
                </a:solidFill>
              </a:rPr>
              <a:t>Quiz::</a:t>
            </a:r>
            <a:endParaRPr b="1" sz="1400">
              <a:solidFill>
                <a:srgbClr val="444444"/>
              </a:solidFill>
            </a:endParaRPr>
          </a:p>
          <a:p>
            <a:pPr indent="0" lvl="0" marL="0" rtl="0" algn="l">
              <a:lnSpc>
                <a:spcPct val="100000"/>
              </a:lnSpc>
              <a:spcBef>
                <a:spcPts val="0"/>
              </a:spcBef>
              <a:spcAft>
                <a:spcPts val="0"/>
              </a:spcAft>
              <a:buClr>
                <a:schemeClr val="dk1"/>
              </a:buClr>
              <a:buSzPts val="1100"/>
              <a:buFont typeface="Arial"/>
              <a:buNone/>
            </a:pPr>
            <a:r>
              <a:rPr lang="en" sz="1050">
                <a:solidFill>
                  <a:srgbClr val="444444"/>
                </a:solidFill>
              </a:rPr>
              <a:t>1.The following data points represent the number of slices of pizza that each person at Thorton's birthday party ate.</a:t>
            </a:r>
            <a:endParaRPr sz="1050">
              <a:solidFill>
                <a:srgbClr val="444444"/>
              </a:solidFill>
            </a:endParaRPr>
          </a:p>
          <a:p>
            <a:pPr indent="0" lvl="0" marL="0" rtl="0" algn="l">
              <a:lnSpc>
                <a:spcPct val="100000"/>
              </a:lnSpc>
              <a:spcBef>
                <a:spcPts val="0"/>
              </a:spcBef>
              <a:spcAft>
                <a:spcPts val="0"/>
              </a:spcAft>
              <a:buClr>
                <a:schemeClr val="dk1"/>
              </a:buClr>
              <a:buSzPts val="1100"/>
              <a:buFont typeface="Arial"/>
              <a:buNone/>
            </a:pPr>
            <a:r>
              <a:rPr b="1" lang="en" sz="1050">
                <a:solidFill>
                  <a:srgbClr val="444444"/>
                </a:solidFill>
              </a:rPr>
              <a:t>Sort the data from least to greatest.</a:t>
            </a:r>
            <a:endParaRPr b="1" sz="1050">
              <a:solidFill>
                <a:srgbClr val="444444"/>
              </a:solidFill>
            </a:endParaRPr>
          </a:p>
          <a:p>
            <a:pPr indent="-295275" lvl="0" marL="457200" marR="50800" rtl="0" algn="l">
              <a:lnSpc>
                <a:spcPct val="100000"/>
              </a:lnSpc>
              <a:spcBef>
                <a:spcPts val="0"/>
              </a:spcBef>
              <a:spcAft>
                <a:spcPts val="0"/>
              </a:spcAft>
              <a:buClr>
                <a:srgbClr val="444444"/>
              </a:buClr>
              <a:buSzPts val="1050"/>
              <a:buChar char="●"/>
            </a:pPr>
            <a:r>
              <a:rPr lang="en" sz="1250">
                <a:solidFill>
                  <a:srgbClr val="444444"/>
                </a:solidFill>
                <a:latin typeface="Times New Roman"/>
                <a:ea typeface="Times New Roman"/>
                <a:cs typeface="Times New Roman"/>
                <a:sym typeface="Times New Roman"/>
              </a:rPr>
              <a:t>77 99 33 22 44 33 11</a:t>
            </a:r>
            <a:endParaRPr sz="1250">
              <a:solidFill>
                <a:srgbClr val="444444"/>
              </a:solidFill>
              <a:latin typeface="Times New Roman"/>
              <a:ea typeface="Times New Roman"/>
              <a:cs typeface="Times New Roman"/>
              <a:sym typeface="Times New Roman"/>
            </a:endParaRPr>
          </a:p>
          <a:p>
            <a:pPr indent="0" lvl="0" marL="0" rtl="0" algn="l">
              <a:spcBef>
                <a:spcPts val="0"/>
              </a:spcBef>
              <a:spcAft>
                <a:spcPts val="0"/>
              </a:spcAft>
              <a:buNone/>
            </a:pPr>
            <a:r>
              <a:rPr b="1" lang="en" sz="1050">
                <a:solidFill>
                  <a:srgbClr val="444444"/>
                </a:solidFill>
                <a:highlight>
                  <a:srgbClr val="FFFFFF"/>
                </a:highlight>
              </a:rPr>
              <a:t>Find the median number of slices.</a:t>
            </a:r>
            <a:endParaRPr b="1" sz="1050">
              <a:solidFill>
                <a:srgbClr val="444444"/>
              </a:solidFill>
              <a:highlight>
                <a:srgbClr val="FFFFFF"/>
              </a:highlight>
            </a:endParaRPr>
          </a:p>
          <a:p>
            <a:pPr indent="0" lvl="0" marL="0" rtl="0" algn="l">
              <a:lnSpc>
                <a:spcPct val="114000"/>
              </a:lnSpc>
              <a:spcBef>
                <a:spcPts val="1600"/>
              </a:spcBef>
              <a:spcAft>
                <a:spcPts val="0"/>
              </a:spcAft>
              <a:buNone/>
            </a:pPr>
            <a:r>
              <a:rPr b="1" lang="en" sz="1050">
                <a:solidFill>
                  <a:srgbClr val="444444"/>
                </a:solidFill>
                <a:highlight>
                  <a:srgbClr val="FFFFFF"/>
                </a:highlight>
              </a:rPr>
              <a:t>2.</a:t>
            </a:r>
            <a:r>
              <a:rPr lang="en" sz="1050">
                <a:solidFill>
                  <a:srgbClr val="444444"/>
                </a:solidFill>
              </a:rPr>
              <a:t>The following data points represent the number of pumpkins at each pumpkin patch in Witchton, Kansas.</a:t>
            </a:r>
            <a:endParaRPr sz="1050">
              <a:solidFill>
                <a:srgbClr val="444444"/>
              </a:solidFill>
            </a:endParaRPr>
          </a:p>
          <a:p>
            <a:pPr indent="0" lvl="0" marL="0" rtl="0" algn="l">
              <a:lnSpc>
                <a:spcPct val="114000"/>
              </a:lnSpc>
              <a:spcBef>
                <a:spcPts val="0"/>
              </a:spcBef>
              <a:spcAft>
                <a:spcPts val="0"/>
              </a:spcAft>
              <a:buClr>
                <a:schemeClr val="dk1"/>
              </a:buClr>
              <a:buSzPts val="1100"/>
              <a:buFont typeface="Arial"/>
              <a:buNone/>
            </a:pPr>
            <a:r>
              <a:rPr lang="en" sz="1250">
                <a:solidFill>
                  <a:srgbClr val="444444"/>
                </a:solidFill>
                <a:latin typeface="Times New Roman"/>
                <a:ea typeface="Times New Roman"/>
                <a:cs typeface="Times New Roman"/>
                <a:sym typeface="Times New Roman"/>
              </a:rPr>
              <a:t>52, 24, 41, 61, 89, 36, 5652,24,41,61,89,36,56</a:t>
            </a:r>
            <a:endParaRPr sz="1250">
              <a:solidFill>
                <a:srgbClr val="444444"/>
              </a:solidFill>
              <a:latin typeface="Times New Roman"/>
              <a:ea typeface="Times New Roman"/>
              <a:cs typeface="Times New Roman"/>
              <a:sym typeface="Times New Roman"/>
            </a:endParaRPr>
          </a:p>
          <a:p>
            <a:pPr indent="0" lvl="0" marL="0" rtl="0" algn="l">
              <a:lnSpc>
                <a:spcPct val="114000"/>
              </a:lnSpc>
              <a:spcBef>
                <a:spcPts val="0"/>
              </a:spcBef>
              <a:spcAft>
                <a:spcPts val="0"/>
              </a:spcAft>
              <a:buNone/>
            </a:pPr>
            <a:r>
              <a:rPr b="1" lang="en" sz="1050">
                <a:solidFill>
                  <a:srgbClr val="444444"/>
                </a:solidFill>
              </a:rPr>
              <a:t>Find the median number of pumpkins.</a:t>
            </a:r>
            <a:endParaRPr b="1" sz="1050">
              <a:solidFill>
                <a:srgbClr val="444444"/>
              </a:solidFill>
            </a:endParaRPr>
          </a:p>
          <a:p>
            <a:pPr indent="0" lvl="0" marL="0" rtl="0" algn="l">
              <a:lnSpc>
                <a:spcPct val="114000"/>
              </a:lnSpc>
              <a:spcBef>
                <a:spcPts val="0"/>
              </a:spcBef>
              <a:spcAft>
                <a:spcPts val="0"/>
              </a:spcAft>
              <a:buNone/>
            </a:pPr>
            <a:r>
              <a:rPr b="1" lang="en" sz="1050">
                <a:solidFill>
                  <a:srgbClr val="444444"/>
                </a:solidFill>
              </a:rPr>
              <a:t>3.</a:t>
            </a:r>
            <a:r>
              <a:rPr lang="en" sz="1050">
                <a:solidFill>
                  <a:srgbClr val="444444"/>
                </a:solidFill>
              </a:rPr>
              <a:t>Jade recorded how many characters she used in each of her </a:t>
            </a:r>
            <a:r>
              <a:rPr lang="en" sz="1250">
                <a:solidFill>
                  <a:srgbClr val="444444"/>
                </a:solidFill>
                <a:latin typeface="Times New Roman"/>
                <a:ea typeface="Times New Roman"/>
                <a:cs typeface="Times New Roman"/>
                <a:sym typeface="Times New Roman"/>
              </a:rPr>
              <a:t>99</a:t>
            </a:r>
            <a:r>
              <a:rPr lang="en" sz="1050">
                <a:solidFill>
                  <a:srgbClr val="444444"/>
                </a:solidFill>
              </a:rPr>
              <a:t> most recent text messages. Here's a histogram showing her data:</a:t>
            </a:r>
            <a:endParaRPr sz="1050">
              <a:solidFill>
                <a:srgbClr val="444444"/>
              </a:solidFill>
            </a:endParaRPr>
          </a:p>
          <a:p>
            <a:pPr indent="0" lvl="0" marL="0" rtl="0" algn="l">
              <a:lnSpc>
                <a:spcPct val="114000"/>
              </a:lnSpc>
              <a:spcBef>
                <a:spcPts val="0"/>
              </a:spcBef>
              <a:spcAft>
                <a:spcPts val="0"/>
              </a:spcAft>
              <a:buNone/>
            </a:pPr>
            <a:r>
              <a:rPr b="1" lang="en" sz="1050">
                <a:solidFill>
                  <a:srgbClr val="444444"/>
                </a:solidFill>
                <a:highlight>
                  <a:srgbClr val="FFFFFF"/>
                </a:highlight>
              </a:rPr>
              <a:t>Which interval contains the median number of characters?</a:t>
            </a:r>
            <a:endParaRPr b="1" sz="1050">
              <a:solidFill>
                <a:srgbClr val="444444"/>
              </a:solidFill>
              <a:highlight>
                <a:srgbClr val="FFFFFF"/>
              </a:highlight>
            </a:endParaRPr>
          </a:p>
          <a:p>
            <a:pPr indent="0" lvl="0" marL="0" rtl="0" algn="l">
              <a:lnSpc>
                <a:spcPct val="114000"/>
              </a:lnSpc>
              <a:spcBef>
                <a:spcPts val="0"/>
              </a:spcBef>
              <a:spcAft>
                <a:spcPts val="0"/>
              </a:spcAft>
              <a:buNone/>
            </a:pPr>
            <a:r>
              <a:rPr b="1" lang="en" sz="1050">
                <a:solidFill>
                  <a:srgbClr val="444444"/>
                </a:solidFill>
                <a:highlight>
                  <a:srgbClr val="FFFFFF"/>
                </a:highlight>
              </a:rPr>
              <a:t>4.Mike tracked how much sleep he gets for 50 consecutive days,and made a histogram, which interval contains median sleep amount.</a:t>
            </a:r>
            <a:endParaRPr b="1" sz="1050">
              <a:solidFill>
                <a:srgbClr val="444444"/>
              </a:solidFill>
              <a:highlight>
                <a:srgbClr val="FFFFFF"/>
              </a:highlight>
            </a:endParaRPr>
          </a:p>
          <a:p>
            <a:pPr indent="0" lvl="0" marL="0" rtl="0" algn="l">
              <a:lnSpc>
                <a:spcPct val="114000"/>
              </a:lnSpc>
              <a:spcBef>
                <a:spcPts val="0"/>
              </a:spcBef>
              <a:spcAft>
                <a:spcPts val="0"/>
              </a:spcAft>
              <a:buNone/>
            </a:pPr>
            <a:r>
              <a:t/>
            </a:r>
            <a:endParaRPr b="1" sz="1050">
              <a:solidFill>
                <a:srgbClr val="444444"/>
              </a:solidFill>
              <a:highlight>
                <a:srgbClr val="FFFFFF"/>
              </a:highlight>
            </a:endParaRPr>
          </a:p>
          <a:p>
            <a:pPr indent="0" lvl="0" marL="0" rtl="0" algn="l">
              <a:lnSpc>
                <a:spcPct val="140000"/>
              </a:lnSpc>
              <a:spcBef>
                <a:spcPts val="3400"/>
              </a:spcBef>
              <a:spcAft>
                <a:spcPts val="0"/>
              </a:spcAft>
              <a:buClr>
                <a:srgbClr val="000000"/>
              </a:buClr>
              <a:buSzPts val="1100"/>
              <a:buFont typeface="Arial"/>
              <a:buNone/>
            </a:pPr>
            <a:r>
              <a:rPr lang="en" sz="1250">
                <a:solidFill>
                  <a:srgbClr val="000000"/>
                </a:solidFill>
                <a:latin typeface="Times New Roman"/>
                <a:ea typeface="Times New Roman"/>
                <a:cs typeface="Times New Roman"/>
                <a:sym typeface="Times New Roman"/>
              </a:rPr>
              <a:t>                                                                                        </a:t>
            </a:r>
            <a:endParaRPr sz="1250">
              <a:solidFill>
                <a:srgbClr val="000000"/>
              </a:solidFill>
              <a:latin typeface="Times New Roman"/>
              <a:ea typeface="Times New Roman"/>
              <a:cs typeface="Times New Roman"/>
              <a:sym typeface="Times New Roman"/>
            </a:endParaRPr>
          </a:p>
          <a:p>
            <a:pPr indent="0" lvl="0" marL="0" rtl="0" algn="l">
              <a:lnSpc>
                <a:spcPct val="120000"/>
              </a:lnSpc>
              <a:spcBef>
                <a:spcPts val="3400"/>
              </a:spcBef>
              <a:spcAft>
                <a:spcPts val="0"/>
              </a:spcAft>
              <a:buClr>
                <a:srgbClr val="000000"/>
              </a:buClr>
              <a:buSzPts val="1100"/>
              <a:buFont typeface="Arial"/>
              <a:buNone/>
            </a:pPr>
            <a:r>
              <a:t/>
            </a:r>
            <a:endParaRPr sz="1250">
              <a:solidFill>
                <a:srgbClr val="000000"/>
              </a:solidFill>
              <a:latin typeface="Times New Roman"/>
              <a:ea typeface="Times New Roman"/>
              <a:cs typeface="Times New Roman"/>
              <a:sym typeface="Times New Roman"/>
            </a:endParaRPr>
          </a:p>
          <a:p>
            <a:pPr indent="0" lvl="0" marL="0" rtl="0" algn="l">
              <a:lnSpc>
                <a:spcPct val="114000"/>
              </a:lnSpc>
              <a:spcBef>
                <a:spcPts val="3400"/>
              </a:spcBef>
              <a:spcAft>
                <a:spcPts val="0"/>
              </a:spcAft>
              <a:buClr>
                <a:schemeClr val="dk1"/>
              </a:buClr>
              <a:buSzPts val="1100"/>
              <a:buFont typeface="Arial"/>
              <a:buNone/>
            </a:pPr>
            <a:r>
              <a:t/>
            </a:r>
            <a:endParaRPr b="1" sz="1050">
              <a:solidFill>
                <a:srgbClr val="444444"/>
              </a:solidFill>
            </a:endParaRPr>
          </a:p>
          <a:p>
            <a:pPr indent="0" lvl="0" marL="0" rtl="0" algn="l">
              <a:spcBef>
                <a:spcPts val="0"/>
              </a:spcBef>
              <a:spcAft>
                <a:spcPts val="1600"/>
              </a:spcAft>
              <a:buNone/>
            </a:pPr>
            <a:r>
              <a:t/>
            </a:r>
            <a:endParaRPr b="1" sz="1050">
              <a:solidFill>
                <a:srgbClr val="444444"/>
              </a:solidFill>
              <a:highlight>
                <a:srgbClr val="FFFFFF"/>
              </a:highlight>
            </a:endParaRPr>
          </a:p>
        </p:txBody>
      </p:sp>
      <p:pic>
        <p:nvPicPr>
          <p:cNvPr id="130" name="Google Shape;130;p22"/>
          <p:cNvPicPr preferRelativeResize="0"/>
          <p:nvPr/>
        </p:nvPicPr>
        <p:blipFill>
          <a:blip r:embed="rId3">
            <a:alphaModFix/>
          </a:blip>
          <a:stretch>
            <a:fillRect/>
          </a:stretch>
        </p:blipFill>
        <p:spPr>
          <a:xfrm>
            <a:off x="543275" y="2862125"/>
            <a:ext cx="2921682" cy="2281375"/>
          </a:xfrm>
          <a:prstGeom prst="rect">
            <a:avLst/>
          </a:prstGeom>
          <a:noFill/>
          <a:ln>
            <a:noFill/>
          </a:ln>
        </p:spPr>
      </p:pic>
      <p:pic>
        <p:nvPicPr>
          <p:cNvPr id="131" name="Google Shape;131;p22"/>
          <p:cNvPicPr preferRelativeResize="0"/>
          <p:nvPr/>
        </p:nvPicPr>
        <p:blipFill>
          <a:blip r:embed="rId4">
            <a:alphaModFix/>
          </a:blip>
          <a:stretch>
            <a:fillRect/>
          </a:stretch>
        </p:blipFill>
        <p:spPr>
          <a:xfrm>
            <a:off x="5172725" y="2803525"/>
            <a:ext cx="3448475" cy="2281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a:t>
            </a:r>
            <a:endParaRPr/>
          </a:p>
        </p:txBody>
      </p:sp>
      <p:sp>
        <p:nvSpPr>
          <p:cNvPr id="143" name="Google Shape;143;p2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1.</a:t>
            </a:r>
            <a:endParaRPr/>
          </a:p>
        </p:txBody>
      </p:sp>
      <p:pic>
        <p:nvPicPr>
          <p:cNvPr id="144" name="Google Shape;144;p24"/>
          <p:cNvPicPr preferRelativeResize="0"/>
          <p:nvPr/>
        </p:nvPicPr>
        <p:blipFill>
          <a:blip r:embed="rId3">
            <a:alphaModFix/>
          </a:blip>
          <a:stretch>
            <a:fillRect/>
          </a:stretch>
        </p:blipFill>
        <p:spPr>
          <a:xfrm>
            <a:off x="706238" y="1090788"/>
            <a:ext cx="5686425" cy="1571625"/>
          </a:xfrm>
          <a:prstGeom prst="rect">
            <a:avLst/>
          </a:prstGeom>
          <a:noFill/>
          <a:ln>
            <a:noFill/>
          </a:ln>
        </p:spPr>
      </p:pic>
      <p:sp>
        <p:nvSpPr>
          <p:cNvPr id="145" name="Google Shape;145;p24"/>
          <p:cNvSpPr txBox="1"/>
          <p:nvPr/>
        </p:nvSpPr>
        <p:spPr>
          <a:xfrm>
            <a:off x="311700" y="2735500"/>
            <a:ext cx="3945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pic>
        <p:nvPicPr>
          <p:cNvPr id="146" name="Google Shape;146;p24"/>
          <p:cNvPicPr preferRelativeResize="0"/>
          <p:nvPr/>
        </p:nvPicPr>
        <p:blipFill>
          <a:blip r:embed="rId4">
            <a:alphaModFix/>
          </a:blip>
          <a:stretch>
            <a:fillRect/>
          </a:stretch>
        </p:blipFill>
        <p:spPr>
          <a:xfrm>
            <a:off x="999888" y="2735488"/>
            <a:ext cx="2409825" cy="2314575"/>
          </a:xfrm>
          <a:prstGeom prst="rect">
            <a:avLst/>
          </a:prstGeom>
          <a:noFill/>
          <a:ln>
            <a:noFill/>
          </a:ln>
        </p:spPr>
      </p:pic>
      <p:pic>
        <p:nvPicPr>
          <p:cNvPr id="147" name="Google Shape;147;p24"/>
          <p:cNvPicPr preferRelativeResize="0"/>
          <p:nvPr/>
        </p:nvPicPr>
        <p:blipFill>
          <a:blip r:embed="rId5">
            <a:alphaModFix/>
          </a:blip>
          <a:stretch>
            <a:fillRect/>
          </a:stretch>
        </p:blipFill>
        <p:spPr>
          <a:xfrm>
            <a:off x="4844800" y="2571750"/>
            <a:ext cx="4229400" cy="2571750"/>
          </a:xfrm>
          <a:prstGeom prst="rect">
            <a:avLst/>
          </a:prstGeom>
          <a:noFill/>
          <a:ln>
            <a:noFill/>
          </a:ln>
        </p:spPr>
      </p:pic>
      <p:sp>
        <p:nvSpPr>
          <p:cNvPr id="148" name="Google Shape;148;p24"/>
          <p:cNvSpPr txBox="1"/>
          <p:nvPr/>
        </p:nvSpPr>
        <p:spPr>
          <a:xfrm>
            <a:off x="4208325" y="2878600"/>
            <a:ext cx="394500" cy="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5"/>
          <p:cNvPicPr preferRelativeResize="0"/>
          <p:nvPr/>
        </p:nvPicPr>
        <p:blipFill rotWithShape="1">
          <a:blip r:embed="rId3">
            <a:alphaModFix/>
          </a:blip>
          <a:srcRect b="5482" l="2200" r="0" t="0"/>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427125" y="214150"/>
            <a:ext cx="77820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Deviation and Normal distribution</a:t>
            </a:r>
            <a:endParaRPr/>
          </a:p>
        </p:txBody>
      </p:sp>
      <p:pic>
        <p:nvPicPr>
          <p:cNvPr id="159" name="Google Shape;159;p26"/>
          <p:cNvPicPr preferRelativeResize="0"/>
          <p:nvPr/>
        </p:nvPicPr>
        <p:blipFill>
          <a:blip r:embed="rId3">
            <a:alphaModFix/>
          </a:blip>
          <a:stretch>
            <a:fillRect/>
          </a:stretch>
        </p:blipFill>
        <p:spPr>
          <a:xfrm>
            <a:off x="3437550" y="571500"/>
            <a:ext cx="5706450" cy="4572000"/>
          </a:xfrm>
          <a:prstGeom prst="rect">
            <a:avLst/>
          </a:prstGeom>
          <a:noFill/>
          <a:ln>
            <a:noFill/>
          </a:ln>
        </p:spPr>
      </p:pic>
      <p:sp>
        <p:nvSpPr>
          <p:cNvPr id="160" name="Google Shape;160;p26"/>
          <p:cNvSpPr txBox="1"/>
          <p:nvPr/>
        </p:nvSpPr>
        <p:spPr>
          <a:xfrm>
            <a:off x="182813" y="2360125"/>
            <a:ext cx="2693700" cy="7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676767"/>
                </a:solidFill>
                <a:highlight>
                  <a:srgbClr val="FFFFFF"/>
                </a:highlight>
                <a:latin typeface="Roboto"/>
                <a:ea typeface="Roboto"/>
                <a:cs typeface="Roboto"/>
                <a:sym typeface="Roboto"/>
              </a:rPr>
              <a:t>The </a:t>
            </a:r>
            <a:r>
              <a:rPr b="1" lang="en" sz="1350">
                <a:solidFill>
                  <a:srgbClr val="676767"/>
                </a:solidFill>
                <a:highlight>
                  <a:srgbClr val="FFFFFF"/>
                </a:highlight>
                <a:latin typeface="Roboto"/>
                <a:ea typeface="Roboto"/>
                <a:cs typeface="Roboto"/>
                <a:sym typeface="Roboto"/>
              </a:rPr>
              <a:t>first</a:t>
            </a:r>
            <a:r>
              <a:rPr lang="en" sz="1350">
                <a:solidFill>
                  <a:srgbClr val="676767"/>
                </a:solidFill>
                <a:highlight>
                  <a:srgbClr val="FFFFFF"/>
                </a:highlight>
                <a:latin typeface="Roboto"/>
                <a:ea typeface="Roboto"/>
                <a:cs typeface="Roboto"/>
                <a:sym typeface="Roboto"/>
              </a:rPr>
              <a:t> step is to calculate Ravg, which is the arithmetic mean:</a:t>
            </a:r>
            <a:endParaRPr/>
          </a:p>
        </p:txBody>
      </p:sp>
      <p:pic>
        <p:nvPicPr>
          <p:cNvPr id="161" name="Google Shape;161;p26"/>
          <p:cNvPicPr preferRelativeResize="0"/>
          <p:nvPr/>
        </p:nvPicPr>
        <p:blipFill>
          <a:blip r:embed="rId4">
            <a:alphaModFix/>
          </a:blip>
          <a:stretch>
            <a:fillRect/>
          </a:stretch>
        </p:blipFill>
        <p:spPr>
          <a:xfrm>
            <a:off x="224524" y="731050"/>
            <a:ext cx="2610275" cy="1526475"/>
          </a:xfrm>
          <a:prstGeom prst="rect">
            <a:avLst/>
          </a:prstGeom>
          <a:noFill/>
          <a:ln>
            <a:noFill/>
          </a:ln>
        </p:spPr>
      </p:pic>
      <p:pic>
        <p:nvPicPr>
          <p:cNvPr id="162" name="Google Shape;162;p26"/>
          <p:cNvPicPr preferRelativeResize="0"/>
          <p:nvPr/>
        </p:nvPicPr>
        <p:blipFill>
          <a:blip r:embed="rId5">
            <a:alphaModFix/>
          </a:blip>
          <a:stretch>
            <a:fillRect/>
          </a:stretch>
        </p:blipFill>
        <p:spPr>
          <a:xfrm>
            <a:off x="0" y="3193825"/>
            <a:ext cx="3437550" cy="516900"/>
          </a:xfrm>
          <a:prstGeom prst="rect">
            <a:avLst/>
          </a:prstGeom>
          <a:noFill/>
          <a:ln>
            <a:noFill/>
          </a:ln>
        </p:spPr>
      </p:pic>
      <p:sp>
        <p:nvSpPr>
          <p:cNvPr id="163" name="Google Shape;163;p26"/>
          <p:cNvSpPr txBox="1"/>
          <p:nvPr/>
        </p:nvSpPr>
        <p:spPr>
          <a:xfrm>
            <a:off x="119450" y="3813325"/>
            <a:ext cx="3000000" cy="107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676767"/>
                </a:solidFill>
                <a:latin typeface="Roboto"/>
                <a:ea typeface="Roboto"/>
                <a:cs typeface="Roboto"/>
                <a:sym typeface="Roboto"/>
              </a:rPr>
              <a:t>The arithmetic mean of returns is </a:t>
            </a:r>
            <a:r>
              <a:rPr b="1" lang="en" sz="1350">
                <a:solidFill>
                  <a:srgbClr val="676767"/>
                </a:solidFill>
                <a:latin typeface="Roboto"/>
                <a:ea typeface="Roboto"/>
                <a:cs typeface="Roboto"/>
                <a:sym typeface="Roboto"/>
              </a:rPr>
              <a:t>5.5%</a:t>
            </a:r>
            <a:r>
              <a:rPr lang="en" sz="1350">
                <a:solidFill>
                  <a:srgbClr val="676767"/>
                </a:solidFill>
                <a:latin typeface="Roboto"/>
                <a:ea typeface="Roboto"/>
                <a:cs typeface="Roboto"/>
                <a:sym typeface="Roboto"/>
              </a:rPr>
              <a:t>.</a:t>
            </a:r>
            <a:endParaRPr sz="1350">
              <a:solidFill>
                <a:srgbClr val="676767"/>
              </a:solidFill>
              <a:latin typeface="Roboto"/>
              <a:ea typeface="Roboto"/>
              <a:cs typeface="Roboto"/>
              <a:sym typeface="Roboto"/>
            </a:endParaRPr>
          </a:p>
          <a:p>
            <a:pPr indent="0" lvl="0" marL="0" rtl="0" algn="l">
              <a:lnSpc>
                <a:spcPct val="115000"/>
              </a:lnSpc>
              <a:spcBef>
                <a:spcPts val="0"/>
              </a:spcBef>
              <a:spcAft>
                <a:spcPts val="0"/>
              </a:spcAft>
              <a:buNone/>
            </a:pPr>
            <a:r>
              <a:rPr lang="en" sz="1350">
                <a:solidFill>
                  <a:srgbClr val="676767"/>
                </a:solidFill>
                <a:latin typeface="Roboto"/>
                <a:ea typeface="Roboto"/>
                <a:cs typeface="Roboto"/>
                <a:sym typeface="Roboto"/>
              </a:rPr>
              <a:t>Next, we can input the numbers into the formula as follows:</a:t>
            </a:r>
            <a:endParaRPr sz="1350">
              <a:solidFill>
                <a:srgbClr val="676767"/>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7"/>
          <p:cNvPicPr preferRelativeResize="0"/>
          <p:nvPr/>
        </p:nvPicPr>
        <p:blipFill>
          <a:blip r:embed="rId3">
            <a:alphaModFix/>
          </a:blip>
          <a:stretch>
            <a:fillRect/>
          </a:stretch>
        </p:blipFill>
        <p:spPr>
          <a:xfrm>
            <a:off x="0" y="69427"/>
            <a:ext cx="9144000" cy="1336196"/>
          </a:xfrm>
          <a:prstGeom prst="rect">
            <a:avLst/>
          </a:prstGeom>
          <a:noFill/>
          <a:ln>
            <a:noFill/>
          </a:ln>
        </p:spPr>
      </p:pic>
      <p:sp>
        <p:nvSpPr>
          <p:cNvPr id="169" name="Google Shape;169;p27"/>
          <p:cNvSpPr txBox="1"/>
          <p:nvPr/>
        </p:nvSpPr>
        <p:spPr>
          <a:xfrm>
            <a:off x="0" y="1487875"/>
            <a:ext cx="9144000" cy="365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676767"/>
              </a:buClr>
              <a:buSzPts val="1400"/>
              <a:buFont typeface="Roboto"/>
              <a:buChar char="●"/>
            </a:pPr>
            <a:r>
              <a:rPr lang="en">
                <a:solidFill>
                  <a:srgbClr val="676767"/>
                </a:solidFill>
                <a:highlight>
                  <a:srgbClr val="FFFFFF"/>
                </a:highlight>
                <a:latin typeface="Roboto"/>
                <a:ea typeface="Roboto"/>
                <a:cs typeface="Roboto"/>
                <a:sym typeface="Roboto"/>
              </a:rPr>
              <a:t>The standard deviation of returns is </a:t>
            </a:r>
            <a:r>
              <a:rPr b="1" lang="en">
                <a:solidFill>
                  <a:srgbClr val="676767"/>
                </a:solidFill>
                <a:highlight>
                  <a:srgbClr val="FFFFFF"/>
                </a:highlight>
                <a:latin typeface="Roboto"/>
                <a:ea typeface="Roboto"/>
                <a:cs typeface="Roboto"/>
                <a:sym typeface="Roboto"/>
              </a:rPr>
              <a:t>10.34%</a:t>
            </a:r>
            <a:endParaRPr b="1">
              <a:solidFill>
                <a:srgbClr val="676767"/>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b="1">
              <a:solidFill>
                <a:srgbClr val="676767"/>
              </a:solidFill>
              <a:highlight>
                <a:srgbClr val="FFFFFF"/>
              </a:highlight>
              <a:latin typeface="Roboto"/>
              <a:ea typeface="Roboto"/>
              <a:cs typeface="Roboto"/>
              <a:sym typeface="Roboto"/>
            </a:endParaRPr>
          </a:p>
          <a:p>
            <a:pPr indent="-317500" lvl="0" marL="457200" rtl="0" algn="l">
              <a:spcBef>
                <a:spcPts val="0"/>
              </a:spcBef>
              <a:spcAft>
                <a:spcPts val="0"/>
              </a:spcAft>
              <a:buClr>
                <a:srgbClr val="676767"/>
              </a:buClr>
              <a:buSzPts val="1400"/>
              <a:buFont typeface="Roboto"/>
              <a:buChar char="●"/>
            </a:pPr>
            <a:r>
              <a:rPr lang="en">
                <a:solidFill>
                  <a:srgbClr val="676767"/>
                </a:solidFill>
                <a:highlight>
                  <a:srgbClr val="FFFFFF"/>
                </a:highlight>
                <a:latin typeface="Roboto"/>
                <a:ea typeface="Roboto"/>
                <a:cs typeface="Roboto"/>
                <a:sym typeface="Roboto"/>
              </a:rPr>
              <a:t>Thus, the investor now knows that the returns of his portfolio fluctuate by approximately 10% month-over-month. </a:t>
            </a:r>
            <a:endParaRPr>
              <a:solidFill>
                <a:srgbClr val="676767"/>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solidFill>
                <a:srgbClr val="676767"/>
              </a:solidFill>
              <a:highlight>
                <a:srgbClr val="FFFFFF"/>
              </a:highlight>
              <a:latin typeface="Roboto"/>
              <a:ea typeface="Roboto"/>
              <a:cs typeface="Roboto"/>
              <a:sym typeface="Roboto"/>
            </a:endParaRPr>
          </a:p>
          <a:p>
            <a:pPr indent="-317500" lvl="0" marL="457200" rtl="0" algn="l">
              <a:spcBef>
                <a:spcPts val="0"/>
              </a:spcBef>
              <a:spcAft>
                <a:spcPts val="0"/>
              </a:spcAft>
              <a:buClr>
                <a:srgbClr val="676767"/>
              </a:buClr>
              <a:buSzPts val="1400"/>
              <a:buFont typeface="Roboto"/>
              <a:buChar char="●"/>
            </a:pPr>
            <a:r>
              <a:rPr lang="en">
                <a:solidFill>
                  <a:srgbClr val="676767"/>
                </a:solidFill>
                <a:highlight>
                  <a:srgbClr val="FFFFFF"/>
                </a:highlight>
                <a:latin typeface="Roboto"/>
                <a:ea typeface="Roboto"/>
                <a:cs typeface="Roboto"/>
                <a:sym typeface="Roboto"/>
              </a:rPr>
              <a:t>The information can be used to modify the portfolio to better the investor’s attitude towards risk. </a:t>
            </a:r>
            <a:endParaRPr>
              <a:solidFill>
                <a:srgbClr val="676767"/>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solidFill>
                <a:srgbClr val="676767"/>
              </a:solidFill>
              <a:highlight>
                <a:srgbClr val="FFFFFF"/>
              </a:highlight>
              <a:latin typeface="Roboto"/>
              <a:ea typeface="Roboto"/>
              <a:cs typeface="Roboto"/>
              <a:sym typeface="Roboto"/>
            </a:endParaRPr>
          </a:p>
          <a:p>
            <a:pPr indent="-317500" lvl="0" marL="457200" rtl="0" algn="l">
              <a:spcBef>
                <a:spcPts val="0"/>
              </a:spcBef>
              <a:spcAft>
                <a:spcPts val="0"/>
              </a:spcAft>
              <a:buClr>
                <a:srgbClr val="676767"/>
              </a:buClr>
              <a:buSzPts val="1400"/>
              <a:buFont typeface="Roboto"/>
              <a:buChar char="●"/>
            </a:pPr>
            <a:r>
              <a:rPr lang="en">
                <a:solidFill>
                  <a:srgbClr val="676767"/>
                </a:solidFill>
                <a:highlight>
                  <a:srgbClr val="FFFFFF"/>
                </a:highlight>
                <a:latin typeface="Roboto"/>
                <a:ea typeface="Roboto"/>
                <a:cs typeface="Roboto"/>
                <a:sym typeface="Roboto"/>
              </a:rPr>
              <a:t>If the investor is risk-loving and is comfortable with investing in higher-risk, higher-return securities and can tolerate a higher standard deviation, he/she may consider adding in some small-cap stocks or high-yield bonds.</a:t>
            </a:r>
            <a:endParaRPr>
              <a:solidFill>
                <a:srgbClr val="676767"/>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solidFill>
                <a:srgbClr val="676767"/>
              </a:solidFill>
              <a:highlight>
                <a:srgbClr val="FFFFFF"/>
              </a:highlight>
              <a:latin typeface="Roboto"/>
              <a:ea typeface="Roboto"/>
              <a:cs typeface="Roboto"/>
              <a:sym typeface="Roboto"/>
            </a:endParaRPr>
          </a:p>
          <a:p>
            <a:pPr indent="-317500" lvl="0" marL="457200" rtl="0" algn="l">
              <a:spcBef>
                <a:spcPts val="0"/>
              </a:spcBef>
              <a:spcAft>
                <a:spcPts val="0"/>
              </a:spcAft>
              <a:buClr>
                <a:srgbClr val="676767"/>
              </a:buClr>
              <a:buSzPts val="1400"/>
              <a:buFont typeface="Roboto"/>
              <a:buChar char="●"/>
            </a:pPr>
            <a:r>
              <a:rPr lang="en">
                <a:solidFill>
                  <a:srgbClr val="676767"/>
                </a:solidFill>
                <a:highlight>
                  <a:srgbClr val="FFFFFF"/>
                </a:highlight>
                <a:latin typeface="Roboto"/>
                <a:ea typeface="Roboto"/>
                <a:cs typeface="Roboto"/>
                <a:sym typeface="Roboto"/>
              </a:rPr>
              <a:t> Conversely, an investor that is more risk-averse may not be comfortable with this standard deviation and would want to add in safer investments such as large-cap stocks or mutual funds.</a:t>
            </a:r>
            <a:endParaRPr b="1">
              <a:solidFill>
                <a:srgbClr val="676767"/>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94800" y="108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a:t>
            </a:r>
            <a:endParaRPr/>
          </a:p>
        </p:txBody>
      </p:sp>
      <p:pic>
        <p:nvPicPr>
          <p:cNvPr id="175" name="Google Shape;175;p28"/>
          <p:cNvPicPr preferRelativeResize="0"/>
          <p:nvPr/>
        </p:nvPicPr>
        <p:blipFill>
          <a:blip r:embed="rId3">
            <a:alphaModFix/>
          </a:blip>
          <a:stretch>
            <a:fillRect/>
          </a:stretch>
        </p:blipFill>
        <p:spPr>
          <a:xfrm>
            <a:off x="0" y="681650"/>
            <a:ext cx="9144000" cy="2796050"/>
          </a:xfrm>
          <a:prstGeom prst="rect">
            <a:avLst/>
          </a:prstGeom>
          <a:noFill/>
          <a:ln>
            <a:noFill/>
          </a:ln>
        </p:spPr>
      </p:pic>
      <p:sp>
        <p:nvSpPr>
          <p:cNvPr id="176" name="Google Shape;176;p28"/>
          <p:cNvSpPr txBox="1"/>
          <p:nvPr/>
        </p:nvSpPr>
        <p:spPr>
          <a:xfrm>
            <a:off x="75" y="3477700"/>
            <a:ext cx="9144000" cy="17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Nomial </a:t>
            </a:r>
            <a:r>
              <a:rPr lang="en" sz="1800">
                <a:latin typeface="Calibri"/>
                <a:ea typeface="Calibri"/>
                <a:cs typeface="Calibri"/>
                <a:sym typeface="Calibri"/>
              </a:rPr>
              <a:t>-- categorical data , gender, type of school.(categories)</a:t>
            </a:r>
            <a:endParaRPr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Oridinal data</a:t>
            </a:r>
            <a:r>
              <a:rPr lang="en" sz="1800">
                <a:latin typeface="Calibri"/>
                <a:ea typeface="Calibri"/>
                <a:cs typeface="Calibri"/>
                <a:sym typeface="Calibri"/>
              </a:rPr>
              <a:t>-- </a:t>
            </a:r>
            <a:r>
              <a:rPr b="1" lang="en" sz="1800">
                <a:highlight>
                  <a:srgbClr val="FFFFFF"/>
                </a:highlight>
                <a:latin typeface="Calibri"/>
                <a:ea typeface="Calibri"/>
                <a:cs typeface="Calibri"/>
                <a:sym typeface="Calibri"/>
              </a:rPr>
              <a:t>Ordinal Number</a:t>
            </a:r>
            <a:r>
              <a:rPr lang="en" sz="1800">
                <a:highlight>
                  <a:srgbClr val="FFFFFF"/>
                </a:highlight>
                <a:latin typeface="Calibri"/>
                <a:ea typeface="Calibri"/>
                <a:cs typeface="Calibri"/>
                <a:sym typeface="Calibri"/>
              </a:rPr>
              <a:t> is a </a:t>
            </a:r>
            <a:r>
              <a:rPr b="1" lang="en" sz="1800">
                <a:highlight>
                  <a:srgbClr val="FFFFFF"/>
                </a:highlight>
                <a:latin typeface="Calibri"/>
                <a:ea typeface="Calibri"/>
                <a:cs typeface="Calibri"/>
                <a:sym typeface="Calibri"/>
              </a:rPr>
              <a:t>number</a:t>
            </a:r>
            <a:r>
              <a:rPr lang="en" sz="1800">
                <a:highlight>
                  <a:srgbClr val="FFFFFF"/>
                </a:highlight>
                <a:latin typeface="Calibri"/>
                <a:ea typeface="Calibri"/>
                <a:cs typeface="Calibri"/>
                <a:sym typeface="Calibri"/>
              </a:rPr>
              <a:t> that tells the position of something in a list, such as 1st, 2nd, 3rd, 4th, 5th etc.</a:t>
            </a:r>
            <a:endParaRPr sz="1800">
              <a:highlight>
                <a:srgbClr val="FFFFFF"/>
              </a:highlight>
              <a:latin typeface="Calibri"/>
              <a:ea typeface="Calibri"/>
              <a:cs typeface="Calibri"/>
              <a:sym typeface="Calibri"/>
            </a:endParaRPr>
          </a:p>
          <a:p>
            <a:pPr indent="0" lvl="0" marL="0" rtl="0" algn="l">
              <a:spcBef>
                <a:spcPts val="0"/>
              </a:spcBef>
              <a:spcAft>
                <a:spcPts val="0"/>
              </a:spcAft>
              <a:buNone/>
            </a:pPr>
            <a:r>
              <a:rPr b="1" lang="en" sz="1800">
                <a:highlight>
                  <a:srgbClr val="FFFFFF"/>
                </a:highlight>
                <a:latin typeface="Calibri"/>
                <a:ea typeface="Calibri"/>
                <a:cs typeface="Calibri"/>
                <a:sym typeface="Calibri"/>
              </a:rPr>
              <a:t>Interval data</a:t>
            </a:r>
            <a:r>
              <a:rPr lang="en" sz="1800">
                <a:highlight>
                  <a:srgbClr val="FFFFFF"/>
                </a:highlight>
                <a:latin typeface="Calibri"/>
                <a:ea typeface="Calibri"/>
                <a:cs typeface="Calibri"/>
                <a:sym typeface="Calibri"/>
              </a:rPr>
              <a:t> -- 6-7,8-9,100-200</a:t>
            </a:r>
            <a:endParaRPr sz="1800">
              <a:highlight>
                <a:srgbClr val="FFFFFF"/>
              </a:highlight>
              <a:latin typeface="Calibri"/>
              <a:ea typeface="Calibri"/>
              <a:cs typeface="Calibri"/>
              <a:sym typeface="Calibri"/>
            </a:endParaRPr>
          </a:p>
          <a:p>
            <a:pPr indent="0" lvl="0" marL="0" rtl="0" algn="l">
              <a:spcBef>
                <a:spcPts val="0"/>
              </a:spcBef>
              <a:spcAft>
                <a:spcPts val="0"/>
              </a:spcAft>
              <a:buNone/>
            </a:pPr>
            <a:r>
              <a:rPr b="1" lang="en" sz="1800">
                <a:highlight>
                  <a:srgbClr val="FFFFFF"/>
                </a:highlight>
                <a:latin typeface="Calibri"/>
                <a:ea typeface="Calibri"/>
                <a:cs typeface="Calibri"/>
                <a:sym typeface="Calibri"/>
              </a:rPr>
              <a:t>Ratio </a:t>
            </a:r>
            <a:r>
              <a:rPr lang="en" sz="1800">
                <a:highlight>
                  <a:srgbClr val="FFFFFF"/>
                </a:highlight>
                <a:latin typeface="Calibri"/>
                <a:ea typeface="Calibri"/>
                <a:cs typeface="Calibri"/>
                <a:sym typeface="Calibri"/>
              </a:rPr>
              <a:t>--  Ex:  Number of Applications/Number of Loans</a:t>
            </a:r>
            <a:endParaRPr sz="1800">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testing</a:t>
            </a:r>
            <a:endParaRPr/>
          </a:p>
        </p:txBody>
      </p:sp>
      <p:sp>
        <p:nvSpPr>
          <p:cNvPr id="182" name="Google Shape;182;p29"/>
          <p:cNvSpPr txBox="1"/>
          <p:nvPr>
            <p:ph idx="1" type="body"/>
          </p:nvPr>
        </p:nvSpPr>
        <p:spPr>
          <a:xfrm>
            <a:off x="311700" y="1017725"/>
            <a:ext cx="8520600" cy="41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Correlations of the data ::</a:t>
            </a:r>
            <a:endParaRPr b="1" sz="1600"/>
          </a:p>
          <a:p>
            <a:pPr indent="-330200" lvl="0" marL="457200" rtl="0" algn="l">
              <a:spcBef>
                <a:spcPts val="1600"/>
              </a:spcBef>
              <a:spcAft>
                <a:spcPts val="0"/>
              </a:spcAft>
              <a:buSzPts val="1600"/>
              <a:buAutoNum type="arabicPeriod"/>
            </a:pPr>
            <a:r>
              <a:rPr b="1" lang="en" sz="1600"/>
              <a:t>Null Hypothesis.   H0</a:t>
            </a:r>
            <a:endParaRPr b="1" sz="1600"/>
          </a:p>
          <a:p>
            <a:pPr indent="-330200" lvl="0" marL="457200" rtl="0" algn="l">
              <a:spcBef>
                <a:spcPts val="0"/>
              </a:spcBef>
              <a:spcAft>
                <a:spcPts val="0"/>
              </a:spcAft>
              <a:buClr>
                <a:srgbClr val="222222"/>
              </a:buClr>
              <a:buSzPts val="1600"/>
              <a:buFont typeface="Calibri"/>
              <a:buChar char="●"/>
            </a:pPr>
            <a:r>
              <a:rPr lang="en" sz="1600">
                <a:solidFill>
                  <a:srgbClr val="222222"/>
                </a:solidFill>
                <a:highlight>
                  <a:srgbClr val="FFFFFF"/>
                </a:highlight>
                <a:latin typeface="Calibri"/>
                <a:ea typeface="Calibri"/>
                <a:cs typeface="Calibri"/>
                <a:sym typeface="Calibri"/>
              </a:rPr>
              <a:t>T</a:t>
            </a:r>
            <a:r>
              <a:rPr lang="en" sz="1600">
                <a:solidFill>
                  <a:srgbClr val="222222"/>
                </a:solidFill>
                <a:highlight>
                  <a:srgbClr val="FFFFFF"/>
                </a:highlight>
                <a:latin typeface="Calibri"/>
                <a:ea typeface="Calibri"/>
                <a:cs typeface="Calibri"/>
                <a:sym typeface="Calibri"/>
              </a:rPr>
              <a:t>he null hypothesis is a general statement or default position that there is no relationship between two measured phenomena, or no as</a:t>
            </a:r>
            <a:r>
              <a:rPr lang="en" sz="1600">
                <a:solidFill>
                  <a:srgbClr val="222222"/>
                </a:solidFill>
                <a:highlight>
                  <a:srgbClr val="FFFFFF"/>
                </a:highlight>
                <a:latin typeface="Calibri"/>
                <a:ea typeface="Calibri"/>
                <a:cs typeface="Calibri"/>
                <a:sym typeface="Calibri"/>
              </a:rPr>
              <a:t>sociation among groups</a:t>
            </a:r>
            <a:endParaRPr sz="1600">
              <a:solidFill>
                <a:srgbClr val="222222"/>
              </a:solidFill>
              <a:highlight>
                <a:srgbClr val="FFFFFF"/>
              </a:highlight>
              <a:latin typeface="Calibri"/>
              <a:ea typeface="Calibri"/>
              <a:cs typeface="Calibri"/>
              <a:sym typeface="Calibri"/>
            </a:endParaRPr>
          </a:p>
          <a:p>
            <a:pPr indent="-330200" lvl="0" marL="457200" rtl="0" algn="l">
              <a:spcBef>
                <a:spcPts val="0"/>
              </a:spcBef>
              <a:spcAft>
                <a:spcPts val="0"/>
              </a:spcAft>
              <a:buClr>
                <a:srgbClr val="222222"/>
              </a:buClr>
              <a:buSzPts val="1600"/>
              <a:buFont typeface="Calibri"/>
              <a:buChar char="●"/>
            </a:pPr>
            <a:r>
              <a:rPr lang="en" sz="1600">
                <a:solidFill>
                  <a:srgbClr val="222222"/>
                </a:solidFill>
                <a:highlight>
                  <a:srgbClr val="FFFFFF"/>
                </a:highlight>
                <a:latin typeface="Calibri"/>
                <a:ea typeface="Calibri"/>
                <a:cs typeface="Calibri"/>
                <a:sym typeface="Calibri"/>
              </a:rPr>
              <a:t>The null hypothesis is generally assumed to be true until evidence indicates otherwise.</a:t>
            </a:r>
            <a:endParaRPr sz="1600">
              <a:solidFill>
                <a:srgbClr val="222222"/>
              </a:solidFill>
              <a:highlight>
                <a:srgbClr val="FFFFFF"/>
              </a:highlight>
              <a:latin typeface="Calibri"/>
              <a:ea typeface="Calibri"/>
              <a:cs typeface="Calibri"/>
              <a:sym typeface="Calibri"/>
            </a:endParaRPr>
          </a:p>
          <a:p>
            <a:pPr indent="-330200" lvl="0" marL="457200" rtl="0" algn="l">
              <a:spcBef>
                <a:spcPts val="0"/>
              </a:spcBef>
              <a:spcAft>
                <a:spcPts val="0"/>
              </a:spcAft>
              <a:buClr>
                <a:srgbClr val="222222"/>
              </a:buClr>
              <a:buSzPts val="1600"/>
              <a:buChar char="●"/>
            </a:pPr>
            <a:r>
              <a:rPr lang="en" sz="1600">
                <a:solidFill>
                  <a:srgbClr val="222222"/>
                </a:solidFill>
                <a:highlight>
                  <a:srgbClr val="FFFFFF"/>
                </a:highlight>
                <a:latin typeface="Calibri"/>
                <a:ea typeface="Calibri"/>
                <a:cs typeface="Calibri"/>
                <a:sym typeface="Calibri"/>
              </a:rPr>
              <a:t>In statistics, it is often denoted </a:t>
            </a:r>
            <a:r>
              <a:rPr b="1" i="1" lang="en" sz="1600">
                <a:solidFill>
                  <a:srgbClr val="222222"/>
                </a:solidFill>
                <a:highlight>
                  <a:srgbClr val="FFFFFF"/>
                </a:highlight>
                <a:latin typeface="Calibri"/>
                <a:ea typeface="Calibri"/>
                <a:cs typeface="Calibri"/>
                <a:sym typeface="Calibri"/>
              </a:rPr>
              <a:t>H</a:t>
            </a:r>
            <a:r>
              <a:rPr b="1" baseline="-25000" lang="en" sz="1600">
                <a:solidFill>
                  <a:srgbClr val="222222"/>
                </a:solidFill>
                <a:highlight>
                  <a:srgbClr val="FFFFFF"/>
                </a:highlight>
                <a:latin typeface="Calibri"/>
                <a:ea typeface="Calibri"/>
                <a:cs typeface="Calibri"/>
                <a:sym typeface="Calibri"/>
              </a:rPr>
              <a:t>0</a:t>
            </a:r>
            <a:r>
              <a:rPr lang="en" sz="1600">
                <a:solidFill>
                  <a:srgbClr val="222222"/>
                </a:solidFill>
                <a:highlight>
                  <a:srgbClr val="FFFFFF"/>
                </a:highlight>
                <a:latin typeface="Calibri"/>
                <a:ea typeface="Calibri"/>
                <a:cs typeface="Calibri"/>
                <a:sym typeface="Calibri"/>
              </a:rPr>
              <a:t>; and, regardless of whether the expression is pronounced "H-nought", "H-null", or "H-zero"</a:t>
            </a:r>
            <a:endParaRPr sz="1600">
              <a:solidFill>
                <a:srgbClr val="222222"/>
              </a:solidFill>
              <a:highlight>
                <a:srgbClr val="FFFFFF"/>
              </a:highlight>
              <a:latin typeface="Calibri"/>
              <a:ea typeface="Calibri"/>
              <a:cs typeface="Calibri"/>
              <a:sym typeface="Calibri"/>
            </a:endParaRPr>
          </a:p>
          <a:p>
            <a:pPr indent="-330200" lvl="0" marL="457200" rtl="0" algn="l">
              <a:spcBef>
                <a:spcPts val="0"/>
              </a:spcBef>
              <a:spcAft>
                <a:spcPts val="0"/>
              </a:spcAft>
              <a:buSzPts val="1600"/>
              <a:buAutoNum type="arabicPeriod"/>
            </a:pPr>
            <a:r>
              <a:rPr b="1" lang="en" sz="1600"/>
              <a:t>Alternative Hypothesis.  Ha</a:t>
            </a:r>
            <a:endParaRPr b="1" sz="1600"/>
          </a:p>
          <a:p>
            <a:pPr indent="-330200" lvl="0" marL="457200" rtl="0" algn="l">
              <a:spcBef>
                <a:spcPts val="0"/>
              </a:spcBef>
              <a:spcAft>
                <a:spcPts val="0"/>
              </a:spcAft>
              <a:buClr>
                <a:srgbClr val="000000"/>
              </a:buClr>
              <a:buSzPts val="1600"/>
              <a:buFont typeface="Calibri"/>
              <a:buChar char="●"/>
            </a:pPr>
            <a:r>
              <a:rPr lang="en" sz="1600">
                <a:solidFill>
                  <a:srgbClr val="000000"/>
                </a:solidFill>
                <a:highlight>
                  <a:srgbClr val="FFFFFF"/>
                </a:highlight>
                <a:latin typeface="Calibri"/>
                <a:ea typeface="Calibri"/>
                <a:cs typeface="Calibri"/>
                <a:sym typeface="Calibri"/>
              </a:rPr>
              <a:t>The alternative hypothesis  is Opposite to the </a:t>
            </a:r>
            <a:r>
              <a:rPr lang="en" sz="1600" u="sng">
                <a:solidFill>
                  <a:srgbClr val="000000"/>
                </a:solidFill>
                <a:highlight>
                  <a:srgbClr val="FFFFFF"/>
                </a:highlight>
                <a:latin typeface="Calibri"/>
                <a:ea typeface="Calibri"/>
                <a:cs typeface="Calibri"/>
                <a:sym typeface="Calibri"/>
                <a:hlinkClick r:id="rId3"/>
              </a:rPr>
              <a:t>null hypothesis</a:t>
            </a:r>
            <a:r>
              <a:rPr lang="en" sz="1600">
                <a:solidFill>
                  <a:srgbClr val="000000"/>
                </a:solidFill>
                <a:highlight>
                  <a:srgbClr val="FFFFFF"/>
                </a:highlight>
                <a:latin typeface="Calibri"/>
                <a:ea typeface="Calibri"/>
                <a:cs typeface="Calibri"/>
                <a:sym typeface="Calibri"/>
              </a:rPr>
              <a:t>. It is usually taken to be that the observations are the result of a real effect (with some amount of chance variation superposed).</a:t>
            </a:r>
            <a:endParaRPr sz="1600">
              <a:solidFill>
                <a:srgbClr val="000000"/>
              </a:solidFill>
              <a:highlight>
                <a:srgbClr val="FFFFFF"/>
              </a:highlight>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 sz="1600">
                <a:solidFill>
                  <a:srgbClr val="000000"/>
                </a:solidFill>
                <a:highlight>
                  <a:srgbClr val="FFFFFF"/>
                </a:highlight>
                <a:latin typeface="Calibri"/>
                <a:ea typeface="Calibri"/>
                <a:cs typeface="Calibri"/>
                <a:sym typeface="Calibri"/>
              </a:rPr>
              <a:t>In statistics, it is often denoted </a:t>
            </a:r>
            <a:r>
              <a:rPr b="1" i="1" lang="en" sz="1600">
                <a:solidFill>
                  <a:srgbClr val="000000"/>
                </a:solidFill>
                <a:highlight>
                  <a:srgbClr val="FFFFFF"/>
                </a:highlight>
                <a:latin typeface="Calibri"/>
                <a:ea typeface="Calibri"/>
                <a:cs typeface="Calibri"/>
                <a:sym typeface="Calibri"/>
              </a:rPr>
              <a:t>H</a:t>
            </a:r>
            <a:r>
              <a:rPr b="1" baseline="-25000" lang="en" sz="1600">
                <a:solidFill>
                  <a:srgbClr val="000000"/>
                </a:solidFill>
                <a:highlight>
                  <a:srgbClr val="FFFFFF"/>
                </a:highlight>
                <a:latin typeface="Calibri"/>
                <a:ea typeface="Calibri"/>
                <a:cs typeface="Calibri"/>
                <a:sym typeface="Calibri"/>
              </a:rPr>
              <a:t>0.</a:t>
            </a:r>
            <a:endParaRPr sz="1600">
              <a:solidFill>
                <a:srgbClr val="000000"/>
              </a:solidFill>
              <a:highlight>
                <a:srgbClr val="FFFFFF"/>
              </a:highlight>
              <a:latin typeface="Calibri"/>
              <a:ea typeface="Calibri"/>
              <a:cs typeface="Calibri"/>
              <a:sym typeface="Calibri"/>
            </a:endParaRPr>
          </a:p>
          <a:p>
            <a:pPr indent="0" lvl="0" marL="457200" rtl="0" algn="l">
              <a:spcBef>
                <a:spcPts val="1600"/>
              </a:spcBef>
              <a:spcAft>
                <a:spcPts val="0"/>
              </a:spcAft>
              <a:buNone/>
            </a:pPr>
            <a:r>
              <a:t/>
            </a:r>
            <a:endParaRPr sz="900">
              <a:solidFill>
                <a:schemeClr val="dk1"/>
              </a:solidFill>
              <a:highlight>
                <a:srgbClr val="FFFFFF"/>
              </a:highlight>
            </a:endParaRPr>
          </a:p>
          <a:p>
            <a:pPr indent="0" lvl="0" marL="457200" rtl="0" algn="l">
              <a:spcBef>
                <a:spcPts val="1600"/>
              </a:spcBef>
              <a:spcAft>
                <a:spcPts val="0"/>
              </a:spcAft>
              <a:buNone/>
            </a:pPr>
            <a:r>
              <a:t/>
            </a:r>
            <a:endParaRPr b="1" sz="1600"/>
          </a:p>
          <a:p>
            <a:pPr indent="0" lvl="0" marL="457200" rtl="0" algn="l">
              <a:spcBef>
                <a:spcPts val="1600"/>
              </a:spcBef>
              <a:spcAft>
                <a:spcPts val="0"/>
              </a:spcAft>
              <a:buNone/>
            </a:pPr>
            <a:r>
              <a:t/>
            </a:r>
            <a:endParaRPr b="1"/>
          </a:p>
          <a:p>
            <a:pPr indent="0" lvl="0" marL="457200" rtl="0" algn="l">
              <a:spcBef>
                <a:spcPts val="1600"/>
              </a:spcBef>
              <a:spcAft>
                <a:spcPts val="0"/>
              </a:spcAft>
              <a:buNone/>
            </a:pPr>
            <a:r>
              <a:t/>
            </a:r>
            <a:endParaRPr b="1"/>
          </a:p>
          <a:p>
            <a:pPr indent="0" lvl="0" marL="45720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234750" y="6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 value and Alpha 𝛂</a:t>
            </a:r>
            <a:endParaRPr/>
          </a:p>
        </p:txBody>
      </p:sp>
      <p:sp>
        <p:nvSpPr>
          <p:cNvPr id="188" name="Google Shape;188;p30"/>
          <p:cNvSpPr txBox="1"/>
          <p:nvPr>
            <p:ph idx="1" type="body"/>
          </p:nvPr>
        </p:nvSpPr>
        <p:spPr>
          <a:xfrm>
            <a:off x="234750" y="577200"/>
            <a:ext cx="8520600" cy="45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P - Probability.</a:t>
            </a:r>
            <a:endParaRPr sz="1200">
              <a:solidFill>
                <a:srgbClr val="000000"/>
              </a:solidFill>
            </a:endParaRPr>
          </a:p>
          <a:p>
            <a:pPr indent="0" lvl="0" marL="0" rtl="0" algn="l">
              <a:spcBef>
                <a:spcPts val="1600"/>
              </a:spcBef>
              <a:spcAft>
                <a:spcPts val="0"/>
              </a:spcAft>
              <a:buNone/>
            </a:pPr>
            <a:r>
              <a:rPr lang="en" sz="1200">
                <a:solidFill>
                  <a:srgbClr val="000000"/>
                </a:solidFill>
              </a:rPr>
              <a:t>Alpha  </a:t>
            </a:r>
            <a:r>
              <a:rPr lang="en" sz="1200">
                <a:solidFill>
                  <a:schemeClr val="dk1"/>
                </a:solidFill>
              </a:rPr>
              <a:t> 𝛂</a:t>
            </a:r>
            <a:r>
              <a:rPr lang="en" sz="1200">
                <a:solidFill>
                  <a:srgbClr val="000000"/>
                </a:solidFill>
              </a:rPr>
              <a:t>- Threshold.</a:t>
            </a:r>
            <a:endParaRPr sz="1200">
              <a:solidFill>
                <a:srgbClr val="000000"/>
              </a:solidFill>
            </a:endParaRPr>
          </a:p>
          <a:p>
            <a:pPr indent="0" lvl="0" marL="0" rtl="0" algn="l">
              <a:spcBef>
                <a:spcPts val="1600"/>
              </a:spcBef>
              <a:spcAft>
                <a:spcPts val="0"/>
              </a:spcAft>
              <a:buNone/>
            </a:pPr>
            <a:r>
              <a:rPr lang="en" sz="1200">
                <a:solidFill>
                  <a:srgbClr val="000000"/>
                </a:solidFill>
              </a:rPr>
              <a:t>Ex: There were 4 siblings:</a:t>
            </a:r>
            <a:endParaRPr sz="1200">
              <a:solidFill>
                <a:srgbClr val="000000"/>
              </a:solidFill>
            </a:endParaRPr>
          </a:p>
          <a:p>
            <a:pPr indent="0" lvl="0" marL="0" rtl="0" algn="l">
              <a:spcBef>
                <a:spcPts val="1600"/>
              </a:spcBef>
              <a:spcAft>
                <a:spcPts val="0"/>
              </a:spcAft>
              <a:buNone/>
            </a:pPr>
            <a:r>
              <a:rPr lang="en" sz="1200">
                <a:solidFill>
                  <a:srgbClr val="000000"/>
                </a:solidFill>
              </a:rPr>
              <a:t>Problem-- Who should do the Dishes each night?</a:t>
            </a:r>
            <a:endParaRPr sz="1200">
              <a:solidFill>
                <a:srgbClr val="000000"/>
              </a:solidFill>
            </a:endParaRPr>
          </a:p>
          <a:p>
            <a:pPr indent="0" lvl="0" marL="0" rtl="0" algn="l">
              <a:spcBef>
                <a:spcPts val="1600"/>
              </a:spcBef>
              <a:spcAft>
                <a:spcPts val="0"/>
              </a:spcAft>
              <a:buNone/>
            </a:pPr>
            <a:r>
              <a:rPr lang="en" sz="1200">
                <a:solidFill>
                  <a:srgbClr val="000000"/>
                </a:solidFill>
              </a:rPr>
              <a:t>Decision-- Oldest sibling decided “ we ll put all of our names into a bowl and pick them each night, whoseever name appears, they will wash the dish”.Three days passed and Oldest sibling name didnot appear??!!!!.All other 3 thought she might be cheating?. What is the Probability that Rose randomly taking names and is not cheating?</a:t>
            </a:r>
            <a:endParaRPr sz="1200">
              <a:solidFill>
                <a:srgbClr val="000000"/>
              </a:solidFill>
            </a:endParaRPr>
          </a:p>
          <a:p>
            <a:pPr indent="-304800" lvl="0" marL="457200" rtl="0" algn="l">
              <a:spcBef>
                <a:spcPts val="1600"/>
              </a:spcBef>
              <a:spcAft>
                <a:spcPts val="0"/>
              </a:spcAft>
              <a:buClr>
                <a:srgbClr val="000000"/>
              </a:buClr>
              <a:buSzPts val="1200"/>
              <a:buAutoNum type="alphaLcPeriod"/>
            </a:pPr>
            <a:r>
              <a:rPr lang="en" sz="1400">
                <a:solidFill>
                  <a:srgbClr val="000000"/>
                </a:solidFill>
              </a:rPr>
              <a:t>P(Rose not picked  on a particular night) =</a:t>
            </a:r>
            <a:r>
              <a:rPr lang="en">
                <a:solidFill>
                  <a:srgbClr val="000000"/>
                </a:solidFill>
              </a:rPr>
              <a:t> ¾  </a:t>
            </a:r>
            <a:endParaRPr>
              <a:solidFill>
                <a:srgbClr val="000000"/>
              </a:solidFill>
            </a:endParaRPr>
          </a:p>
          <a:p>
            <a:pPr indent="-317500" lvl="0" marL="457200" rtl="0" algn="l">
              <a:spcBef>
                <a:spcPts val="0"/>
              </a:spcBef>
              <a:spcAft>
                <a:spcPts val="0"/>
              </a:spcAft>
              <a:buClr>
                <a:srgbClr val="000000"/>
              </a:buClr>
              <a:buSzPts val="1400"/>
              <a:buAutoNum type="alphaLcPeriod"/>
            </a:pPr>
            <a:r>
              <a:rPr lang="en" sz="1400">
                <a:solidFill>
                  <a:srgbClr val="000000"/>
                </a:solidFill>
              </a:rPr>
              <a:t>P(Rose not Picked on all three nights) =</a:t>
            </a:r>
            <a:r>
              <a:rPr lang="en">
                <a:solidFill>
                  <a:srgbClr val="000000"/>
                </a:solidFill>
              </a:rPr>
              <a:t> ¾ *¾*¾ = 27/64 = 0.42 = 42%</a:t>
            </a:r>
            <a:r>
              <a:rPr lang="en" sz="1400">
                <a:solidFill>
                  <a:srgbClr val="000000"/>
                </a:solidFill>
              </a:rPr>
              <a:t> chances that ROSE  may not pick. So not bad, Hypothesis is truly random.</a:t>
            </a:r>
            <a:endParaRPr sz="1400">
              <a:solidFill>
                <a:srgbClr val="000000"/>
              </a:solidFill>
            </a:endParaRPr>
          </a:p>
          <a:p>
            <a:pPr indent="-342900" lvl="0" marL="457200" rtl="0" algn="l">
              <a:spcBef>
                <a:spcPts val="0"/>
              </a:spcBef>
              <a:spcAft>
                <a:spcPts val="0"/>
              </a:spcAft>
              <a:buClr>
                <a:srgbClr val="000000"/>
              </a:buClr>
              <a:buSzPts val="1800"/>
              <a:buAutoNum type="alphaLcPeriod"/>
            </a:pPr>
            <a:r>
              <a:rPr lang="en" sz="1400">
                <a:solidFill>
                  <a:srgbClr val="000000"/>
                </a:solidFill>
              </a:rPr>
              <a:t>P(Rose not picked on 12 nights) =</a:t>
            </a:r>
            <a:r>
              <a:rPr lang="en">
                <a:solidFill>
                  <a:srgbClr val="000000"/>
                </a:solidFill>
              </a:rPr>
              <a:t> ¾*¾*¾ ….. =(¾)^12  =0.032 = 3.2% </a:t>
            </a:r>
            <a:r>
              <a:rPr lang="en" sz="1400">
                <a:solidFill>
                  <a:srgbClr val="000000"/>
                </a:solidFill>
              </a:rPr>
              <a:t>chances that ROSE may not pick.. Now You can think that there is something fishy.   </a:t>
            </a:r>
            <a:endParaRPr sz="1400">
              <a:solidFill>
                <a:srgbClr val="000000"/>
              </a:solidFill>
            </a:endParaRPr>
          </a:p>
          <a:p>
            <a:pPr indent="-317500" lvl="0" marL="457200" rtl="0" algn="l">
              <a:spcBef>
                <a:spcPts val="0"/>
              </a:spcBef>
              <a:spcAft>
                <a:spcPts val="0"/>
              </a:spcAft>
              <a:buClr>
                <a:srgbClr val="000000"/>
              </a:buClr>
              <a:buSzPts val="1400"/>
              <a:buAutoNum type="alphaLcPeriod"/>
            </a:pPr>
            <a:r>
              <a:rPr lang="en" sz="1400">
                <a:solidFill>
                  <a:srgbClr val="000000"/>
                </a:solidFill>
              </a:rPr>
              <a:t>We </a:t>
            </a:r>
            <a:r>
              <a:rPr lang="en" sz="1400">
                <a:solidFill>
                  <a:srgbClr val="000000"/>
                </a:solidFill>
              </a:rPr>
              <a:t>decide</a:t>
            </a:r>
            <a:r>
              <a:rPr lang="en" sz="1400">
                <a:solidFill>
                  <a:srgbClr val="000000"/>
                </a:solidFill>
              </a:rPr>
              <a:t> The Threshold(LIMIT) if it is less than</a:t>
            </a:r>
            <a:r>
              <a:rPr b="1" lang="en" sz="1400">
                <a:solidFill>
                  <a:srgbClr val="000000"/>
                </a:solidFill>
              </a:rPr>
              <a:t> 2% </a:t>
            </a:r>
            <a:r>
              <a:rPr lang="en" sz="1400">
                <a:solidFill>
                  <a:srgbClr val="000000"/>
                </a:solidFill>
              </a:rPr>
              <a:t>then its FISHY. -- </a:t>
            </a:r>
            <a:r>
              <a:rPr lang="en" sz="2800">
                <a:solidFill>
                  <a:schemeClr val="dk1"/>
                </a:solidFill>
              </a:rPr>
              <a:t>𝛂</a:t>
            </a:r>
            <a:endParaRPr sz="1400">
              <a:solidFill>
                <a:srgbClr val="000000"/>
              </a:solidFill>
            </a:endParaRPr>
          </a:p>
          <a:p>
            <a:pPr indent="0" lvl="0" marL="457200" rtl="0" algn="l">
              <a:spcBef>
                <a:spcPts val="1600"/>
              </a:spcBef>
              <a:spcAft>
                <a:spcPts val="0"/>
              </a:spcAft>
              <a:buNone/>
            </a:pPr>
            <a:r>
              <a:t/>
            </a:r>
            <a:endParaRPr sz="1400">
              <a:solidFill>
                <a:srgbClr val="000000"/>
              </a:solidFill>
            </a:endParaRPr>
          </a:p>
          <a:p>
            <a:pPr indent="0" lvl="0" marL="45720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89" name="Google Shape;189;p30"/>
          <p:cNvPicPr preferRelativeResize="0"/>
          <p:nvPr/>
        </p:nvPicPr>
        <p:blipFill>
          <a:blip r:embed="rId3">
            <a:alphaModFix/>
          </a:blip>
          <a:stretch>
            <a:fillRect/>
          </a:stretch>
        </p:blipFill>
        <p:spPr>
          <a:xfrm>
            <a:off x="6377675" y="0"/>
            <a:ext cx="2766326" cy="1563925"/>
          </a:xfrm>
          <a:prstGeom prst="rect">
            <a:avLst/>
          </a:prstGeom>
          <a:noFill/>
          <a:ln>
            <a:noFill/>
          </a:ln>
        </p:spPr>
      </p:pic>
      <p:pic>
        <p:nvPicPr>
          <p:cNvPr id="190" name="Google Shape;190;p30"/>
          <p:cNvPicPr preferRelativeResize="0"/>
          <p:nvPr/>
        </p:nvPicPr>
        <p:blipFill>
          <a:blip r:embed="rId4">
            <a:alphaModFix/>
          </a:blip>
          <a:stretch>
            <a:fillRect/>
          </a:stretch>
        </p:blipFill>
        <p:spPr>
          <a:xfrm>
            <a:off x="8465600" y="1616150"/>
            <a:ext cx="678400" cy="1382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57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T tests to find the significance</a:t>
            </a:r>
            <a:endParaRPr/>
          </a:p>
        </p:txBody>
      </p:sp>
      <p:sp>
        <p:nvSpPr>
          <p:cNvPr id="196" name="Google Shape;196;p31"/>
          <p:cNvSpPr txBox="1"/>
          <p:nvPr>
            <p:ph idx="1" type="body"/>
          </p:nvPr>
        </p:nvSpPr>
        <p:spPr>
          <a:xfrm>
            <a:off x="311700" y="1030550"/>
            <a:ext cx="8520600" cy="39879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a:solidFill>
                  <a:srgbClr val="333333"/>
                </a:solidFill>
                <a:highlight>
                  <a:srgbClr val="FFFFFF"/>
                </a:highlight>
                <a:latin typeface="Calibri"/>
                <a:ea typeface="Calibri"/>
                <a:cs typeface="Calibri"/>
                <a:sym typeface="Calibri"/>
              </a:rPr>
              <a:t>A t-test is commonly used to determine whether the mean of a populatsample significantly differs from a specific value (called the </a:t>
            </a:r>
            <a:r>
              <a:rPr i="1" lang="en">
                <a:solidFill>
                  <a:srgbClr val="333333"/>
                </a:solidFill>
                <a:highlight>
                  <a:srgbClr val="FFFFFF"/>
                </a:highlight>
                <a:latin typeface="Calibri"/>
                <a:ea typeface="Calibri"/>
                <a:cs typeface="Calibri"/>
                <a:sym typeface="Calibri"/>
              </a:rPr>
              <a:t>hypothesized mean</a:t>
            </a:r>
            <a:r>
              <a:rPr lang="en">
                <a:solidFill>
                  <a:srgbClr val="333333"/>
                </a:solidFill>
                <a:highlight>
                  <a:srgbClr val="FFFFFF"/>
                </a:highlight>
                <a:latin typeface="Calibri"/>
                <a:ea typeface="Calibri"/>
                <a:cs typeface="Calibri"/>
                <a:sym typeface="Calibri"/>
              </a:rPr>
              <a:t>) or from the mean of another sample.</a:t>
            </a:r>
            <a:endParaRPr>
              <a:solidFill>
                <a:srgbClr val="333333"/>
              </a:solidFill>
              <a:highlight>
                <a:srgbClr val="FFFFFF"/>
              </a:highlight>
              <a:latin typeface="Calibri"/>
              <a:ea typeface="Calibri"/>
              <a:cs typeface="Calibri"/>
              <a:sym typeface="Calibri"/>
            </a:endParaRPr>
          </a:p>
          <a:p>
            <a:pPr indent="-342900" lvl="0" marL="457200" rtl="0" algn="l">
              <a:lnSpc>
                <a:spcPct val="150000"/>
              </a:lnSpc>
              <a:spcBef>
                <a:spcPts val="1600"/>
              </a:spcBef>
              <a:spcAft>
                <a:spcPts val="0"/>
              </a:spcAft>
              <a:buClr>
                <a:srgbClr val="000000"/>
              </a:buClr>
              <a:buSzPts val="1800"/>
              <a:buAutoNum type="arabicPeriod"/>
            </a:pPr>
            <a:r>
              <a:rPr lang="en">
                <a:solidFill>
                  <a:srgbClr val="000000"/>
                </a:solidFill>
              </a:rPr>
              <a:t>One sample T test -- One Numeric </a:t>
            </a:r>
            <a:r>
              <a:rPr lang="en">
                <a:solidFill>
                  <a:srgbClr val="000000"/>
                </a:solidFill>
              </a:rPr>
              <a:t>variables</a:t>
            </a:r>
            <a:r>
              <a:rPr lang="en">
                <a:solidFill>
                  <a:srgbClr val="000000"/>
                </a:solidFill>
              </a:rPr>
              <a:t> and One expected, to test whether it is significant or not.</a:t>
            </a:r>
            <a:endParaRPr>
              <a:solidFill>
                <a:srgbClr val="000000"/>
              </a:solidFill>
            </a:endParaRPr>
          </a:p>
          <a:p>
            <a:pPr indent="-342900" lvl="0" marL="457200" rtl="0" algn="l">
              <a:lnSpc>
                <a:spcPct val="150000"/>
              </a:lnSpc>
              <a:spcBef>
                <a:spcPts val="0"/>
              </a:spcBef>
              <a:spcAft>
                <a:spcPts val="0"/>
              </a:spcAft>
              <a:buClr>
                <a:srgbClr val="000000"/>
              </a:buClr>
              <a:buSzPts val="1800"/>
              <a:buAutoNum type="arabicPeriod"/>
            </a:pPr>
            <a:r>
              <a:rPr lang="en">
                <a:solidFill>
                  <a:srgbClr val="000000"/>
                </a:solidFill>
              </a:rPr>
              <a:t>Two sample T-Test -- One numeric 1 categorical less than 2 levels.</a:t>
            </a:r>
            <a:endParaRPr>
              <a:solidFill>
                <a:srgbClr val="000000"/>
              </a:solidFill>
            </a:endParaRPr>
          </a:p>
          <a:p>
            <a:pPr indent="-342900" lvl="0" marL="457200" rtl="0" algn="l">
              <a:lnSpc>
                <a:spcPct val="150000"/>
              </a:lnSpc>
              <a:spcBef>
                <a:spcPts val="0"/>
              </a:spcBef>
              <a:spcAft>
                <a:spcPts val="0"/>
              </a:spcAft>
              <a:buClr>
                <a:srgbClr val="000000"/>
              </a:buClr>
              <a:buSzPts val="1800"/>
              <a:buAutoNum type="arabicPeriod"/>
            </a:pPr>
            <a:r>
              <a:rPr lang="en">
                <a:solidFill>
                  <a:srgbClr val="000000"/>
                </a:solidFill>
              </a:rPr>
              <a:t>Paired T-Test -- Two numeric variables</a:t>
            </a:r>
            <a:endParaRPr>
              <a:solidFill>
                <a:srgbClr val="000000"/>
              </a:solidFill>
            </a:endParaRPr>
          </a:p>
          <a:p>
            <a:pPr indent="-342900" lvl="0" marL="457200" rtl="0" algn="l">
              <a:lnSpc>
                <a:spcPct val="150000"/>
              </a:lnSpc>
              <a:spcBef>
                <a:spcPts val="0"/>
              </a:spcBef>
              <a:spcAft>
                <a:spcPts val="0"/>
              </a:spcAft>
              <a:buClr>
                <a:srgbClr val="000000"/>
              </a:buClr>
              <a:buSzPts val="1800"/>
              <a:buAutoNum type="arabicPeriod"/>
            </a:pPr>
            <a:r>
              <a:rPr lang="en">
                <a:solidFill>
                  <a:srgbClr val="000000"/>
                </a:solidFill>
              </a:rPr>
              <a:t>ANOVA -- </a:t>
            </a:r>
            <a:r>
              <a:rPr lang="en">
                <a:solidFill>
                  <a:srgbClr val="000000"/>
                </a:solidFill>
              </a:rPr>
              <a:t>One numeric 1 categorical More than 2 levels.</a:t>
            </a:r>
            <a:endParaRPr>
              <a:solidFill>
                <a:srgbClr val="000000"/>
              </a:solidFill>
            </a:endParaRPr>
          </a:p>
          <a:p>
            <a:pPr indent="-342900" lvl="0" marL="457200" rtl="0" algn="l">
              <a:lnSpc>
                <a:spcPct val="150000"/>
              </a:lnSpc>
              <a:spcBef>
                <a:spcPts val="0"/>
              </a:spcBef>
              <a:spcAft>
                <a:spcPts val="0"/>
              </a:spcAft>
              <a:buClr>
                <a:srgbClr val="000000"/>
              </a:buClr>
              <a:buSzPts val="1800"/>
              <a:buAutoNum type="arabicPeriod"/>
            </a:pPr>
            <a:r>
              <a:rPr lang="en">
                <a:solidFill>
                  <a:srgbClr val="000000"/>
                </a:solidFill>
              </a:rPr>
              <a:t>Chi SQ test (Test of independence) -- Two Categorical Variables.</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ctrTitle"/>
          </p:nvPr>
        </p:nvSpPr>
        <p:spPr>
          <a:xfrm>
            <a:off x="175350" y="0"/>
            <a:ext cx="8657100" cy="112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Analytics - Statistics </a:t>
            </a:r>
            <a:endParaRPr sz="3600"/>
          </a:p>
          <a:p>
            <a:pPr indent="0" lvl="0" marL="0" rtl="0" algn="ctr">
              <a:spcBef>
                <a:spcPts val="0"/>
              </a:spcBef>
              <a:spcAft>
                <a:spcPts val="0"/>
              </a:spcAft>
              <a:buNone/>
            </a:pPr>
            <a:r>
              <a:rPr lang="en" sz="3600"/>
              <a:t>Modeling</a:t>
            </a:r>
            <a:endParaRPr sz="3600"/>
          </a:p>
        </p:txBody>
      </p:sp>
      <p:pic>
        <p:nvPicPr>
          <p:cNvPr id="60" name="Google Shape;60;p14"/>
          <p:cNvPicPr preferRelativeResize="0"/>
          <p:nvPr/>
        </p:nvPicPr>
        <p:blipFill>
          <a:blip r:embed="rId3">
            <a:alphaModFix/>
          </a:blip>
          <a:stretch>
            <a:fillRect/>
          </a:stretch>
        </p:blipFill>
        <p:spPr>
          <a:xfrm>
            <a:off x="2571750" y="1125300"/>
            <a:ext cx="5520175" cy="4018200"/>
          </a:xfrm>
          <a:prstGeom prst="rect">
            <a:avLst/>
          </a:prstGeom>
          <a:noFill/>
          <a:ln>
            <a:noFill/>
          </a:ln>
        </p:spPr>
      </p:pic>
      <p:sp>
        <p:nvSpPr>
          <p:cNvPr id="61" name="Google Shape;61;p14"/>
          <p:cNvSpPr txBox="1"/>
          <p:nvPr/>
        </p:nvSpPr>
        <p:spPr>
          <a:xfrm>
            <a:off x="0" y="2272150"/>
            <a:ext cx="1621800" cy="109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CC0000"/>
                </a:solidFill>
              </a:rPr>
              <a:t>What?</a:t>
            </a:r>
            <a:endParaRPr b="1" sz="2400">
              <a:solidFill>
                <a:srgbClr val="CC0000"/>
              </a:solidFill>
            </a:endParaRPr>
          </a:p>
        </p:txBody>
      </p:sp>
      <p:sp>
        <p:nvSpPr>
          <p:cNvPr id="62" name="Google Shape;62;p14"/>
          <p:cNvSpPr txBox="1"/>
          <p:nvPr/>
        </p:nvSpPr>
        <p:spPr>
          <a:xfrm>
            <a:off x="5654925" y="1183600"/>
            <a:ext cx="3550800" cy="3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22192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Independent and Dependent variable</a:t>
            </a:r>
            <a:endParaRPr/>
          </a:p>
        </p:txBody>
      </p:sp>
      <p:sp>
        <p:nvSpPr>
          <p:cNvPr id="202" name="Google Shape;202;p32"/>
          <p:cNvSpPr txBox="1"/>
          <p:nvPr>
            <p:ph idx="1" type="body"/>
          </p:nvPr>
        </p:nvSpPr>
        <p:spPr>
          <a:xfrm>
            <a:off x="-45600" y="492875"/>
            <a:ext cx="9235200" cy="4650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latin typeface="Calibri"/>
                <a:ea typeface="Calibri"/>
                <a:cs typeface="Calibri"/>
                <a:sym typeface="Calibri"/>
              </a:rPr>
              <a:t>Independent-</a:t>
            </a:r>
            <a:r>
              <a:rPr lang="en" sz="1400">
                <a:solidFill>
                  <a:srgbClr val="000000"/>
                </a:solidFill>
                <a:latin typeface="Calibri"/>
                <a:ea typeface="Calibri"/>
                <a:cs typeface="Calibri"/>
                <a:sym typeface="Calibri"/>
              </a:rPr>
              <a:t>- </a:t>
            </a:r>
            <a:r>
              <a:rPr lang="en" sz="1400">
                <a:solidFill>
                  <a:srgbClr val="000000"/>
                </a:solidFill>
                <a:latin typeface="Calibri"/>
                <a:ea typeface="Calibri"/>
                <a:cs typeface="Calibri"/>
                <a:sym typeface="Calibri"/>
              </a:rPr>
              <a:t> variable that stands alone and isn't changed by the other variables you are trying to measure. the independent variable causes some kind of change in the other variables.</a:t>
            </a:r>
            <a:endParaRPr sz="14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lang="en" sz="1400">
                <a:solidFill>
                  <a:srgbClr val="000000"/>
                </a:solidFill>
                <a:latin typeface="Calibri"/>
                <a:ea typeface="Calibri"/>
                <a:cs typeface="Calibri"/>
                <a:sym typeface="Calibri"/>
              </a:rPr>
              <a:t>Ex: Age ,Height,Time</a:t>
            </a:r>
            <a:endParaRPr sz="14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b="1" lang="en" sz="1400">
                <a:solidFill>
                  <a:srgbClr val="000000"/>
                </a:solidFill>
                <a:latin typeface="Calibri"/>
                <a:ea typeface="Calibri"/>
                <a:cs typeface="Calibri"/>
                <a:sym typeface="Calibri"/>
              </a:rPr>
              <a:t>Dependent Variable</a:t>
            </a:r>
            <a:r>
              <a:rPr lang="en" sz="1400">
                <a:solidFill>
                  <a:srgbClr val="000000"/>
                </a:solidFill>
                <a:latin typeface="Calibri"/>
                <a:ea typeface="Calibri"/>
                <a:cs typeface="Calibri"/>
                <a:sym typeface="Calibri"/>
              </a:rPr>
              <a:t> -- It is something that depends on other factors.</a:t>
            </a:r>
            <a:endParaRPr sz="14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lang="en" sz="1400">
                <a:solidFill>
                  <a:srgbClr val="000000"/>
                </a:solidFill>
                <a:latin typeface="Calibri"/>
                <a:ea typeface="Calibri"/>
                <a:cs typeface="Calibri"/>
                <a:sym typeface="Calibri"/>
              </a:rPr>
              <a:t>Ex:Income,Weight</a:t>
            </a:r>
            <a:endParaRPr sz="1400">
              <a:solidFill>
                <a:srgbClr val="000000"/>
              </a:solidFill>
              <a:latin typeface="Calibri"/>
              <a:ea typeface="Calibri"/>
              <a:cs typeface="Calibri"/>
              <a:sym typeface="Calibri"/>
            </a:endParaRPr>
          </a:p>
          <a:p>
            <a:pPr indent="0" lvl="0" marL="0" rtl="0" algn="l">
              <a:lnSpc>
                <a:spcPct val="100000"/>
              </a:lnSpc>
              <a:spcBef>
                <a:spcPts val="1600"/>
              </a:spcBef>
              <a:spcAft>
                <a:spcPts val="0"/>
              </a:spcAft>
              <a:buClr>
                <a:schemeClr val="dk1"/>
              </a:buClr>
              <a:buSzPts val="1100"/>
              <a:buFont typeface="Arial"/>
              <a:buNone/>
            </a:pPr>
            <a:r>
              <a:rPr b="1" lang="en" sz="1400">
                <a:solidFill>
                  <a:srgbClr val="000000"/>
                </a:solidFill>
                <a:latin typeface="Calibri"/>
                <a:ea typeface="Calibri"/>
                <a:cs typeface="Calibri"/>
                <a:sym typeface="Calibri"/>
              </a:rPr>
              <a:t>Experiment 1:</a:t>
            </a:r>
            <a:r>
              <a:rPr lang="en" sz="1400">
                <a:solidFill>
                  <a:srgbClr val="000000"/>
                </a:solidFill>
                <a:latin typeface="Calibri"/>
                <a:ea typeface="Calibri"/>
                <a:cs typeface="Calibri"/>
                <a:sym typeface="Calibri"/>
              </a:rPr>
              <a:t> You want to figure out which brand of microwave popcorn pops the most kernels so you can get the most value for your money. You test different brands of popcorn to see which bag pops the most popcorn kernels.</a:t>
            </a:r>
            <a:endParaRPr sz="1400">
              <a:solidFill>
                <a:srgbClr val="000000"/>
              </a:solidFill>
              <a:latin typeface="Calibri"/>
              <a:ea typeface="Calibri"/>
              <a:cs typeface="Calibri"/>
              <a:sym typeface="Calibri"/>
            </a:endParaRPr>
          </a:p>
          <a:p>
            <a:pPr indent="-317500" lvl="0" marL="457200" rtl="0" algn="l">
              <a:lnSpc>
                <a:spcPct val="100000"/>
              </a:lnSpc>
              <a:spcBef>
                <a:spcPts val="1300"/>
              </a:spcBef>
              <a:spcAft>
                <a:spcPts val="0"/>
              </a:spcAft>
              <a:buClr>
                <a:srgbClr val="000000"/>
              </a:buClr>
              <a:buSzPts val="1400"/>
              <a:buChar char="●"/>
            </a:pPr>
            <a:r>
              <a:rPr b="1" lang="en" sz="1400">
                <a:solidFill>
                  <a:srgbClr val="000000"/>
                </a:solidFill>
                <a:latin typeface="Calibri"/>
                <a:ea typeface="Calibri"/>
                <a:cs typeface="Calibri"/>
                <a:sym typeface="Calibri"/>
              </a:rPr>
              <a:t>Independent Variable:</a:t>
            </a:r>
            <a:r>
              <a:rPr lang="en" sz="1400">
                <a:solidFill>
                  <a:srgbClr val="000000"/>
                </a:solidFill>
                <a:latin typeface="Calibri"/>
                <a:ea typeface="Calibri"/>
                <a:cs typeface="Calibri"/>
                <a:sym typeface="Calibri"/>
              </a:rPr>
              <a:t> Brand of popcorn bag (It’s the independent variable because you are actually deciding the popcorn bag brands)</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latin typeface="Calibri"/>
                <a:ea typeface="Calibri"/>
                <a:cs typeface="Calibri"/>
                <a:sym typeface="Calibri"/>
              </a:rPr>
              <a:t>Dependent Variable:</a:t>
            </a:r>
            <a:r>
              <a:rPr lang="en" sz="1400">
                <a:solidFill>
                  <a:srgbClr val="000000"/>
                </a:solidFill>
                <a:latin typeface="Calibri"/>
                <a:ea typeface="Calibri"/>
                <a:cs typeface="Calibri"/>
                <a:sym typeface="Calibri"/>
              </a:rPr>
              <a:t> Number of kernels popped (This is the dependent variable because it's what you measure for each popcorn brand)</a:t>
            </a:r>
            <a:endParaRPr sz="1400">
              <a:solidFill>
                <a:srgbClr val="000000"/>
              </a:solidFill>
              <a:latin typeface="Calibri"/>
              <a:ea typeface="Calibri"/>
              <a:cs typeface="Calibri"/>
              <a:sym typeface="Calibri"/>
            </a:endParaRPr>
          </a:p>
          <a:p>
            <a:pPr indent="0" lvl="0" marL="0" rtl="0" algn="l">
              <a:lnSpc>
                <a:spcPct val="100000"/>
              </a:lnSpc>
              <a:spcBef>
                <a:spcPts val="1200"/>
              </a:spcBef>
              <a:spcAft>
                <a:spcPts val="0"/>
              </a:spcAft>
              <a:buClr>
                <a:schemeClr val="dk1"/>
              </a:buClr>
              <a:buSzPts val="1100"/>
              <a:buFont typeface="Arial"/>
              <a:buNone/>
            </a:pPr>
            <a:r>
              <a:rPr lang="en" sz="1400">
                <a:solidFill>
                  <a:srgbClr val="000000"/>
                </a:solidFill>
                <a:latin typeface="Calibri"/>
                <a:ea typeface="Calibri"/>
                <a:cs typeface="Calibri"/>
                <a:sym typeface="Calibri"/>
              </a:rPr>
              <a:t> </a:t>
            </a:r>
            <a:r>
              <a:rPr b="1" lang="en" sz="1400">
                <a:solidFill>
                  <a:srgbClr val="000000"/>
                </a:solidFill>
                <a:latin typeface="Calibri"/>
                <a:ea typeface="Calibri"/>
                <a:cs typeface="Calibri"/>
                <a:sym typeface="Calibri"/>
              </a:rPr>
              <a:t>Experiment 2</a:t>
            </a:r>
            <a:r>
              <a:rPr lang="en" sz="1400">
                <a:solidFill>
                  <a:srgbClr val="000000"/>
                </a:solidFill>
                <a:latin typeface="Calibri"/>
                <a:ea typeface="Calibri"/>
                <a:cs typeface="Calibri"/>
                <a:sym typeface="Calibri"/>
              </a:rPr>
              <a:t>: You want to see which type of fertilizer helps plants grow fastest, so you add a different brand of fertilizer to each plant and see how tall they grow.</a:t>
            </a:r>
            <a:endParaRPr sz="1400">
              <a:solidFill>
                <a:srgbClr val="000000"/>
              </a:solidFill>
              <a:latin typeface="Calibri"/>
              <a:ea typeface="Calibri"/>
              <a:cs typeface="Calibri"/>
              <a:sym typeface="Calibri"/>
            </a:endParaRPr>
          </a:p>
          <a:p>
            <a:pPr indent="-317500" lvl="0" marL="457200" rtl="0" algn="l">
              <a:lnSpc>
                <a:spcPct val="100000"/>
              </a:lnSpc>
              <a:spcBef>
                <a:spcPts val="1300"/>
              </a:spcBef>
              <a:spcAft>
                <a:spcPts val="0"/>
              </a:spcAft>
              <a:buClr>
                <a:srgbClr val="000000"/>
              </a:buClr>
              <a:buSzPts val="1400"/>
              <a:buChar char="●"/>
            </a:pPr>
            <a:r>
              <a:rPr b="1" lang="en" sz="1400">
                <a:solidFill>
                  <a:srgbClr val="000000"/>
                </a:solidFill>
                <a:latin typeface="Calibri"/>
                <a:ea typeface="Calibri"/>
                <a:cs typeface="Calibri"/>
                <a:sym typeface="Calibri"/>
              </a:rPr>
              <a:t>Independent Variable:</a:t>
            </a:r>
            <a:r>
              <a:rPr lang="en" sz="1400">
                <a:solidFill>
                  <a:srgbClr val="000000"/>
                </a:solidFill>
                <a:latin typeface="Calibri"/>
                <a:ea typeface="Calibri"/>
                <a:cs typeface="Calibri"/>
                <a:sym typeface="Calibri"/>
              </a:rPr>
              <a:t> Type of fertilizer given to the plant</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latin typeface="Calibri"/>
                <a:ea typeface="Calibri"/>
                <a:cs typeface="Calibri"/>
                <a:sym typeface="Calibri"/>
              </a:rPr>
              <a:t>Dependent Variable:</a:t>
            </a:r>
            <a:r>
              <a:rPr lang="en" sz="1400">
                <a:solidFill>
                  <a:srgbClr val="000000"/>
                </a:solidFill>
                <a:latin typeface="Calibri"/>
                <a:ea typeface="Calibri"/>
                <a:cs typeface="Calibri"/>
                <a:sym typeface="Calibri"/>
              </a:rPr>
              <a:t> Plant height</a:t>
            </a:r>
            <a:endParaRPr sz="1400">
              <a:solidFill>
                <a:srgbClr val="000000"/>
              </a:solidFill>
              <a:latin typeface="Calibri"/>
              <a:ea typeface="Calibri"/>
              <a:cs typeface="Calibri"/>
              <a:sym typeface="Calibri"/>
            </a:endParaRPr>
          </a:p>
          <a:p>
            <a:pPr indent="0" lvl="0" marL="0" rtl="0" algn="l">
              <a:spcBef>
                <a:spcPts val="1200"/>
              </a:spcBef>
              <a:spcAft>
                <a:spcPts val="0"/>
              </a:spcAft>
              <a:buNone/>
            </a:pPr>
            <a:r>
              <a:t/>
            </a:r>
            <a:endParaRPr sz="850">
              <a:solidFill>
                <a:srgbClr val="242A65"/>
              </a:solidFill>
              <a:latin typeface="Verdana"/>
              <a:ea typeface="Verdana"/>
              <a:cs typeface="Verdana"/>
              <a:sym typeface="Verdana"/>
            </a:endParaRPr>
          </a:p>
          <a:p>
            <a:pPr indent="0" lvl="0" marL="0" rtl="0" algn="l">
              <a:spcBef>
                <a:spcPts val="1600"/>
              </a:spcBef>
              <a:spcAft>
                <a:spcPts val="0"/>
              </a:spcAft>
              <a:buNone/>
            </a:pPr>
            <a:r>
              <a:t/>
            </a:r>
            <a:endParaRPr sz="850">
              <a:solidFill>
                <a:srgbClr val="242A65"/>
              </a:solidFill>
              <a:latin typeface="Verdana"/>
              <a:ea typeface="Verdana"/>
              <a:cs typeface="Verdana"/>
              <a:sym typeface="Verdana"/>
            </a:endParaRPr>
          </a:p>
          <a:p>
            <a:pPr indent="0" lvl="0" marL="0" rtl="0" algn="l">
              <a:spcBef>
                <a:spcPts val="1600"/>
              </a:spcBef>
              <a:spcAft>
                <a:spcPts val="1600"/>
              </a:spcAft>
              <a:buNone/>
            </a:pPr>
            <a:r>
              <a:t/>
            </a:r>
            <a:endParaRPr sz="1200">
              <a:solidFill>
                <a:srgbClr val="242A65"/>
              </a:solidFill>
              <a:latin typeface="Calibri"/>
              <a:ea typeface="Calibri"/>
              <a:cs typeface="Calibri"/>
              <a:sym typeface="Calibri"/>
            </a:endParaRPr>
          </a:p>
        </p:txBody>
      </p:sp>
      <p:pic>
        <p:nvPicPr>
          <p:cNvPr id="203" name="Google Shape;203;p32"/>
          <p:cNvPicPr preferRelativeResize="0"/>
          <p:nvPr/>
        </p:nvPicPr>
        <p:blipFill>
          <a:blip r:embed="rId3">
            <a:alphaModFix/>
          </a:blip>
          <a:stretch>
            <a:fillRect/>
          </a:stretch>
        </p:blipFill>
        <p:spPr>
          <a:xfrm>
            <a:off x="7451875" y="1434795"/>
            <a:ext cx="1539625" cy="1020850"/>
          </a:xfrm>
          <a:prstGeom prst="rect">
            <a:avLst/>
          </a:prstGeom>
          <a:noFill/>
          <a:ln>
            <a:noFill/>
          </a:ln>
        </p:spPr>
      </p:pic>
      <p:pic>
        <p:nvPicPr>
          <p:cNvPr id="204" name="Google Shape;204;p32"/>
          <p:cNvPicPr preferRelativeResize="0"/>
          <p:nvPr/>
        </p:nvPicPr>
        <p:blipFill>
          <a:blip r:embed="rId4">
            <a:alphaModFix/>
          </a:blip>
          <a:stretch>
            <a:fillRect/>
          </a:stretch>
        </p:blipFill>
        <p:spPr>
          <a:xfrm>
            <a:off x="6374874" y="1614374"/>
            <a:ext cx="897850" cy="897850"/>
          </a:xfrm>
          <a:prstGeom prst="rect">
            <a:avLst/>
          </a:prstGeom>
          <a:noFill/>
          <a:ln>
            <a:noFill/>
          </a:ln>
        </p:spPr>
      </p:pic>
      <p:pic>
        <p:nvPicPr>
          <p:cNvPr id="205" name="Google Shape;205;p32"/>
          <p:cNvPicPr preferRelativeResize="0"/>
          <p:nvPr/>
        </p:nvPicPr>
        <p:blipFill>
          <a:blip r:embed="rId5">
            <a:alphaModFix/>
          </a:blip>
          <a:stretch>
            <a:fillRect/>
          </a:stretch>
        </p:blipFill>
        <p:spPr>
          <a:xfrm>
            <a:off x="5528300" y="4245625"/>
            <a:ext cx="3399075" cy="897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60225"/>
            <a:ext cx="8520600" cy="10173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700">
                <a:solidFill>
                  <a:srgbClr val="333333"/>
                </a:solidFill>
              </a:rPr>
              <a:t>Where Do You Put Independent and Dependent Variables on Graphs?</a:t>
            </a:r>
            <a:endParaRPr b="1" sz="1700">
              <a:solidFill>
                <a:srgbClr val="333333"/>
              </a:solidFill>
            </a:endParaRPr>
          </a:p>
          <a:p>
            <a:pPr indent="0" lvl="0" marL="0" rtl="0" algn="l">
              <a:lnSpc>
                <a:spcPct val="120000"/>
              </a:lnSpc>
              <a:spcBef>
                <a:spcPts val="2000"/>
              </a:spcBef>
              <a:spcAft>
                <a:spcPts val="2000"/>
              </a:spcAft>
              <a:buNone/>
            </a:pPr>
            <a:r>
              <a:rPr b="1" lang="en" sz="1200">
                <a:solidFill>
                  <a:srgbClr val="333333"/>
                </a:solidFill>
                <a:highlight>
                  <a:srgbClr val="FFFFFF"/>
                </a:highlight>
              </a:rPr>
              <a:t>The independent variable always goes on the x-axis, or the horizontal axis. The dependent variable goes on the y-axis, or vertical axis.</a:t>
            </a:r>
            <a:endParaRPr/>
          </a:p>
        </p:txBody>
      </p:sp>
      <p:pic>
        <p:nvPicPr>
          <p:cNvPr id="211" name="Google Shape;211;p33"/>
          <p:cNvPicPr preferRelativeResize="0"/>
          <p:nvPr/>
        </p:nvPicPr>
        <p:blipFill>
          <a:blip r:embed="rId3">
            <a:alphaModFix/>
          </a:blip>
          <a:stretch>
            <a:fillRect/>
          </a:stretch>
        </p:blipFill>
        <p:spPr>
          <a:xfrm>
            <a:off x="102625" y="1077450"/>
            <a:ext cx="9041374" cy="3963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a:t>
            </a:r>
            <a:endParaRPr/>
          </a:p>
        </p:txBody>
      </p:sp>
      <p:sp>
        <p:nvSpPr>
          <p:cNvPr id="217" name="Google Shape;217;p34"/>
          <p:cNvSpPr txBox="1"/>
          <p:nvPr>
            <p:ph idx="1" type="body"/>
          </p:nvPr>
        </p:nvSpPr>
        <p:spPr>
          <a:xfrm>
            <a:off x="179575" y="1152475"/>
            <a:ext cx="8652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 statistical measure that attempts to determine the strength of the relationship between one dependent variable(usually denoted by Y) and series of other variables(independent variable).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218" name="Google Shape;218;p34"/>
          <p:cNvSpPr/>
          <p:nvPr/>
        </p:nvSpPr>
        <p:spPr>
          <a:xfrm>
            <a:off x="3039925" y="2167700"/>
            <a:ext cx="2860500" cy="628500"/>
          </a:xfrm>
          <a:prstGeom prst="flowChartAlternateProcess">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REGRESSION</a:t>
            </a:r>
            <a:endParaRPr/>
          </a:p>
        </p:txBody>
      </p:sp>
      <p:sp>
        <p:nvSpPr>
          <p:cNvPr id="219" name="Google Shape;219;p34"/>
          <p:cNvSpPr/>
          <p:nvPr/>
        </p:nvSpPr>
        <p:spPr>
          <a:xfrm>
            <a:off x="1742100" y="3089700"/>
            <a:ext cx="2860500" cy="628500"/>
          </a:xfrm>
          <a:prstGeom prst="flowChartAlternateProcess">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LINEAR REGRESSION</a:t>
            </a:r>
            <a:endParaRPr/>
          </a:p>
        </p:txBody>
      </p:sp>
      <p:sp>
        <p:nvSpPr>
          <p:cNvPr id="220" name="Google Shape;220;p34"/>
          <p:cNvSpPr/>
          <p:nvPr/>
        </p:nvSpPr>
        <p:spPr>
          <a:xfrm>
            <a:off x="5051425" y="3089700"/>
            <a:ext cx="3003600" cy="628500"/>
          </a:xfrm>
          <a:prstGeom prst="flowChartAlternateProcess">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NON-LINEAR   REGRESSION </a:t>
            </a:r>
            <a:endParaRPr/>
          </a:p>
        </p:txBody>
      </p:sp>
      <p:sp>
        <p:nvSpPr>
          <p:cNvPr id="221" name="Google Shape;221;p34"/>
          <p:cNvSpPr/>
          <p:nvPr/>
        </p:nvSpPr>
        <p:spPr>
          <a:xfrm>
            <a:off x="311700" y="4343675"/>
            <a:ext cx="2860500" cy="6285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SINGLE LINEAR REGRESSION</a:t>
            </a:r>
            <a:endParaRPr/>
          </a:p>
        </p:txBody>
      </p:sp>
      <p:sp>
        <p:nvSpPr>
          <p:cNvPr id="222" name="Google Shape;222;p34"/>
          <p:cNvSpPr/>
          <p:nvPr/>
        </p:nvSpPr>
        <p:spPr>
          <a:xfrm>
            <a:off x="3328850" y="4343675"/>
            <a:ext cx="2860500" cy="6285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MULTI LINEAR REGRESSION</a:t>
            </a:r>
            <a:endParaRPr/>
          </a:p>
        </p:txBody>
      </p:sp>
      <p:cxnSp>
        <p:nvCxnSpPr>
          <p:cNvPr id="223" name="Google Shape;223;p34"/>
          <p:cNvCxnSpPr>
            <a:stCxn id="218" idx="2"/>
            <a:endCxn id="219" idx="0"/>
          </p:cNvCxnSpPr>
          <p:nvPr/>
        </p:nvCxnSpPr>
        <p:spPr>
          <a:xfrm flipH="1">
            <a:off x="3172375" y="2796200"/>
            <a:ext cx="1297800" cy="2934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34"/>
          <p:cNvCxnSpPr>
            <a:stCxn id="219" idx="2"/>
            <a:endCxn id="221" idx="0"/>
          </p:cNvCxnSpPr>
          <p:nvPr/>
        </p:nvCxnSpPr>
        <p:spPr>
          <a:xfrm flipH="1">
            <a:off x="1741950" y="3718200"/>
            <a:ext cx="1430400" cy="6255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34"/>
          <p:cNvCxnSpPr>
            <a:stCxn id="219" idx="2"/>
            <a:endCxn id="222" idx="0"/>
          </p:cNvCxnSpPr>
          <p:nvPr/>
        </p:nvCxnSpPr>
        <p:spPr>
          <a:xfrm>
            <a:off x="3172350" y="3718200"/>
            <a:ext cx="1586700" cy="6255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34"/>
          <p:cNvCxnSpPr>
            <a:stCxn id="218" idx="2"/>
            <a:endCxn id="220" idx="0"/>
          </p:cNvCxnSpPr>
          <p:nvPr/>
        </p:nvCxnSpPr>
        <p:spPr>
          <a:xfrm>
            <a:off x="4470175" y="2796200"/>
            <a:ext cx="2083200" cy="293400"/>
          </a:xfrm>
          <a:prstGeom prst="straightConnector1">
            <a:avLst/>
          </a:prstGeom>
          <a:noFill/>
          <a:ln cap="flat" cmpd="sng" w="9525">
            <a:solidFill>
              <a:schemeClr val="dk2"/>
            </a:solidFill>
            <a:prstDash val="solid"/>
            <a:round/>
            <a:headEnd len="med" w="med" type="none"/>
            <a:tailEnd len="med" w="med" type="triangle"/>
          </a:ln>
        </p:spPr>
      </p:cxnSp>
      <p:pic>
        <p:nvPicPr>
          <p:cNvPr id="227" name="Google Shape;227;p34"/>
          <p:cNvPicPr preferRelativeResize="0"/>
          <p:nvPr/>
        </p:nvPicPr>
        <p:blipFill rotWithShape="1">
          <a:blip r:embed="rId3">
            <a:alphaModFix/>
          </a:blip>
          <a:srcRect b="-16672" l="0" r="-5730" t="0"/>
          <a:stretch/>
        </p:blipFill>
        <p:spPr>
          <a:xfrm>
            <a:off x="155250" y="2097038"/>
            <a:ext cx="1586700" cy="1167325"/>
          </a:xfrm>
          <a:prstGeom prst="rect">
            <a:avLst/>
          </a:prstGeom>
          <a:noFill/>
          <a:ln>
            <a:noFill/>
          </a:ln>
        </p:spPr>
      </p:pic>
      <p:pic>
        <p:nvPicPr>
          <p:cNvPr id="228" name="Google Shape;228;p34"/>
          <p:cNvPicPr preferRelativeResize="0"/>
          <p:nvPr/>
        </p:nvPicPr>
        <p:blipFill>
          <a:blip r:embed="rId4">
            <a:alphaModFix/>
          </a:blip>
          <a:stretch>
            <a:fillRect/>
          </a:stretch>
        </p:blipFill>
        <p:spPr>
          <a:xfrm>
            <a:off x="6611675" y="1846950"/>
            <a:ext cx="2161800" cy="1167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111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linear Regression Model</a:t>
            </a:r>
            <a:endParaRPr/>
          </a:p>
        </p:txBody>
      </p:sp>
      <p:sp>
        <p:nvSpPr>
          <p:cNvPr id="234" name="Google Shape;234;p35"/>
          <p:cNvSpPr txBox="1"/>
          <p:nvPr>
            <p:ph idx="1" type="body"/>
          </p:nvPr>
        </p:nvSpPr>
        <p:spPr>
          <a:xfrm>
            <a:off x="311700" y="684250"/>
            <a:ext cx="8832300" cy="44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Estimates the relationship between one dependent variable and one Independent  variable.</a:t>
            </a:r>
            <a:endParaRPr/>
          </a:p>
          <a:p>
            <a:pPr indent="0" lvl="0" marL="0" rtl="0" algn="l">
              <a:spcBef>
                <a:spcPts val="1600"/>
              </a:spcBef>
              <a:spcAft>
                <a:spcPts val="1600"/>
              </a:spcAft>
              <a:buNone/>
            </a:pPr>
            <a:r>
              <a:t/>
            </a:r>
            <a:endParaRPr/>
          </a:p>
        </p:txBody>
      </p:sp>
      <p:pic>
        <p:nvPicPr>
          <p:cNvPr id="235" name="Google Shape;235;p35"/>
          <p:cNvPicPr preferRelativeResize="0"/>
          <p:nvPr/>
        </p:nvPicPr>
        <p:blipFill>
          <a:blip r:embed="rId3">
            <a:alphaModFix/>
          </a:blip>
          <a:stretch>
            <a:fillRect/>
          </a:stretch>
        </p:blipFill>
        <p:spPr>
          <a:xfrm>
            <a:off x="219225" y="1359625"/>
            <a:ext cx="2923300" cy="3783825"/>
          </a:xfrm>
          <a:prstGeom prst="rect">
            <a:avLst/>
          </a:prstGeom>
          <a:noFill/>
          <a:ln>
            <a:noFill/>
          </a:ln>
        </p:spPr>
      </p:pic>
      <p:pic>
        <p:nvPicPr>
          <p:cNvPr id="236" name="Google Shape;236;p35"/>
          <p:cNvPicPr preferRelativeResize="0"/>
          <p:nvPr/>
        </p:nvPicPr>
        <p:blipFill>
          <a:blip r:embed="rId4">
            <a:alphaModFix/>
          </a:blip>
          <a:stretch>
            <a:fillRect/>
          </a:stretch>
        </p:blipFill>
        <p:spPr>
          <a:xfrm>
            <a:off x="3873450" y="1218384"/>
            <a:ext cx="5092401" cy="392506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equation --- &gt;Y = C+mx1+mx2</a:t>
            </a:r>
            <a:endParaRPr/>
          </a:p>
        </p:txBody>
      </p:sp>
      <p:sp>
        <p:nvSpPr>
          <p:cNvPr id="242" name="Google Shape;24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 Dependent variable</a:t>
            </a:r>
            <a:endParaRPr/>
          </a:p>
          <a:p>
            <a:pPr indent="0" lvl="0" marL="0" rtl="0" algn="l">
              <a:spcBef>
                <a:spcPts val="1600"/>
              </a:spcBef>
              <a:spcAft>
                <a:spcPts val="0"/>
              </a:spcAft>
              <a:buNone/>
            </a:pPr>
            <a:r>
              <a:rPr lang="en"/>
              <a:t>C- Intercept</a:t>
            </a:r>
            <a:endParaRPr/>
          </a:p>
          <a:p>
            <a:pPr indent="0" lvl="0" marL="0" rtl="0" algn="l">
              <a:spcBef>
                <a:spcPts val="1600"/>
              </a:spcBef>
              <a:spcAft>
                <a:spcPts val="0"/>
              </a:spcAft>
              <a:buNone/>
            </a:pPr>
            <a:r>
              <a:rPr lang="en"/>
              <a:t>M -slope </a:t>
            </a:r>
            <a:endParaRPr/>
          </a:p>
          <a:p>
            <a:pPr indent="0" lvl="0" marL="0" rtl="0" algn="l">
              <a:spcBef>
                <a:spcPts val="1600"/>
              </a:spcBef>
              <a:spcAft>
                <a:spcPts val="0"/>
              </a:spcAft>
              <a:buNone/>
            </a:pPr>
            <a:r>
              <a:rPr lang="en"/>
              <a:t>X1- independent variables</a:t>
            </a:r>
            <a:endParaRPr/>
          </a:p>
          <a:p>
            <a:pPr indent="0" lvl="0" marL="0" rtl="0" algn="l">
              <a:spcBef>
                <a:spcPts val="1600"/>
              </a:spcBef>
              <a:spcAft>
                <a:spcPts val="0"/>
              </a:spcAft>
              <a:buNone/>
            </a:pPr>
            <a:r>
              <a:rPr lang="en"/>
              <a:t>X2 - independent variables</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 square and adjusted R square</a:t>
            </a:r>
            <a:endParaRPr/>
          </a:p>
        </p:txBody>
      </p:sp>
      <p:sp>
        <p:nvSpPr>
          <p:cNvPr id="248" name="Google Shape;24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0&lt;= R2&lt;=1 --- the value of  R square lies between zero and one.</a:t>
            </a:r>
            <a:endParaRPr/>
          </a:p>
          <a:p>
            <a:pPr indent="0" lvl="0" marL="0" rtl="0" algn="l">
              <a:spcBef>
                <a:spcPts val="1600"/>
              </a:spcBef>
              <a:spcAft>
                <a:spcPts val="0"/>
              </a:spcAft>
              <a:buNone/>
            </a:pPr>
            <a:r>
              <a:rPr lang="en"/>
              <a:t>Please predit according to the code sent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Analysis</a:t>
            </a:r>
            <a:endParaRPr/>
          </a:p>
        </p:txBody>
      </p:sp>
      <p:sp>
        <p:nvSpPr>
          <p:cNvPr id="254" name="Google Shape;254;p38"/>
          <p:cNvSpPr txBox="1"/>
          <p:nvPr>
            <p:ph idx="1" type="body"/>
          </p:nvPr>
        </p:nvSpPr>
        <p:spPr>
          <a:xfrm>
            <a:off x="311700" y="936350"/>
            <a:ext cx="8520600" cy="42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22222"/>
                </a:solidFill>
                <a:highlight>
                  <a:srgbClr val="FFFFFF"/>
                </a:highlight>
              </a:rPr>
              <a:t>Cluster analysis</a:t>
            </a:r>
            <a:r>
              <a:rPr lang="en" sz="1200">
                <a:solidFill>
                  <a:srgbClr val="222222"/>
                </a:solidFill>
                <a:highlight>
                  <a:srgbClr val="FFFFFF"/>
                </a:highlight>
              </a:rPr>
              <a:t> or </a:t>
            </a:r>
            <a:r>
              <a:rPr b="1" lang="en" sz="1200">
                <a:solidFill>
                  <a:srgbClr val="222222"/>
                </a:solidFill>
                <a:highlight>
                  <a:srgbClr val="FFFFFF"/>
                </a:highlight>
              </a:rPr>
              <a:t>clustering</a:t>
            </a:r>
            <a:r>
              <a:rPr lang="en" sz="1200">
                <a:solidFill>
                  <a:srgbClr val="222222"/>
                </a:solidFill>
                <a:highlight>
                  <a:srgbClr val="FFFFFF"/>
                </a:highlight>
              </a:rPr>
              <a:t> is the task of grouping a set of objects in such a way that objects in the same group (called a </a:t>
            </a:r>
            <a:r>
              <a:rPr b="1" lang="en" sz="1200">
                <a:solidFill>
                  <a:srgbClr val="222222"/>
                </a:solidFill>
                <a:highlight>
                  <a:srgbClr val="FFFFFF"/>
                </a:highlight>
              </a:rPr>
              <a:t>cluster</a:t>
            </a:r>
            <a:r>
              <a:rPr lang="en" sz="1200">
                <a:solidFill>
                  <a:srgbClr val="222222"/>
                </a:solidFill>
                <a:highlight>
                  <a:srgbClr val="FFFFFF"/>
                </a:highlight>
              </a:rPr>
              <a:t>) are more similar (in some sense) to each other than to those in other groups (clusters). </a:t>
            </a:r>
            <a:endParaRPr sz="1200">
              <a:solidFill>
                <a:srgbClr val="222222"/>
              </a:solidFill>
              <a:highlight>
                <a:srgbClr val="FFFFFF"/>
              </a:highlight>
            </a:endParaRPr>
          </a:p>
          <a:p>
            <a:pPr indent="0" lvl="0" marL="0" rtl="0" algn="l">
              <a:spcBef>
                <a:spcPts val="1600"/>
              </a:spcBef>
              <a:spcAft>
                <a:spcPts val="1600"/>
              </a:spcAft>
              <a:buNone/>
            </a:pPr>
            <a:r>
              <a:t/>
            </a:r>
            <a:endParaRPr sz="1200">
              <a:solidFill>
                <a:srgbClr val="222222"/>
              </a:solidFill>
              <a:highlight>
                <a:srgbClr val="FFFFFF"/>
              </a:highlight>
            </a:endParaRPr>
          </a:p>
        </p:txBody>
      </p:sp>
      <p:pic>
        <p:nvPicPr>
          <p:cNvPr id="255" name="Google Shape;255;p38"/>
          <p:cNvPicPr preferRelativeResize="0"/>
          <p:nvPr/>
        </p:nvPicPr>
        <p:blipFill>
          <a:blip r:embed="rId3">
            <a:alphaModFix/>
          </a:blip>
          <a:stretch>
            <a:fillRect/>
          </a:stretch>
        </p:blipFill>
        <p:spPr>
          <a:xfrm>
            <a:off x="1154400" y="1410925"/>
            <a:ext cx="5387200" cy="3709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Clustering</a:t>
            </a:r>
            <a:endParaRPr/>
          </a:p>
        </p:txBody>
      </p:sp>
      <p:sp>
        <p:nvSpPr>
          <p:cNvPr id="261" name="Google Shape;261;p3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a:t>
            </a:r>
            <a:r>
              <a:rPr lang="en"/>
              <a:t> Clustering :</a:t>
            </a:r>
            <a:r>
              <a:rPr lang="en" sz="1150">
                <a:solidFill>
                  <a:srgbClr val="4D525A"/>
                </a:solidFill>
                <a:highlight>
                  <a:srgbClr val="FFFFFF"/>
                </a:highlight>
              </a:rPr>
              <a:t>In the below example , the </a:t>
            </a:r>
            <a:r>
              <a:rPr i="1" lang="en" sz="1150">
                <a:solidFill>
                  <a:srgbClr val="4D525A"/>
                </a:solidFill>
                <a:highlight>
                  <a:srgbClr val="FFFFFF"/>
                </a:highlight>
              </a:rPr>
              <a:t>distance </a:t>
            </a:r>
            <a:r>
              <a:rPr lang="en" sz="1150">
                <a:solidFill>
                  <a:srgbClr val="4D525A"/>
                </a:solidFill>
                <a:highlight>
                  <a:srgbClr val="FFFFFF"/>
                </a:highlight>
              </a:rPr>
              <a:t>between two clusters has been computed based on length of the straight line drawn from one cluster to another. This is commonly referred to as the </a:t>
            </a:r>
            <a:r>
              <a:rPr i="1" lang="en" sz="1150">
                <a:solidFill>
                  <a:srgbClr val="4D525A"/>
                </a:solidFill>
                <a:highlight>
                  <a:srgbClr val="FFFFFF"/>
                </a:highlight>
              </a:rPr>
              <a:t>Euclidean distance. </a:t>
            </a:r>
            <a:r>
              <a:rPr lang="en" sz="1150">
                <a:solidFill>
                  <a:srgbClr val="4D525A"/>
                </a:solidFill>
                <a:highlight>
                  <a:srgbClr val="FFFFFF"/>
                </a:highlight>
              </a:rPr>
              <a:t>Many other </a:t>
            </a:r>
            <a:r>
              <a:rPr i="1" lang="en" sz="1150">
                <a:solidFill>
                  <a:srgbClr val="4D525A"/>
                </a:solidFill>
                <a:highlight>
                  <a:srgbClr val="FFFFFF"/>
                </a:highlight>
              </a:rPr>
              <a:t>distance metrics </a:t>
            </a:r>
            <a:r>
              <a:rPr lang="en" sz="1150">
                <a:solidFill>
                  <a:srgbClr val="4D525A"/>
                </a:solidFill>
                <a:highlight>
                  <a:srgbClr val="FFFFFF"/>
                </a:highlight>
              </a:rPr>
              <a:t>have been developed.</a:t>
            </a:r>
            <a:endParaRPr/>
          </a:p>
          <a:p>
            <a:pPr indent="0" lvl="0" marL="0" rtl="0" algn="l">
              <a:spcBef>
                <a:spcPts val="1600"/>
              </a:spcBef>
              <a:spcAft>
                <a:spcPts val="1600"/>
              </a:spcAft>
              <a:buNone/>
            </a:pPr>
            <a:r>
              <a:t/>
            </a:r>
            <a:endParaRPr/>
          </a:p>
        </p:txBody>
      </p:sp>
      <p:pic>
        <p:nvPicPr>
          <p:cNvPr id="262" name="Google Shape;262;p39"/>
          <p:cNvPicPr preferRelativeResize="0"/>
          <p:nvPr/>
        </p:nvPicPr>
        <p:blipFill>
          <a:blip r:embed="rId3">
            <a:alphaModFix/>
          </a:blip>
          <a:stretch>
            <a:fillRect/>
          </a:stretch>
        </p:blipFill>
        <p:spPr>
          <a:xfrm>
            <a:off x="615700" y="1951199"/>
            <a:ext cx="7696000" cy="3192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1700"/>
              </a:spcAft>
              <a:buClr>
                <a:schemeClr val="dk1"/>
              </a:buClr>
              <a:buSzPts val="1100"/>
              <a:buFont typeface="Arial"/>
              <a:buNone/>
            </a:pPr>
            <a:r>
              <a:rPr lang="en" sz="1800"/>
              <a:t>Linkage Criteria</a:t>
            </a:r>
            <a:endParaRPr sz="1800"/>
          </a:p>
        </p:txBody>
      </p:sp>
      <p:sp>
        <p:nvSpPr>
          <p:cNvPr id="268" name="Google Shape;268;p40"/>
          <p:cNvSpPr txBox="1"/>
          <p:nvPr>
            <p:ph idx="1" type="body"/>
          </p:nvPr>
        </p:nvSpPr>
        <p:spPr>
          <a:xfrm>
            <a:off x="311700" y="1152475"/>
            <a:ext cx="8520600" cy="3914100"/>
          </a:xfrm>
          <a:prstGeom prst="rect">
            <a:avLst/>
          </a:prstGeom>
        </p:spPr>
        <p:txBody>
          <a:bodyPr anchorCtr="0" anchor="t" bIns="91425" lIns="91425" spcFirstLastPara="1" rIns="91425" wrap="square" tIns="91425">
            <a:noAutofit/>
          </a:bodyPr>
          <a:lstStyle/>
          <a:p>
            <a:pPr indent="0" lvl="0" marL="0" rtl="0" algn="l">
              <a:lnSpc>
                <a:spcPct val="166000"/>
              </a:lnSpc>
              <a:spcBef>
                <a:spcPts val="0"/>
              </a:spcBef>
              <a:spcAft>
                <a:spcPts val="0"/>
              </a:spcAft>
              <a:buNone/>
            </a:pPr>
            <a:r>
              <a:rPr b="1" lang="en" sz="1200">
                <a:solidFill>
                  <a:srgbClr val="4D525A"/>
                </a:solidFill>
              </a:rPr>
              <a:t>After selecting a distance metric, it is necessary to determine from where distance is computed. For example, it can be computed between the two most similar parts of a cluster (</a:t>
            </a:r>
            <a:r>
              <a:rPr b="1" i="1" lang="en" sz="1200">
                <a:solidFill>
                  <a:srgbClr val="4D525A"/>
                </a:solidFill>
              </a:rPr>
              <a:t>single-linkage</a:t>
            </a:r>
            <a:r>
              <a:rPr b="1" lang="en" sz="1200">
                <a:solidFill>
                  <a:srgbClr val="4D525A"/>
                </a:solidFill>
              </a:rPr>
              <a:t>), the two least similar bits of a cluster (</a:t>
            </a:r>
            <a:r>
              <a:rPr b="1" i="1" lang="en" sz="1200">
                <a:solidFill>
                  <a:srgbClr val="4D525A"/>
                </a:solidFill>
              </a:rPr>
              <a:t>complete-linkage</a:t>
            </a:r>
            <a:r>
              <a:rPr b="1" lang="en" sz="1200">
                <a:solidFill>
                  <a:srgbClr val="4D525A"/>
                </a:solidFill>
              </a:rPr>
              <a:t>), the center of the clusters (</a:t>
            </a:r>
            <a:r>
              <a:rPr b="1" i="1" lang="en" sz="1200">
                <a:solidFill>
                  <a:srgbClr val="4D525A"/>
                </a:solidFill>
              </a:rPr>
              <a:t>mean </a:t>
            </a:r>
            <a:r>
              <a:rPr b="1" lang="en" sz="1200">
                <a:solidFill>
                  <a:srgbClr val="4D525A"/>
                </a:solidFill>
              </a:rPr>
              <a:t>or </a:t>
            </a:r>
            <a:r>
              <a:rPr b="1" i="1" lang="en" sz="1200">
                <a:solidFill>
                  <a:srgbClr val="4D525A"/>
                </a:solidFill>
              </a:rPr>
              <a:t>average-linkage</a:t>
            </a:r>
            <a:r>
              <a:rPr b="1" lang="en" sz="1200">
                <a:solidFill>
                  <a:srgbClr val="4D525A"/>
                </a:solidFill>
              </a:rPr>
              <a:t>)</a:t>
            </a:r>
            <a:endParaRPr b="1" sz="1200">
              <a:solidFill>
                <a:srgbClr val="4D525A"/>
              </a:solidFill>
            </a:endParaRPr>
          </a:p>
          <a:p>
            <a:pPr indent="0" lvl="0" marL="0" rtl="0" algn="l">
              <a:lnSpc>
                <a:spcPct val="166000"/>
              </a:lnSpc>
              <a:spcBef>
                <a:spcPts val="3000"/>
              </a:spcBef>
              <a:spcAft>
                <a:spcPts val="0"/>
              </a:spcAft>
              <a:buNone/>
            </a:pPr>
            <a:r>
              <a:t/>
            </a:r>
            <a:endParaRPr b="1" sz="1200">
              <a:solidFill>
                <a:srgbClr val="4D525A"/>
              </a:solidFill>
            </a:endParaRPr>
          </a:p>
          <a:p>
            <a:pPr indent="0" lvl="0" marL="0" rtl="0" algn="l">
              <a:lnSpc>
                <a:spcPct val="166000"/>
              </a:lnSpc>
              <a:spcBef>
                <a:spcPts val="3000"/>
              </a:spcBef>
              <a:spcAft>
                <a:spcPts val="0"/>
              </a:spcAft>
              <a:buClr>
                <a:schemeClr val="dk1"/>
              </a:buClr>
              <a:buSzPts val="1100"/>
              <a:buFont typeface="Arial"/>
              <a:buNone/>
            </a:pPr>
            <a:r>
              <a:t/>
            </a:r>
            <a:endParaRPr b="1" sz="1200">
              <a:solidFill>
                <a:srgbClr val="4D525A"/>
              </a:solidFill>
            </a:endParaRPr>
          </a:p>
          <a:p>
            <a:pPr indent="0" lvl="0" marL="0" rtl="0" algn="l">
              <a:spcBef>
                <a:spcPts val="3000"/>
              </a:spcBef>
              <a:spcAft>
                <a:spcPts val="1600"/>
              </a:spcAft>
              <a:buNone/>
            </a:pPr>
            <a:r>
              <a:t/>
            </a:r>
            <a:endParaRPr/>
          </a:p>
        </p:txBody>
      </p:sp>
      <p:pic>
        <p:nvPicPr>
          <p:cNvPr id="269" name="Google Shape;269;p40"/>
          <p:cNvPicPr preferRelativeResize="0"/>
          <p:nvPr/>
        </p:nvPicPr>
        <p:blipFill>
          <a:blip r:embed="rId3">
            <a:alphaModFix/>
          </a:blip>
          <a:stretch>
            <a:fillRect/>
          </a:stretch>
        </p:blipFill>
        <p:spPr>
          <a:xfrm>
            <a:off x="0" y="2052275"/>
            <a:ext cx="9144000" cy="3091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Outliers</a:t>
            </a:r>
            <a:endParaRPr/>
          </a:p>
        </p:txBody>
      </p:sp>
      <p:sp>
        <p:nvSpPr>
          <p:cNvPr id="275" name="Google Shape;275;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sz="1000">
              <a:solidFill>
                <a:srgbClr val="000000"/>
              </a:solidFill>
            </a:endParaRPr>
          </a:p>
          <a:p>
            <a:pPr indent="0" lvl="0" marL="0" rtl="0" algn="r">
              <a:spcBef>
                <a:spcPts val="0"/>
              </a:spcBef>
              <a:spcAft>
                <a:spcPts val="0"/>
              </a:spcAft>
              <a:buClr>
                <a:srgbClr val="000000"/>
              </a:buClr>
              <a:buSzPts val="1100"/>
              <a:buFont typeface="Arial"/>
              <a:buNone/>
            </a:pPr>
            <a:r>
              <a:rPr lang="en" sz="1000">
                <a:solidFill>
                  <a:srgbClr val="000000"/>
                </a:solidFill>
              </a:rPr>
              <a:t>26</a:t>
            </a:r>
            <a:endParaRPr sz="10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76950"/>
            <a:ext cx="8520600" cy="514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400">
                <a:latin typeface="Calibri"/>
                <a:ea typeface="Calibri"/>
                <a:cs typeface="Calibri"/>
                <a:sym typeface="Calibri"/>
              </a:rPr>
              <a:t>C</a:t>
            </a:r>
            <a:r>
              <a:rPr b="1" lang="en" sz="1400">
                <a:solidFill>
                  <a:srgbClr val="000000"/>
                </a:solidFill>
                <a:latin typeface="Calibri"/>
                <a:ea typeface="Calibri"/>
                <a:cs typeface="Calibri"/>
                <a:sym typeface="Calibri"/>
              </a:rPr>
              <a:t>ustomer </a:t>
            </a:r>
            <a:r>
              <a:rPr lang="en" sz="1400">
                <a:solidFill>
                  <a:srgbClr val="000000"/>
                </a:solidFill>
                <a:latin typeface="Calibri"/>
                <a:ea typeface="Calibri"/>
                <a:cs typeface="Calibri"/>
                <a:sym typeface="Calibri"/>
              </a:rPr>
              <a:t>:</a:t>
            </a:r>
            <a:r>
              <a:rPr b="1" lang="en" sz="1400">
                <a:solidFill>
                  <a:srgbClr val="000000"/>
                </a:solidFill>
                <a:highlight>
                  <a:srgbClr val="FFFFFF"/>
                </a:highlight>
                <a:latin typeface="Calibri"/>
                <a:ea typeface="Calibri"/>
                <a:cs typeface="Calibri"/>
                <a:sym typeface="Calibri"/>
              </a:rPr>
              <a:t>customer</a:t>
            </a:r>
            <a:r>
              <a:rPr lang="en" sz="1400">
                <a:solidFill>
                  <a:srgbClr val="000000"/>
                </a:solidFill>
                <a:highlight>
                  <a:srgbClr val="FFFFFF"/>
                </a:highlight>
                <a:latin typeface="Calibri"/>
                <a:ea typeface="Calibri"/>
                <a:cs typeface="Calibri"/>
                <a:sym typeface="Calibri"/>
              </a:rPr>
              <a:t> behavior is used to help make key business decisions via market segmentation.</a:t>
            </a:r>
            <a:endParaRPr sz="1400">
              <a:solidFill>
                <a:srgbClr val="000000"/>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400">
              <a:solidFill>
                <a:srgbClr val="000000"/>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b="1" sz="14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b="1" lang="en" sz="1400">
                <a:solidFill>
                  <a:srgbClr val="000000"/>
                </a:solidFill>
                <a:latin typeface="Calibri"/>
                <a:ea typeface="Calibri"/>
                <a:cs typeface="Calibri"/>
                <a:sym typeface="Calibri"/>
              </a:rPr>
              <a:t>Eco systems :T</a:t>
            </a:r>
            <a:r>
              <a:rPr lang="en" sz="1400">
                <a:solidFill>
                  <a:srgbClr val="000000"/>
                </a:solidFill>
                <a:latin typeface="Calibri"/>
                <a:ea typeface="Calibri"/>
                <a:cs typeface="Calibri"/>
                <a:sym typeface="Calibri"/>
              </a:rPr>
              <a:t>hree types of data: structured, unstructured, and multi-structured. Like the name implies, structured data is clean, labeled, and organized, such as a website’s total number of site visits exported into an Excel spreadsheet. Unstructured is data that hasn’t been organized for analysis, for example, text from articles. Multi-structured data is data that’s being delivered from different sources in a variety of formats–it could be a combination of both structured and unstructured.</a:t>
            </a:r>
            <a:endParaRPr sz="14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b="1" sz="14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b="1" lang="en" sz="1400">
                <a:solidFill>
                  <a:srgbClr val="000000"/>
                </a:solidFill>
                <a:latin typeface="Calibri"/>
                <a:ea typeface="Calibri"/>
                <a:cs typeface="Calibri"/>
                <a:sym typeface="Calibri"/>
              </a:rPr>
              <a:t>Applications :</a:t>
            </a:r>
            <a:r>
              <a:rPr lang="en" sz="1400">
                <a:solidFill>
                  <a:srgbClr val="000000"/>
                </a:solidFill>
                <a:latin typeface="Calibri"/>
                <a:ea typeface="Calibri"/>
                <a:cs typeface="Calibri"/>
                <a:sym typeface="Calibri"/>
              </a:rPr>
              <a:t>are the walls and roof to the data ecosystem house–they’re services and systems that act upon the data and make it usable. For example, a product team might decide to port its analytics data into its marketing, sales, and operations platforms. This would allow the marketing team to score leads based on activity, the sales team to get alerts when ideal prospects engage, and operations teams to automatically charge customers based on product usage.</a:t>
            </a:r>
            <a:endParaRPr sz="1400">
              <a:solidFill>
                <a:srgbClr val="000000"/>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350">
              <a:solidFill>
                <a:srgbClr val="000000"/>
              </a:solidFill>
            </a:endParaRPr>
          </a:p>
          <a:p>
            <a:pPr indent="0" lvl="0" marL="0" rtl="0" algn="l">
              <a:spcBef>
                <a:spcPts val="0"/>
              </a:spcBef>
              <a:spcAft>
                <a:spcPts val="0"/>
              </a:spcAft>
              <a:buNone/>
            </a:pPr>
            <a:r>
              <a:t/>
            </a:r>
            <a:endParaRPr b="1" sz="1350">
              <a:solidFill>
                <a:srgbClr val="434E5A"/>
              </a:solidFill>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a:t>
            </a:r>
            <a:endParaRPr/>
          </a:p>
        </p:txBody>
      </p:sp>
      <p:sp>
        <p:nvSpPr>
          <p:cNvPr id="281" name="Google Shape;281;p4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 between Hierarchical and K means</a:t>
            </a:r>
            <a:endParaRPr/>
          </a:p>
          <a:p>
            <a:pPr indent="0" lvl="0" marL="0" rtl="0" algn="l">
              <a:spcBef>
                <a:spcPts val="1600"/>
              </a:spcBef>
              <a:spcAft>
                <a:spcPts val="0"/>
              </a:spcAft>
              <a:buNone/>
            </a:pPr>
            <a:r>
              <a:rPr lang="en"/>
              <a:t>In Hierarchial clustering ---  We Donot provide(give) to the system  the number of clusters to be formed . </a:t>
            </a:r>
            <a:endParaRPr/>
          </a:p>
          <a:p>
            <a:pPr indent="0" lvl="0" marL="0" rtl="0" algn="l">
              <a:spcBef>
                <a:spcPts val="1600"/>
              </a:spcBef>
              <a:spcAft>
                <a:spcPts val="0"/>
              </a:spcAft>
              <a:buNone/>
            </a:pPr>
            <a:r>
              <a:rPr lang="en"/>
              <a:t>In K means clustering -- We provide(give) to the system  How many clusters to be formed. (k= 1 or 2 or 3 or ……..)</a:t>
            </a:r>
            <a:endParaRPr/>
          </a:p>
          <a:p>
            <a:pPr indent="0" lvl="0" marL="0" rtl="0" algn="l">
              <a:spcBef>
                <a:spcPts val="1600"/>
              </a:spcBef>
              <a:spcAft>
                <a:spcPts val="0"/>
              </a:spcAft>
              <a:buNone/>
            </a:pPr>
            <a:r>
              <a:rPr lang="en"/>
              <a:t>Different methods to identify the number of clusters</a:t>
            </a:r>
            <a:endParaRPr/>
          </a:p>
          <a:p>
            <a:pPr indent="0" lvl="0" marL="0" rtl="0" algn="l">
              <a:spcBef>
                <a:spcPts val="1600"/>
              </a:spcBef>
              <a:spcAft>
                <a:spcPts val="0"/>
              </a:spcAft>
              <a:buNone/>
            </a:pPr>
            <a:r>
              <a:rPr lang="en"/>
              <a:t>1.Gap statistic ---  Gives the optimal number of clusters -- mostly used</a:t>
            </a:r>
            <a:endParaRPr/>
          </a:p>
          <a:p>
            <a:pPr indent="0" lvl="0" marL="0" rtl="0" algn="l">
              <a:spcBef>
                <a:spcPts val="1600"/>
              </a:spcBef>
              <a:spcAft>
                <a:spcPts val="1600"/>
              </a:spcAft>
              <a:buNone/>
            </a:pPr>
            <a:r>
              <a:rPr lang="en"/>
              <a:t>2.Elbow method.-- rarely used.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a:t>
            </a:r>
            <a:endParaRPr/>
          </a:p>
        </p:txBody>
      </p:sp>
      <p:sp>
        <p:nvSpPr>
          <p:cNvPr id="287" name="Google Shape;28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 in the below video. Well explained.</a:t>
            </a:r>
            <a:endParaRPr/>
          </a:p>
          <a:p>
            <a:pPr indent="0" lvl="0" marL="0" rtl="0" algn="l">
              <a:spcBef>
                <a:spcPts val="1600"/>
              </a:spcBef>
              <a:spcAft>
                <a:spcPts val="0"/>
              </a:spcAft>
              <a:buNone/>
            </a:pPr>
            <a:r>
              <a:rPr lang="en" u="sng">
                <a:solidFill>
                  <a:schemeClr val="hlink"/>
                </a:solidFill>
                <a:hlinkClick r:id="rId3"/>
              </a:rPr>
              <a:t>https://www.youtube.com/watch?v=4b5d3muPQmA&amp;pbjreload=10</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16"/>
          <p:cNvPicPr preferRelativeResize="0"/>
          <p:nvPr/>
        </p:nvPicPr>
        <p:blipFill rotWithShape="1">
          <a:blip r:embed="rId3">
            <a:alphaModFix/>
          </a:blip>
          <a:srcRect b="-1957" l="0" r="0" t="-35878"/>
          <a:stretch/>
        </p:blipFill>
        <p:spPr>
          <a:xfrm>
            <a:off x="1513275" y="-248400"/>
            <a:ext cx="7664800" cy="5391900"/>
          </a:xfrm>
          <a:prstGeom prst="rect">
            <a:avLst/>
          </a:prstGeom>
          <a:noFill/>
          <a:ln>
            <a:noFill/>
          </a:ln>
        </p:spPr>
      </p:pic>
      <p:sp>
        <p:nvSpPr>
          <p:cNvPr id="73" name="Google Shape;73;p16"/>
          <p:cNvSpPr txBox="1"/>
          <p:nvPr/>
        </p:nvSpPr>
        <p:spPr>
          <a:xfrm>
            <a:off x="-108525" y="1772750"/>
            <a:ext cx="1621800" cy="109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CC0000"/>
                </a:solidFill>
              </a:rPr>
              <a:t>Types</a:t>
            </a:r>
            <a:r>
              <a:rPr b="1" lang="en" sz="2400">
                <a:solidFill>
                  <a:srgbClr val="CC0000"/>
                </a:solidFill>
              </a:rPr>
              <a:t>?</a:t>
            </a:r>
            <a:endParaRPr b="1" sz="2400">
              <a:solidFill>
                <a:srgbClr val="CC0000"/>
              </a:solidFill>
            </a:endParaRPr>
          </a:p>
        </p:txBody>
      </p:sp>
      <p:pic>
        <p:nvPicPr>
          <p:cNvPr id="74" name="Google Shape;74;p16"/>
          <p:cNvPicPr preferRelativeResize="0"/>
          <p:nvPr/>
        </p:nvPicPr>
        <p:blipFill>
          <a:blip r:embed="rId4">
            <a:alphaModFix/>
          </a:blip>
          <a:stretch>
            <a:fillRect/>
          </a:stretch>
        </p:blipFill>
        <p:spPr>
          <a:xfrm>
            <a:off x="2440325" y="2096850"/>
            <a:ext cx="876500" cy="701400"/>
          </a:xfrm>
          <a:prstGeom prst="rect">
            <a:avLst/>
          </a:prstGeom>
          <a:noFill/>
          <a:ln>
            <a:noFill/>
          </a:ln>
        </p:spPr>
      </p:pic>
      <p:pic>
        <p:nvPicPr>
          <p:cNvPr id="75" name="Google Shape;75;p16"/>
          <p:cNvPicPr preferRelativeResize="0"/>
          <p:nvPr/>
        </p:nvPicPr>
        <p:blipFill>
          <a:blip r:embed="rId5">
            <a:alphaModFix/>
          </a:blip>
          <a:stretch>
            <a:fillRect/>
          </a:stretch>
        </p:blipFill>
        <p:spPr>
          <a:xfrm>
            <a:off x="3958288" y="1493025"/>
            <a:ext cx="949875" cy="789050"/>
          </a:xfrm>
          <a:prstGeom prst="rect">
            <a:avLst/>
          </a:prstGeom>
          <a:noFill/>
          <a:ln>
            <a:noFill/>
          </a:ln>
        </p:spPr>
      </p:pic>
      <p:pic>
        <p:nvPicPr>
          <p:cNvPr id="76" name="Google Shape;76;p16"/>
          <p:cNvPicPr preferRelativeResize="0"/>
          <p:nvPr/>
        </p:nvPicPr>
        <p:blipFill>
          <a:blip r:embed="rId6">
            <a:alphaModFix/>
          </a:blip>
          <a:stretch>
            <a:fillRect/>
          </a:stretch>
        </p:blipFill>
        <p:spPr>
          <a:xfrm>
            <a:off x="5137259" y="667275"/>
            <a:ext cx="1475866" cy="1105475"/>
          </a:xfrm>
          <a:prstGeom prst="rect">
            <a:avLst/>
          </a:prstGeom>
          <a:noFill/>
          <a:ln>
            <a:noFill/>
          </a:ln>
        </p:spPr>
      </p:pic>
      <p:pic>
        <p:nvPicPr>
          <p:cNvPr id="77" name="Google Shape;77;p16"/>
          <p:cNvPicPr preferRelativeResize="0"/>
          <p:nvPr/>
        </p:nvPicPr>
        <p:blipFill>
          <a:blip r:embed="rId7">
            <a:alphaModFix/>
          </a:blip>
          <a:stretch>
            <a:fillRect/>
          </a:stretch>
        </p:blipFill>
        <p:spPr>
          <a:xfrm>
            <a:off x="6163550" y="1493025"/>
            <a:ext cx="254275" cy="279725"/>
          </a:xfrm>
          <a:prstGeom prst="rect">
            <a:avLst/>
          </a:prstGeom>
          <a:noFill/>
          <a:ln>
            <a:noFill/>
          </a:ln>
        </p:spPr>
      </p:pic>
      <p:pic>
        <p:nvPicPr>
          <p:cNvPr id="78" name="Google Shape;78;p16"/>
          <p:cNvPicPr preferRelativeResize="0"/>
          <p:nvPr/>
        </p:nvPicPr>
        <p:blipFill>
          <a:blip r:embed="rId8">
            <a:alphaModFix/>
          </a:blip>
          <a:stretch>
            <a:fillRect/>
          </a:stretch>
        </p:blipFill>
        <p:spPr>
          <a:xfrm>
            <a:off x="7128474" y="131549"/>
            <a:ext cx="1095900" cy="109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nvSpPr>
        <p:spPr>
          <a:xfrm>
            <a:off x="371975" y="269350"/>
            <a:ext cx="8555400" cy="47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nvSpPr>
        <p:spPr>
          <a:xfrm>
            <a:off x="121175" y="269350"/>
            <a:ext cx="8645100" cy="48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Descriptive Analytics:</a:t>
            </a:r>
            <a:r>
              <a:rPr lang="en" sz="1800">
                <a:solidFill>
                  <a:schemeClr val="dk1"/>
                </a:solidFill>
                <a:highlight>
                  <a:srgbClr val="FFFFEE"/>
                </a:highlight>
                <a:latin typeface="Calibri"/>
                <a:ea typeface="Calibri"/>
                <a:cs typeface="Calibri"/>
                <a:sym typeface="Calibri"/>
              </a:rPr>
              <a:t> With descriptive statistics you are simply describing what is or what the data shows.</a:t>
            </a:r>
            <a:endParaRPr sz="1800">
              <a:solidFill>
                <a:schemeClr val="dk1"/>
              </a:solidFill>
              <a:highlight>
                <a:srgbClr val="FFFFEE"/>
              </a:highlight>
              <a:latin typeface="Calibri"/>
              <a:ea typeface="Calibri"/>
              <a:cs typeface="Calibri"/>
              <a:sym typeface="Calibri"/>
            </a:endParaRPr>
          </a:p>
          <a:p>
            <a:pPr indent="0" lvl="0" marL="0" rtl="0" algn="l">
              <a:spcBef>
                <a:spcPts val="0"/>
              </a:spcBef>
              <a:spcAft>
                <a:spcPts val="0"/>
              </a:spcAft>
              <a:buNone/>
            </a:pPr>
            <a:r>
              <a:rPr b="1" lang="en" sz="1800">
                <a:solidFill>
                  <a:schemeClr val="dk1"/>
                </a:solidFill>
                <a:highlight>
                  <a:srgbClr val="FFFFEE"/>
                </a:highlight>
                <a:latin typeface="Calibri"/>
                <a:ea typeface="Calibri"/>
                <a:cs typeface="Calibri"/>
                <a:sym typeface="Calibri"/>
              </a:rPr>
              <a:t>Ex:</a:t>
            </a:r>
            <a:r>
              <a:rPr lang="en" sz="1800">
                <a:solidFill>
                  <a:srgbClr val="222222"/>
                </a:solidFill>
                <a:highlight>
                  <a:srgbClr val="FFFFFF"/>
                </a:highlight>
                <a:latin typeface="Calibri"/>
                <a:ea typeface="Calibri"/>
                <a:cs typeface="Calibri"/>
                <a:sym typeface="Calibri"/>
              </a:rPr>
              <a:t>Cash flow analysis, sales and revenue reports, performance analysis etc are common examples of </a:t>
            </a:r>
            <a:r>
              <a:rPr b="1" lang="en" sz="1800">
                <a:solidFill>
                  <a:srgbClr val="222222"/>
                </a:solidFill>
                <a:highlight>
                  <a:srgbClr val="FFFFFF"/>
                </a:highlight>
                <a:latin typeface="Calibri"/>
                <a:ea typeface="Calibri"/>
                <a:cs typeface="Calibri"/>
                <a:sym typeface="Calibri"/>
              </a:rPr>
              <a:t>descriptive</a:t>
            </a:r>
            <a:r>
              <a:rPr lang="en" sz="1800">
                <a:solidFill>
                  <a:srgbClr val="222222"/>
                </a:solidFill>
                <a:highlight>
                  <a:srgbClr val="FFFFFF"/>
                </a:highlight>
                <a:latin typeface="Calibri"/>
                <a:ea typeface="Calibri"/>
                <a:cs typeface="Calibri"/>
                <a:sym typeface="Calibri"/>
              </a:rPr>
              <a:t> analytics. </a:t>
            </a:r>
            <a:endParaRPr sz="1800">
              <a:solidFill>
                <a:schemeClr val="dk1"/>
              </a:solidFill>
              <a:highlight>
                <a:srgbClr val="FFFFEE"/>
              </a:highlight>
              <a:latin typeface="Calibri"/>
              <a:ea typeface="Calibri"/>
              <a:cs typeface="Calibri"/>
              <a:sym typeface="Calibri"/>
            </a:endParaRPr>
          </a:p>
          <a:p>
            <a:pPr indent="0" lvl="0" marL="0" rtl="0" algn="l">
              <a:spcBef>
                <a:spcPts val="0"/>
              </a:spcBef>
              <a:spcAft>
                <a:spcPts val="0"/>
              </a:spcAft>
              <a:buNone/>
            </a:pPr>
            <a:r>
              <a:t/>
            </a:r>
            <a:endParaRPr sz="1800">
              <a:solidFill>
                <a:schemeClr val="dk1"/>
              </a:solidFill>
              <a:highlight>
                <a:srgbClr val="FFFFEE"/>
              </a:highlight>
              <a:latin typeface="Calibri"/>
              <a:ea typeface="Calibri"/>
              <a:cs typeface="Calibri"/>
              <a:sym typeface="Calibri"/>
            </a:endParaRPr>
          </a:p>
          <a:p>
            <a:pPr indent="0" lvl="0" marL="0" rtl="0" algn="l">
              <a:spcBef>
                <a:spcPts val="0"/>
              </a:spcBef>
              <a:spcAft>
                <a:spcPts val="0"/>
              </a:spcAft>
              <a:buNone/>
            </a:pPr>
            <a:r>
              <a:rPr b="1" lang="en" sz="1800">
                <a:solidFill>
                  <a:srgbClr val="222222"/>
                </a:solidFill>
                <a:highlight>
                  <a:srgbClr val="FFFFFF"/>
                </a:highlight>
                <a:latin typeface="Calibri"/>
                <a:ea typeface="Calibri"/>
                <a:cs typeface="Calibri"/>
                <a:sym typeface="Calibri"/>
              </a:rPr>
              <a:t>Diagnostic Analytics</a:t>
            </a:r>
            <a:r>
              <a:rPr lang="en" sz="1800">
                <a:solidFill>
                  <a:srgbClr val="222222"/>
                </a:solidFill>
                <a:highlight>
                  <a:srgbClr val="FFFFFF"/>
                </a:highlight>
                <a:latin typeface="Calibri"/>
                <a:ea typeface="Calibri"/>
                <a:cs typeface="Calibri"/>
                <a:sym typeface="Calibri"/>
              </a:rPr>
              <a:t> is a form of advanced </a:t>
            </a:r>
            <a:r>
              <a:rPr b="1" lang="en" sz="1800">
                <a:solidFill>
                  <a:srgbClr val="222222"/>
                </a:solidFill>
                <a:highlight>
                  <a:srgbClr val="FFFFFF"/>
                </a:highlight>
                <a:latin typeface="Calibri"/>
                <a:ea typeface="Calibri"/>
                <a:cs typeface="Calibri"/>
                <a:sym typeface="Calibri"/>
              </a:rPr>
              <a:t>analytics </a:t>
            </a:r>
            <a:r>
              <a:rPr lang="en" sz="1800">
                <a:solidFill>
                  <a:srgbClr val="222222"/>
                </a:solidFill>
                <a:highlight>
                  <a:srgbClr val="FFFFFF"/>
                </a:highlight>
                <a:latin typeface="Calibri"/>
                <a:ea typeface="Calibri"/>
                <a:cs typeface="Calibri"/>
                <a:sym typeface="Calibri"/>
              </a:rPr>
              <a:t>which examines data or content to answer the question “Why did it happen?”, and is characterized by techniques such as drill-down, data discovery, data mining and correlations.</a:t>
            </a:r>
            <a:endParaRPr sz="1800">
              <a:solidFill>
                <a:srgbClr val="222222"/>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800">
              <a:highlight>
                <a:srgbClr val="FFFFFF"/>
              </a:highlight>
              <a:latin typeface="Calibri"/>
              <a:ea typeface="Calibri"/>
              <a:cs typeface="Calibri"/>
              <a:sym typeface="Calibri"/>
            </a:endParaRPr>
          </a:p>
          <a:p>
            <a:pPr indent="0" lvl="0" marL="0" rtl="0" algn="l">
              <a:spcBef>
                <a:spcPts val="0"/>
              </a:spcBef>
              <a:spcAft>
                <a:spcPts val="0"/>
              </a:spcAft>
              <a:buNone/>
            </a:pPr>
            <a:r>
              <a:rPr b="1" lang="en" sz="1800">
                <a:highlight>
                  <a:srgbClr val="FFFFFF"/>
                </a:highlight>
                <a:latin typeface="Calibri"/>
                <a:ea typeface="Calibri"/>
                <a:cs typeface="Calibri"/>
                <a:sym typeface="Calibri"/>
              </a:rPr>
              <a:t>Predictive analytics </a:t>
            </a:r>
            <a:r>
              <a:rPr lang="en" sz="1800">
                <a:highlight>
                  <a:srgbClr val="FFFFFF"/>
                </a:highlight>
                <a:latin typeface="Calibri"/>
                <a:ea typeface="Calibri"/>
                <a:cs typeface="Calibri"/>
                <a:sym typeface="Calibri"/>
              </a:rPr>
              <a:t>is the practice of extracting information from existing </a:t>
            </a:r>
            <a:r>
              <a:rPr lang="en" sz="1800">
                <a:highlight>
                  <a:srgbClr val="FFFFFF"/>
                </a:highlight>
                <a:uFill>
                  <a:noFill/>
                </a:uFill>
                <a:latin typeface="Calibri"/>
                <a:ea typeface="Calibri"/>
                <a:cs typeface="Calibri"/>
                <a:sym typeface="Calibri"/>
                <a:hlinkClick r:id="rId3"/>
              </a:rPr>
              <a:t>data sets</a:t>
            </a:r>
            <a:r>
              <a:rPr lang="en" sz="1800">
                <a:highlight>
                  <a:srgbClr val="FFFFFF"/>
                </a:highlight>
                <a:latin typeface="Calibri"/>
                <a:ea typeface="Calibri"/>
                <a:cs typeface="Calibri"/>
                <a:sym typeface="Calibri"/>
              </a:rPr>
              <a:t> in order to determine patterns and predict future outcomes and trends. </a:t>
            </a:r>
            <a:endParaRPr sz="1800">
              <a:highlight>
                <a:srgbClr val="FFFFFF"/>
              </a:highlight>
              <a:latin typeface="Calibri"/>
              <a:ea typeface="Calibri"/>
              <a:cs typeface="Calibri"/>
              <a:sym typeface="Calibri"/>
            </a:endParaRPr>
          </a:p>
          <a:p>
            <a:pPr indent="0" lvl="0" marL="0" rtl="0" algn="l">
              <a:spcBef>
                <a:spcPts val="0"/>
              </a:spcBef>
              <a:spcAft>
                <a:spcPts val="0"/>
              </a:spcAft>
              <a:buNone/>
            </a:pPr>
            <a:r>
              <a:rPr lang="en" sz="1800">
                <a:highlight>
                  <a:srgbClr val="FFFFFF"/>
                </a:highlight>
                <a:latin typeface="Calibri"/>
                <a:ea typeface="Calibri"/>
                <a:cs typeface="Calibri"/>
                <a:sym typeface="Calibri"/>
              </a:rPr>
              <a:t>It forecasts what might happen in the future with an acceptable level of reliability, and includes what-if scenarios and risk assessment. </a:t>
            </a:r>
            <a:endParaRPr sz="1800">
              <a:highlight>
                <a:srgbClr val="FFFFFF"/>
              </a:highlight>
              <a:latin typeface="Calibri"/>
              <a:ea typeface="Calibri"/>
              <a:cs typeface="Calibri"/>
              <a:sym typeface="Calibri"/>
            </a:endParaRPr>
          </a:p>
          <a:p>
            <a:pPr indent="0" lvl="0" marL="0" rtl="0" algn="l">
              <a:spcBef>
                <a:spcPts val="0"/>
              </a:spcBef>
              <a:spcAft>
                <a:spcPts val="0"/>
              </a:spcAft>
              <a:buNone/>
            </a:pPr>
            <a:r>
              <a:t/>
            </a:r>
            <a:endParaRPr sz="1800">
              <a:highlight>
                <a:srgbClr val="FFFFFF"/>
              </a:highlight>
              <a:latin typeface="Calibri"/>
              <a:ea typeface="Calibri"/>
              <a:cs typeface="Calibri"/>
              <a:sym typeface="Calibri"/>
            </a:endParaRPr>
          </a:p>
          <a:p>
            <a:pPr indent="0" lvl="0" marL="0" rtl="0" algn="l">
              <a:spcBef>
                <a:spcPts val="0"/>
              </a:spcBef>
              <a:spcAft>
                <a:spcPts val="0"/>
              </a:spcAft>
              <a:buNone/>
            </a:pPr>
            <a:r>
              <a:rPr b="1" lang="en" sz="1800">
                <a:highlight>
                  <a:srgbClr val="FFFFFF"/>
                </a:highlight>
                <a:latin typeface="Calibri"/>
                <a:ea typeface="Calibri"/>
                <a:cs typeface="Calibri"/>
                <a:sym typeface="Calibri"/>
              </a:rPr>
              <a:t>Prescriptive analytics</a:t>
            </a:r>
            <a:endParaRPr b="1" sz="1800">
              <a:highlight>
                <a:srgbClr val="FFFFFF"/>
              </a:highlight>
              <a:latin typeface="Calibri"/>
              <a:ea typeface="Calibri"/>
              <a:cs typeface="Calibri"/>
              <a:sym typeface="Calibri"/>
            </a:endParaRPr>
          </a:p>
          <a:p>
            <a:pPr indent="0" lvl="0" marL="0" rtl="0" algn="l">
              <a:spcBef>
                <a:spcPts val="0"/>
              </a:spcBef>
              <a:spcAft>
                <a:spcPts val="0"/>
              </a:spcAft>
              <a:buNone/>
            </a:pPr>
            <a:r>
              <a:rPr lang="en" sz="1800">
                <a:solidFill>
                  <a:srgbClr val="222222"/>
                </a:solidFill>
                <a:highlight>
                  <a:srgbClr val="FFFFFF"/>
                </a:highlight>
                <a:latin typeface="Calibri"/>
                <a:ea typeface="Calibri"/>
                <a:cs typeface="Calibri"/>
                <a:sym typeface="Calibri"/>
              </a:rPr>
              <a:t>prescriptive analytics entails the application of </a:t>
            </a:r>
            <a:r>
              <a:rPr lang="en" sz="1800">
                <a:solidFill>
                  <a:srgbClr val="0B0080"/>
                </a:solidFill>
                <a:highlight>
                  <a:srgbClr val="FFFFFF"/>
                </a:highlight>
                <a:uFill>
                  <a:noFill/>
                </a:uFill>
                <a:latin typeface="Calibri"/>
                <a:ea typeface="Calibri"/>
                <a:cs typeface="Calibri"/>
                <a:sym typeface="Calibri"/>
                <a:hlinkClick r:id="rId4"/>
              </a:rPr>
              <a:t>mathematical</a:t>
            </a:r>
            <a:endParaRPr sz="1800">
              <a:solidFill>
                <a:srgbClr val="222222"/>
              </a:solidFill>
              <a:highlight>
                <a:srgbClr val="FFFFFF"/>
              </a:highlight>
              <a:latin typeface="Calibri"/>
              <a:ea typeface="Calibri"/>
              <a:cs typeface="Calibri"/>
              <a:sym typeface="Calibri"/>
            </a:endParaRPr>
          </a:p>
          <a:p>
            <a:pPr indent="0" lvl="0" marL="0" rtl="0" algn="l">
              <a:spcBef>
                <a:spcPts val="0"/>
              </a:spcBef>
              <a:spcAft>
                <a:spcPts val="0"/>
              </a:spcAft>
              <a:buNone/>
            </a:pPr>
            <a:r>
              <a:rPr lang="en" sz="1800">
                <a:solidFill>
                  <a:srgbClr val="222222"/>
                </a:solidFill>
                <a:highlight>
                  <a:srgbClr val="FFFFFF"/>
                </a:highlight>
                <a:latin typeface="Calibri"/>
                <a:ea typeface="Calibri"/>
                <a:cs typeface="Calibri"/>
                <a:sym typeface="Calibri"/>
              </a:rPr>
              <a:t> and </a:t>
            </a:r>
            <a:r>
              <a:rPr lang="en" sz="1800">
                <a:solidFill>
                  <a:srgbClr val="0B0080"/>
                </a:solidFill>
                <a:highlight>
                  <a:srgbClr val="FFFFFF"/>
                </a:highlight>
                <a:uFill>
                  <a:noFill/>
                </a:uFill>
                <a:latin typeface="Calibri"/>
                <a:ea typeface="Calibri"/>
                <a:cs typeface="Calibri"/>
                <a:sym typeface="Calibri"/>
                <a:hlinkClick r:id="rId5"/>
              </a:rPr>
              <a:t>computational sciences</a:t>
            </a:r>
            <a:r>
              <a:rPr lang="en" sz="1800">
                <a:solidFill>
                  <a:srgbClr val="222222"/>
                </a:solidFill>
                <a:highlight>
                  <a:srgbClr val="FFFFFF"/>
                </a:highlight>
                <a:latin typeface="Calibri"/>
                <a:ea typeface="Calibri"/>
                <a:cs typeface="Calibri"/>
                <a:sym typeface="Calibri"/>
              </a:rPr>
              <a:t> and suggests decision options</a:t>
            </a:r>
            <a:endParaRPr sz="1800">
              <a:highlight>
                <a:srgbClr val="FFFFFF"/>
              </a:highlight>
              <a:latin typeface="Calibri"/>
              <a:ea typeface="Calibri"/>
              <a:cs typeface="Calibri"/>
              <a:sym typeface="Calibri"/>
            </a:endParaRPr>
          </a:p>
          <a:p>
            <a:pPr indent="0" lvl="0" marL="0" rtl="0" algn="l">
              <a:spcBef>
                <a:spcPts val="0"/>
              </a:spcBef>
              <a:spcAft>
                <a:spcPts val="0"/>
              </a:spcAft>
              <a:buNone/>
            </a:pPr>
            <a:r>
              <a:t/>
            </a:r>
            <a:endParaRPr sz="1800">
              <a:highlight>
                <a:srgbClr val="FFFFFF"/>
              </a:highlight>
              <a:latin typeface="Calibri"/>
              <a:ea typeface="Calibri"/>
              <a:cs typeface="Calibri"/>
              <a:sym typeface="Calibri"/>
            </a:endParaRPr>
          </a:p>
          <a:p>
            <a:pPr indent="0" lvl="0" marL="0" rtl="0" algn="l">
              <a:spcBef>
                <a:spcPts val="0"/>
              </a:spcBef>
              <a:spcAft>
                <a:spcPts val="0"/>
              </a:spcAft>
              <a:buNone/>
            </a:pPr>
            <a:r>
              <a:t/>
            </a:r>
            <a:endParaRPr sz="1800">
              <a:highlight>
                <a:srgbClr val="FFFFFF"/>
              </a:highlight>
              <a:latin typeface="Calibri"/>
              <a:ea typeface="Calibri"/>
              <a:cs typeface="Calibri"/>
              <a:sym typeface="Calibri"/>
            </a:endParaRPr>
          </a:p>
          <a:p>
            <a:pPr indent="0" lvl="0" marL="0" rtl="0" algn="l">
              <a:spcBef>
                <a:spcPts val="0"/>
              </a:spcBef>
              <a:spcAft>
                <a:spcPts val="0"/>
              </a:spcAft>
              <a:buNone/>
            </a:pPr>
            <a:r>
              <a:t/>
            </a:r>
            <a:endParaRPr sz="1800">
              <a:solidFill>
                <a:srgbClr val="222222"/>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800">
              <a:solidFill>
                <a:srgbClr val="222222"/>
              </a:solidFill>
              <a:highlight>
                <a:srgbClr val="FFFFFF"/>
              </a:highlight>
              <a:latin typeface="Calibri"/>
              <a:ea typeface="Calibri"/>
              <a:cs typeface="Calibri"/>
              <a:sym typeface="Calibri"/>
            </a:endParaRPr>
          </a:p>
        </p:txBody>
      </p:sp>
      <p:pic>
        <p:nvPicPr>
          <p:cNvPr id="85" name="Google Shape;85;p17"/>
          <p:cNvPicPr preferRelativeResize="0"/>
          <p:nvPr/>
        </p:nvPicPr>
        <p:blipFill>
          <a:blip r:embed="rId6">
            <a:alphaModFix/>
          </a:blip>
          <a:stretch>
            <a:fillRect/>
          </a:stretch>
        </p:blipFill>
        <p:spPr>
          <a:xfrm>
            <a:off x="5562500" y="3694075"/>
            <a:ext cx="3454676" cy="1449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ctrTitle"/>
          </p:nvPr>
        </p:nvSpPr>
        <p:spPr>
          <a:xfrm>
            <a:off x="311700" y="0"/>
            <a:ext cx="8520600" cy="58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CC0000"/>
                </a:solidFill>
              </a:rPr>
              <a:t>Why?</a:t>
            </a:r>
            <a:endParaRPr sz="2400">
              <a:solidFill>
                <a:srgbClr val="CC0000"/>
              </a:solidFill>
            </a:endParaRPr>
          </a:p>
        </p:txBody>
      </p:sp>
      <p:pic>
        <p:nvPicPr>
          <p:cNvPr id="91" name="Google Shape;91;p18"/>
          <p:cNvPicPr preferRelativeResize="0"/>
          <p:nvPr/>
        </p:nvPicPr>
        <p:blipFill>
          <a:blip r:embed="rId3">
            <a:alphaModFix/>
          </a:blip>
          <a:stretch>
            <a:fillRect/>
          </a:stretch>
        </p:blipFill>
        <p:spPr>
          <a:xfrm>
            <a:off x="3598175" y="1728125"/>
            <a:ext cx="1947650" cy="1947650"/>
          </a:xfrm>
          <a:prstGeom prst="rect">
            <a:avLst/>
          </a:prstGeom>
          <a:noFill/>
          <a:ln>
            <a:noFill/>
          </a:ln>
        </p:spPr>
      </p:pic>
      <p:pic>
        <p:nvPicPr>
          <p:cNvPr id="92" name="Google Shape;92;p18"/>
          <p:cNvPicPr preferRelativeResize="0"/>
          <p:nvPr/>
        </p:nvPicPr>
        <p:blipFill>
          <a:blip r:embed="rId4">
            <a:alphaModFix/>
          </a:blip>
          <a:stretch>
            <a:fillRect/>
          </a:stretch>
        </p:blipFill>
        <p:spPr>
          <a:xfrm>
            <a:off x="743800" y="724650"/>
            <a:ext cx="1699407" cy="1045800"/>
          </a:xfrm>
          <a:prstGeom prst="rect">
            <a:avLst/>
          </a:prstGeom>
          <a:noFill/>
          <a:ln>
            <a:noFill/>
          </a:ln>
        </p:spPr>
      </p:pic>
      <p:sp>
        <p:nvSpPr>
          <p:cNvPr id="93" name="Google Shape;93;p18"/>
          <p:cNvSpPr txBox="1"/>
          <p:nvPr/>
        </p:nvSpPr>
        <p:spPr>
          <a:xfrm>
            <a:off x="695025" y="1728125"/>
            <a:ext cx="19314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Fraud Detection</a:t>
            </a:r>
            <a:endParaRPr sz="1800"/>
          </a:p>
        </p:txBody>
      </p:sp>
      <p:pic>
        <p:nvPicPr>
          <p:cNvPr id="94" name="Google Shape;94;p18"/>
          <p:cNvPicPr preferRelativeResize="0"/>
          <p:nvPr/>
        </p:nvPicPr>
        <p:blipFill>
          <a:blip r:embed="rId5">
            <a:alphaModFix/>
          </a:blip>
          <a:stretch>
            <a:fillRect/>
          </a:stretch>
        </p:blipFill>
        <p:spPr>
          <a:xfrm>
            <a:off x="6530200" y="743175"/>
            <a:ext cx="1947650" cy="926037"/>
          </a:xfrm>
          <a:prstGeom prst="rect">
            <a:avLst/>
          </a:prstGeom>
          <a:noFill/>
          <a:ln>
            <a:noFill/>
          </a:ln>
        </p:spPr>
      </p:pic>
      <p:sp>
        <p:nvSpPr>
          <p:cNvPr id="95" name="Google Shape;95;p18"/>
          <p:cNvSpPr txBox="1"/>
          <p:nvPr/>
        </p:nvSpPr>
        <p:spPr>
          <a:xfrm>
            <a:off x="6293725" y="1728125"/>
            <a:ext cx="25386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Application Screening</a:t>
            </a:r>
            <a:endParaRPr sz="1800"/>
          </a:p>
        </p:txBody>
      </p:sp>
      <p:pic>
        <p:nvPicPr>
          <p:cNvPr id="96" name="Google Shape;96;p18"/>
          <p:cNvPicPr preferRelativeResize="0"/>
          <p:nvPr/>
        </p:nvPicPr>
        <p:blipFill>
          <a:blip r:embed="rId6">
            <a:alphaModFix/>
          </a:blip>
          <a:stretch>
            <a:fillRect/>
          </a:stretch>
        </p:blipFill>
        <p:spPr>
          <a:xfrm>
            <a:off x="6530200" y="2198950"/>
            <a:ext cx="2044956" cy="1360825"/>
          </a:xfrm>
          <a:prstGeom prst="rect">
            <a:avLst/>
          </a:prstGeom>
          <a:noFill/>
          <a:ln>
            <a:noFill/>
          </a:ln>
        </p:spPr>
      </p:pic>
      <p:sp>
        <p:nvSpPr>
          <p:cNvPr id="97" name="Google Shape;97;p18"/>
          <p:cNvSpPr txBox="1"/>
          <p:nvPr/>
        </p:nvSpPr>
        <p:spPr>
          <a:xfrm>
            <a:off x="6293725" y="3675775"/>
            <a:ext cx="27750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Customer buying Habits</a:t>
            </a:r>
            <a:endParaRPr sz="1800"/>
          </a:p>
        </p:txBody>
      </p:sp>
      <p:pic>
        <p:nvPicPr>
          <p:cNvPr id="98" name="Google Shape;98;p18"/>
          <p:cNvPicPr preferRelativeResize="0"/>
          <p:nvPr/>
        </p:nvPicPr>
        <p:blipFill>
          <a:blip r:embed="rId7">
            <a:alphaModFix/>
          </a:blip>
          <a:stretch>
            <a:fillRect/>
          </a:stretch>
        </p:blipFill>
        <p:spPr>
          <a:xfrm>
            <a:off x="841350" y="2198950"/>
            <a:ext cx="1772450" cy="1360825"/>
          </a:xfrm>
          <a:prstGeom prst="rect">
            <a:avLst/>
          </a:prstGeom>
          <a:noFill/>
          <a:ln>
            <a:noFill/>
          </a:ln>
        </p:spPr>
      </p:pic>
      <p:sp>
        <p:nvSpPr>
          <p:cNvPr id="99" name="Google Shape;99;p18"/>
          <p:cNvSpPr txBox="1"/>
          <p:nvPr/>
        </p:nvSpPr>
        <p:spPr>
          <a:xfrm>
            <a:off x="421375" y="3559775"/>
            <a:ext cx="28479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Marketing Optimization</a:t>
            </a:r>
            <a:endParaRPr sz="1800"/>
          </a:p>
        </p:txBody>
      </p:sp>
      <p:pic>
        <p:nvPicPr>
          <p:cNvPr id="100" name="Google Shape;100;p18"/>
          <p:cNvPicPr preferRelativeResize="0"/>
          <p:nvPr/>
        </p:nvPicPr>
        <p:blipFill>
          <a:blip r:embed="rId8">
            <a:alphaModFix/>
          </a:blip>
          <a:stretch>
            <a:fillRect/>
          </a:stretch>
        </p:blipFill>
        <p:spPr>
          <a:xfrm>
            <a:off x="3140950" y="3879425"/>
            <a:ext cx="3152775" cy="1264075"/>
          </a:xfrm>
          <a:prstGeom prst="rect">
            <a:avLst/>
          </a:prstGeom>
          <a:noFill/>
          <a:ln>
            <a:noFill/>
          </a:ln>
        </p:spPr>
      </p:pic>
      <p:cxnSp>
        <p:nvCxnSpPr>
          <p:cNvPr id="101" name="Google Shape;101;p18"/>
          <p:cNvCxnSpPr>
            <a:stCxn id="92" idx="3"/>
          </p:cNvCxnSpPr>
          <p:nvPr/>
        </p:nvCxnSpPr>
        <p:spPr>
          <a:xfrm>
            <a:off x="2443207" y="1247550"/>
            <a:ext cx="1519800" cy="1045800"/>
          </a:xfrm>
          <a:prstGeom prst="straightConnector1">
            <a:avLst/>
          </a:prstGeom>
          <a:noFill/>
          <a:ln cap="flat" cmpd="sng" w="38100">
            <a:solidFill>
              <a:schemeClr val="dk2"/>
            </a:solidFill>
            <a:prstDash val="dot"/>
            <a:round/>
            <a:headEnd len="med" w="med" type="none"/>
            <a:tailEnd len="med" w="med" type="none"/>
          </a:ln>
        </p:spPr>
      </p:cxnSp>
      <p:cxnSp>
        <p:nvCxnSpPr>
          <p:cNvPr id="102" name="Google Shape;102;p18"/>
          <p:cNvCxnSpPr>
            <a:stCxn id="94" idx="1"/>
          </p:cNvCxnSpPr>
          <p:nvPr/>
        </p:nvCxnSpPr>
        <p:spPr>
          <a:xfrm flipH="1">
            <a:off x="5099800" y="1206194"/>
            <a:ext cx="1430400" cy="1089600"/>
          </a:xfrm>
          <a:prstGeom prst="straightConnector1">
            <a:avLst/>
          </a:prstGeom>
          <a:noFill/>
          <a:ln cap="flat" cmpd="sng" w="38100">
            <a:solidFill>
              <a:schemeClr val="dk2"/>
            </a:solidFill>
            <a:prstDash val="dot"/>
            <a:round/>
            <a:headEnd len="med" w="med" type="none"/>
            <a:tailEnd len="med" w="med" type="none"/>
          </a:ln>
        </p:spPr>
      </p:cxnSp>
      <p:cxnSp>
        <p:nvCxnSpPr>
          <p:cNvPr id="103" name="Google Shape;103;p18"/>
          <p:cNvCxnSpPr>
            <a:stCxn id="98" idx="3"/>
          </p:cNvCxnSpPr>
          <p:nvPr/>
        </p:nvCxnSpPr>
        <p:spPr>
          <a:xfrm flipH="1" rot="10800000">
            <a:off x="2613800" y="2615362"/>
            <a:ext cx="1512600" cy="264000"/>
          </a:xfrm>
          <a:prstGeom prst="straightConnector1">
            <a:avLst/>
          </a:prstGeom>
          <a:noFill/>
          <a:ln cap="flat" cmpd="sng" w="38100">
            <a:solidFill>
              <a:schemeClr val="dk2"/>
            </a:solidFill>
            <a:prstDash val="dot"/>
            <a:round/>
            <a:headEnd len="med" w="med" type="none"/>
            <a:tailEnd len="med" w="med" type="none"/>
          </a:ln>
        </p:spPr>
      </p:cxnSp>
      <p:cxnSp>
        <p:nvCxnSpPr>
          <p:cNvPr id="104" name="Google Shape;104;p18"/>
          <p:cNvCxnSpPr>
            <a:endCxn id="96" idx="1"/>
          </p:cNvCxnSpPr>
          <p:nvPr/>
        </p:nvCxnSpPr>
        <p:spPr>
          <a:xfrm>
            <a:off x="5201500" y="2470163"/>
            <a:ext cx="1328700" cy="409200"/>
          </a:xfrm>
          <a:prstGeom prst="straightConnector1">
            <a:avLst/>
          </a:prstGeom>
          <a:noFill/>
          <a:ln cap="flat" cmpd="sng" w="38100">
            <a:solidFill>
              <a:schemeClr val="dk2"/>
            </a:solidFill>
            <a:prstDash val="dot"/>
            <a:round/>
            <a:headEnd len="med" w="med" type="none"/>
            <a:tailEnd len="med" w="med" type="none"/>
          </a:ln>
        </p:spPr>
      </p:cxnSp>
      <p:cxnSp>
        <p:nvCxnSpPr>
          <p:cNvPr id="105" name="Google Shape;105;p18"/>
          <p:cNvCxnSpPr/>
          <p:nvPr/>
        </p:nvCxnSpPr>
        <p:spPr>
          <a:xfrm>
            <a:off x="4576850" y="3312775"/>
            <a:ext cx="29100" cy="842700"/>
          </a:xfrm>
          <a:prstGeom prst="straightConnector1">
            <a:avLst/>
          </a:prstGeom>
          <a:noFill/>
          <a:ln cap="flat" cmpd="sng" w="38100">
            <a:solidFill>
              <a:schemeClr val="dk2"/>
            </a:solidFill>
            <a:prstDash val="dot"/>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idx="1" type="subTitle"/>
          </p:nvPr>
        </p:nvSpPr>
        <p:spPr>
          <a:xfrm>
            <a:off x="428600" y="1425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FF0000"/>
              </a:buClr>
              <a:buSzPts val="3959"/>
              <a:buFont typeface="Avenir"/>
              <a:buNone/>
            </a:pPr>
            <a:r>
              <a:rPr lang="en" sz="3959">
                <a:solidFill>
                  <a:schemeClr val="dk1"/>
                </a:solidFill>
                <a:latin typeface="Calibri"/>
                <a:ea typeface="Calibri"/>
                <a:cs typeface="Calibri"/>
                <a:sym typeface="Calibri"/>
              </a:rPr>
              <a:t> </a:t>
            </a:r>
            <a:r>
              <a:rPr lang="en" sz="3959">
                <a:solidFill>
                  <a:srgbClr val="FF0000"/>
                </a:solidFill>
                <a:latin typeface="Calibri"/>
                <a:ea typeface="Calibri"/>
                <a:cs typeface="Calibri"/>
                <a:sym typeface="Calibri"/>
              </a:rPr>
              <a:t>CRISP </a:t>
            </a:r>
            <a:r>
              <a:rPr lang="en" sz="3959">
                <a:solidFill>
                  <a:schemeClr val="dk1"/>
                </a:solidFill>
                <a:latin typeface="Calibri"/>
                <a:ea typeface="Calibri"/>
                <a:cs typeface="Calibri"/>
                <a:sym typeface="Calibri"/>
              </a:rPr>
              <a:t>Analysis  Approach</a:t>
            </a:r>
            <a:endParaRPr/>
          </a:p>
        </p:txBody>
      </p:sp>
      <p:sp>
        <p:nvSpPr>
          <p:cNvPr id="111" name="Google Shape;111;p19"/>
          <p:cNvSpPr txBox="1"/>
          <p:nvPr/>
        </p:nvSpPr>
        <p:spPr>
          <a:xfrm>
            <a:off x="428600" y="1080901"/>
            <a:ext cx="4311000" cy="3755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200000"/>
              </a:lnSpc>
              <a:spcBef>
                <a:spcPts val="0"/>
              </a:spcBef>
              <a:spcAft>
                <a:spcPts val="0"/>
              </a:spcAft>
              <a:buClr>
                <a:srgbClr val="4F81BD"/>
              </a:buClr>
              <a:buSzPts val="2000"/>
              <a:buFont typeface="Noto Sans Symbols"/>
              <a:buChar char="◆"/>
            </a:pPr>
            <a:r>
              <a:rPr b="1" lang="en" sz="2000">
                <a:solidFill>
                  <a:srgbClr val="4F81BD"/>
                </a:solidFill>
                <a:latin typeface="Calibri"/>
                <a:ea typeface="Calibri"/>
                <a:cs typeface="Calibri"/>
                <a:sym typeface="Calibri"/>
              </a:rPr>
              <a:t>Business Understanding </a:t>
            </a:r>
            <a:endParaRPr/>
          </a:p>
          <a:p>
            <a:pPr indent="-342900" lvl="0" marL="342900" marR="0" rtl="0" algn="l">
              <a:lnSpc>
                <a:spcPct val="200000"/>
              </a:lnSpc>
              <a:spcBef>
                <a:spcPts val="0"/>
              </a:spcBef>
              <a:spcAft>
                <a:spcPts val="0"/>
              </a:spcAft>
              <a:buClr>
                <a:srgbClr val="31859B"/>
              </a:buClr>
              <a:buSzPts val="2000"/>
              <a:buFont typeface="Noto Sans Symbols"/>
              <a:buChar char="◆"/>
            </a:pPr>
            <a:r>
              <a:rPr b="1" lang="en" sz="2000">
                <a:solidFill>
                  <a:srgbClr val="31859B"/>
                </a:solidFill>
                <a:latin typeface="Calibri"/>
                <a:ea typeface="Calibri"/>
                <a:cs typeface="Calibri"/>
                <a:sym typeface="Calibri"/>
              </a:rPr>
              <a:t>Data Understanding </a:t>
            </a:r>
            <a:endParaRPr/>
          </a:p>
          <a:p>
            <a:pPr indent="-342900" lvl="0" marL="342900" marR="0" rtl="0" algn="l">
              <a:lnSpc>
                <a:spcPct val="200000"/>
              </a:lnSpc>
              <a:spcBef>
                <a:spcPts val="0"/>
              </a:spcBef>
              <a:spcAft>
                <a:spcPts val="0"/>
              </a:spcAft>
              <a:buClr>
                <a:srgbClr val="17365D"/>
              </a:buClr>
              <a:buSzPts val="2000"/>
              <a:buFont typeface="Noto Sans Symbols"/>
              <a:buChar char="◆"/>
            </a:pPr>
            <a:r>
              <a:rPr b="1" lang="en" sz="2000">
                <a:solidFill>
                  <a:srgbClr val="17365D"/>
                </a:solidFill>
                <a:latin typeface="Calibri"/>
                <a:ea typeface="Calibri"/>
                <a:cs typeface="Calibri"/>
                <a:sym typeface="Calibri"/>
              </a:rPr>
              <a:t>Data Preparation </a:t>
            </a:r>
            <a:endParaRPr/>
          </a:p>
          <a:p>
            <a:pPr indent="-342900" lvl="0" marL="342900" marR="0" rtl="0" algn="l">
              <a:lnSpc>
                <a:spcPct val="200000"/>
              </a:lnSpc>
              <a:spcBef>
                <a:spcPts val="0"/>
              </a:spcBef>
              <a:spcAft>
                <a:spcPts val="0"/>
              </a:spcAft>
              <a:buClr>
                <a:srgbClr val="E36C09"/>
              </a:buClr>
              <a:buSzPts val="2000"/>
              <a:buFont typeface="Noto Sans Symbols"/>
              <a:buChar char="◆"/>
            </a:pPr>
            <a:r>
              <a:rPr b="1" lang="en" sz="2000">
                <a:solidFill>
                  <a:srgbClr val="E36C09"/>
                </a:solidFill>
                <a:latin typeface="Calibri"/>
                <a:ea typeface="Calibri"/>
                <a:cs typeface="Calibri"/>
                <a:sym typeface="Calibri"/>
              </a:rPr>
              <a:t>Modeling</a:t>
            </a:r>
            <a:endParaRPr/>
          </a:p>
          <a:p>
            <a:pPr indent="-342900" lvl="0" marL="342900" marR="0" rtl="0" algn="l">
              <a:lnSpc>
                <a:spcPct val="200000"/>
              </a:lnSpc>
              <a:spcBef>
                <a:spcPts val="0"/>
              </a:spcBef>
              <a:spcAft>
                <a:spcPts val="0"/>
              </a:spcAft>
              <a:buClr>
                <a:srgbClr val="76923C"/>
              </a:buClr>
              <a:buSzPts val="2000"/>
              <a:buFont typeface="Noto Sans Symbols"/>
              <a:buChar char="◆"/>
            </a:pPr>
            <a:r>
              <a:rPr b="1" lang="en" sz="2000">
                <a:solidFill>
                  <a:srgbClr val="76923C"/>
                </a:solidFill>
                <a:latin typeface="Calibri"/>
                <a:ea typeface="Calibri"/>
                <a:cs typeface="Calibri"/>
                <a:sym typeface="Calibri"/>
              </a:rPr>
              <a:t>Evaluation</a:t>
            </a:r>
            <a:endParaRPr/>
          </a:p>
          <a:p>
            <a:pPr indent="-342900" lvl="0" marL="342900" marR="0" rtl="0" algn="l">
              <a:lnSpc>
                <a:spcPct val="200000"/>
              </a:lnSpc>
              <a:spcBef>
                <a:spcPts val="0"/>
              </a:spcBef>
              <a:spcAft>
                <a:spcPts val="0"/>
              </a:spcAft>
              <a:buClr>
                <a:srgbClr val="205867"/>
              </a:buClr>
              <a:buSzPts val="2000"/>
              <a:buFont typeface="Noto Sans Symbols"/>
              <a:buChar char="◆"/>
            </a:pPr>
            <a:r>
              <a:rPr b="1" lang="en" sz="2000">
                <a:solidFill>
                  <a:srgbClr val="205867"/>
                </a:solidFill>
                <a:latin typeface="Calibri"/>
                <a:ea typeface="Calibri"/>
                <a:cs typeface="Calibri"/>
                <a:sym typeface="Calibri"/>
              </a:rPr>
              <a:t>Visualization</a:t>
            </a:r>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112" name="Google Shape;112;p19"/>
          <p:cNvPicPr preferRelativeResize="0"/>
          <p:nvPr/>
        </p:nvPicPr>
        <p:blipFill rotWithShape="1">
          <a:blip r:embed="rId3">
            <a:alphaModFix/>
          </a:blip>
          <a:srcRect b="0" l="0" r="0" t="0"/>
          <a:stretch/>
        </p:blipFill>
        <p:spPr>
          <a:xfrm>
            <a:off x="3769950" y="935175"/>
            <a:ext cx="5374051" cy="420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idx="1" type="body"/>
          </p:nvPr>
        </p:nvSpPr>
        <p:spPr>
          <a:xfrm>
            <a:off x="311700" y="436100"/>
            <a:ext cx="8520600" cy="41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https://socialresearchmethods.net/kb/statdesc.php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47575" y="239800"/>
            <a:ext cx="422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Central tendency</a:t>
            </a:r>
            <a:endParaRPr/>
          </a:p>
        </p:txBody>
      </p:sp>
      <p:sp>
        <p:nvSpPr>
          <p:cNvPr id="123" name="Google Shape;123;p21"/>
          <p:cNvSpPr txBox="1"/>
          <p:nvPr>
            <p:ph idx="1" type="body"/>
          </p:nvPr>
        </p:nvSpPr>
        <p:spPr>
          <a:xfrm>
            <a:off x="108300" y="812500"/>
            <a:ext cx="4932600" cy="43311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a:t>Mean:</a:t>
            </a:r>
            <a:r>
              <a:rPr b="1" lang="en"/>
              <a:t>Sum of all observations/number of observations.</a:t>
            </a:r>
            <a:endParaRPr b="1"/>
          </a:p>
          <a:p>
            <a:pPr indent="0" lvl="0" marL="0" rtl="0" algn="l">
              <a:lnSpc>
                <a:spcPct val="114000"/>
              </a:lnSpc>
              <a:spcBef>
                <a:spcPts val="0"/>
              </a:spcBef>
              <a:spcAft>
                <a:spcPts val="0"/>
              </a:spcAft>
              <a:buNone/>
            </a:pPr>
            <a:r>
              <a:t/>
            </a:r>
            <a:endParaRPr b="1"/>
          </a:p>
          <a:p>
            <a:pPr indent="0" lvl="0" marL="0" rtl="0" algn="l">
              <a:lnSpc>
                <a:spcPct val="114000"/>
              </a:lnSpc>
              <a:spcBef>
                <a:spcPts val="0"/>
              </a:spcBef>
              <a:spcAft>
                <a:spcPts val="0"/>
              </a:spcAft>
              <a:buNone/>
            </a:pPr>
            <a:r>
              <a:rPr lang="en" u="sng"/>
              <a:t>2+4+6+8+10+12+14+16+18+20</a:t>
            </a:r>
            <a:r>
              <a:rPr lang="en"/>
              <a:t> = 11</a:t>
            </a:r>
            <a:endParaRPr/>
          </a:p>
          <a:p>
            <a:pPr indent="0" lvl="0" marL="0" rtl="0" algn="l">
              <a:lnSpc>
                <a:spcPct val="114000"/>
              </a:lnSpc>
              <a:spcBef>
                <a:spcPts val="0"/>
              </a:spcBef>
              <a:spcAft>
                <a:spcPts val="0"/>
              </a:spcAft>
              <a:buNone/>
            </a:pPr>
            <a:r>
              <a:rPr lang="en"/>
              <a:t>                        10</a:t>
            </a:r>
            <a:endParaRPr/>
          </a:p>
          <a:p>
            <a:pPr indent="0" lvl="0" marL="0" rtl="0" algn="l">
              <a:lnSpc>
                <a:spcPct val="114000"/>
              </a:lnSpc>
              <a:spcBef>
                <a:spcPts val="0"/>
              </a:spcBef>
              <a:spcAft>
                <a:spcPts val="0"/>
              </a:spcAft>
              <a:buNone/>
            </a:pPr>
            <a:r>
              <a:t/>
            </a:r>
            <a:endParaRPr b="1"/>
          </a:p>
          <a:p>
            <a:pPr indent="0" lvl="0" marL="0" rtl="0" algn="l">
              <a:lnSpc>
                <a:spcPct val="114000"/>
              </a:lnSpc>
              <a:spcBef>
                <a:spcPts val="0"/>
              </a:spcBef>
              <a:spcAft>
                <a:spcPts val="0"/>
              </a:spcAft>
              <a:buNone/>
            </a:pPr>
            <a:r>
              <a:rPr b="1" lang="en"/>
              <a:t>Median: Middle value separating highest and lowest</a:t>
            </a:r>
            <a:endParaRPr b="1"/>
          </a:p>
          <a:p>
            <a:pPr indent="0" lvl="0" marL="0" rtl="0" algn="l">
              <a:lnSpc>
                <a:spcPct val="114000"/>
              </a:lnSpc>
              <a:spcBef>
                <a:spcPts val="0"/>
              </a:spcBef>
              <a:spcAft>
                <a:spcPts val="0"/>
              </a:spcAft>
              <a:buNone/>
            </a:pPr>
            <a:r>
              <a:rPr lang="en"/>
              <a:t>1,3,3,</a:t>
            </a:r>
            <a:r>
              <a:rPr b="1" lang="en">
                <a:solidFill>
                  <a:srgbClr val="FF0000"/>
                </a:solidFill>
              </a:rPr>
              <a:t>6</a:t>
            </a:r>
            <a:r>
              <a:rPr b="1" lang="en"/>
              <a:t>,</a:t>
            </a:r>
            <a:r>
              <a:rPr lang="en"/>
              <a:t>7,8,9 → 6</a:t>
            </a:r>
            <a:endParaRPr/>
          </a:p>
          <a:p>
            <a:pPr indent="0" lvl="0" marL="0" rtl="0" algn="l">
              <a:lnSpc>
                <a:spcPct val="114000"/>
              </a:lnSpc>
              <a:spcBef>
                <a:spcPts val="0"/>
              </a:spcBef>
              <a:spcAft>
                <a:spcPts val="0"/>
              </a:spcAft>
              <a:buNone/>
            </a:pPr>
            <a:r>
              <a:rPr lang="en"/>
              <a:t>1,2,3,</a:t>
            </a:r>
            <a:r>
              <a:rPr b="1" lang="en">
                <a:solidFill>
                  <a:srgbClr val="FF0000"/>
                </a:solidFill>
              </a:rPr>
              <a:t>4,5</a:t>
            </a:r>
            <a:r>
              <a:rPr lang="en"/>
              <a:t>,6,7,8 → (4+5)/2=4.5</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b="1" lang="en"/>
              <a:t>Mode:Highest repeating frequency</a:t>
            </a:r>
            <a:endParaRPr b="1"/>
          </a:p>
          <a:p>
            <a:pPr indent="0" lvl="0" marL="0" rtl="0" algn="l">
              <a:lnSpc>
                <a:spcPct val="114000"/>
              </a:lnSpc>
              <a:spcBef>
                <a:spcPts val="0"/>
              </a:spcBef>
              <a:spcAft>
                <a:spcPts val="0"/>
              </a:spcAft>
              <a:buNone/>
            </a:pPr>
            <a:r>
              <a:rPr lang="en"/>
              <a:t>12,3,2,4,5,2,14</a:t>
            </a:r>
            <a:r>
              <a:rPr lang="en"/>
              <a:t>→ </a:t>
            </a:r>
            <a:r>
              <a:rPr lang="en"/>
              <a:t> 2 </a:t>
            </a:r>
            <a:endParaRPr/>
          </a:p>
          <a:p>
            <a:pPr indent="0" lvl="0" marL="0" rtl="0" algn="l">
              <a:spcBef>
                <a:spcPts val="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u="sng"/>
          </a:p>
          <a:p>
            <a:pPr indent="0" lvl="0" marL="0" rtl="0" algn="l">
              <a:spcBef>
                <a:spcPts val="1600"/>
              </a:spcBef>
              <a:spcAft>
                <a:spcPts val="1600"/>
              </a:spcAft>
              <a:buNone/>
            </a:pPr>
            <a:r>
              <a:t/>
            </a:r>
            <a:endParaRPr/>
          </a:p>
        </p:txBody>
      </p:sp>
      <p:pic>
        <p:nvPicPr>
          <p:cNvPr id="124" name="Google Shape;124;p21"/>
          <p:cNvPicPr preferRelativeResize="0"/>
          <p:nvPr/>
        </p:nvPicPr>
        <p:blipFill>
          <a:blip r:embed="rId3">
            <a:alphaModFix/>
          </a:blip>
          <a:stretch>
            <a:fillRect/>
          </a:stretch>
        </p:blipFill>
        <p:spPr>
          <a:xfrm>
            <a:off x="5274275" y="101700"/>
            <a:ext cx="3869725" cy="4925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