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9" r:id="rId2"/>
    <p:sldId id="270" r:id="rId3"/>
    <p:sldId id="271" r:id="rId4"/>
    <p:sldId id="273" r:id="rId5"/>
    <p:sldId id="277" r:id="rId6"/>
    <p:sldId id="278" r:id="rId7"/>
    <p:sldId id="272" r:id="rId8"/>
    <p:sldId id="274" r:id="rId9"/>
    <p:sldId id="275" r:id="rId10"/>
    <p:sldId id="279" r:id="rId11"/>
    <p:sldId id="280" r:id="rId12"/>
    <p:sldId id="281" r:id="rId13"/>
    <p:sldId id="282" r:id="rId14"/>
    <p:sldId id="283" r:id="rId15"/>
    <p:sldId id="285" r:id="rId16"/>
    <p:sldId id="286" r:id="rId17"/>
    <p:sldId id="287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7" autoAdjust="0"/>
    <p:restoredTop sz="74214" autoAdjust="0"/>
  </p:normalViewPr>
  <p:slideViewPr>
    <p:cSldViewPr snapToGrid="0">
      <p:cViewPr varScale="1">
        <p:scale>
          <a:sx n="63" d="100"/>
          <a:sy n="63" d="100"/>
        </p:scale>
        <p:origin x="1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dwood%20Algorithms\Akash%20Banerjee\Modi\2014_2018\2014_18\WordFreqN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Namo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wordfreq_modi!$B$1</c:f>
              <c:strCache>
                <c:ptCount val="1"/>
                <c:pt idx="0">
                  <c:v>freq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wordfreq_modi!$A$2:$A$30</c:f>
              <c:strCache>
                <c:ptCount val="29"/>
                <c:pt idx="0">
                  <c:v>india</c:v>
                </c:pt>
                <c:pt idx="1">
                  <c:v>people</c:v>
                </c:pt>
                <c:pt idx="2">
                  <c:v>president</c:v>
                </c:pt>
                <c:pt idx="3">
                  <c:v>life</c:v>
                </c:pt>
                <c:pt idx="4">
                  <c:v>meeting</c:v>
                </c:pt>
                <c:pt idx="5">
                  <c:v>today</c:v>
                </c:pt>
                <c:pt idx="6">
                  <c:v>wishes</c:v>
                </c:pt>
                <c:pt idx="7">
                  <c:v>good</c:v>
                </c:pt>
                <c:pt idx="8">
                  <c:v>day</c:v>
                </c:pt>
                <c:pt idx="9">
                  <c:v>development</c:v>
                </c:pt>
                <c:pt idx="10">
                  <c:v>greetings</c:v>
                </c:pt>
                <c:pt idx="11">
                  <c:v>thank</c:v>
                </c:pt>
                <c:pt idx="12">
                  <c:v>great</c:v>
                </c:pt>
                <c:pt idx="13">
                  <c:v>ties</c:v>
                </c:pt>
                <c:pt idx="14">
                  <c:v>visit</c:v>
                </c:pt>
                <c:pt idx="15">
                  <c:v>long</c:v>
                </c:pt>
                <c:pt idx="16">
                  <c:v>birthday</c:v>
                </c:pt>
                <c:pt idx="17">
                  <c:v>can</c:v>
                </c:pt>
                <c:pt idx="18">
                  <c:v>towards</c:v>
                </c:pt>
                <c:pt idx="19">
                  <c:v>world</c:v>
                </c:pt>
                <c:pt idx="20">
                  <c:v>best</c:v>
                </c:pt>
                <c:pt idx="21">
                  <c:v>may</c:v>
                </c:pt>
                <c:pt idx="22">
                  <c:v>indian</c:v>
                </c:pt>
                <c:pt idx="23">
                  <c:v>government</c:v>
                </c:pt>
                <c:pt idx="24">
                  <c:v>nation</c:v>
                </c:pt>
                <c:pt idx="25">
                  <c:v>health</c:v>
                </c:pt>
                <c:pt idx="26">
                  <c:v>new</c:v>
                </c:pt>
                <c:pt idx="27">
                  <c:v>shri</c:v>
                </c:pt>
                <c:pt idx="28">
                  <c:v>programme</c:v>
                </c:pt>
              </c:strCache>
            </c:strRef>
          </c:cat>
          <c:val>
            <c:numRef>
              <c:f>wordfreq_modi!$B$2:$B$30</c:f>
              <c:numCache>
                <c:formatCode>General</c:formatCode>
                <c:ptCount val="29"/>
                <c:pt idx="0">
                  <c:v>1070</c:v>
                </c:pt>
                <c:pt idx="1">
                  <c:v>680</c:v>
                </c:pt>
                <c:pt idx="2">
                  <c:v>390</c:v>
                </c:pt>
                <c:pt idx="3">
                  <c:v>356</c:v>
                </c:pt>
                <c:pt idx="4">
                  <c:v>353</c:v>
                </c:pt>
                <c:pt idx="5">
                  <c:v>353</c:v>
                </c:pt>
                <c:pt idx="6">
                  <c:v>337</c:v>
                </c:pt>
                <c:pt idx="7">
                  <c:v>334</c:v>
                </c:pt>
                <c:pt idx="8">
                  <c:v>333</c:v>
                </c:pt>
                <c:pt idx="9">
                  <c:v>314</c:v>
                </c:pt>
                <c:pt idx="10">
                  <c:v>311</c:v>
                </c:pt>
                <c:pt idx="11">
                  <c:v>309</c:v>
                </c:pt>
                <c:pt idx="12">
                  <c:v>288</c:v>
                </c:pt>
                <c:pt idx="13">
                  <c:v>287</c:v>
                </c:pt>
                <c:pt idx="14">
                  <c:v>277</c:v>
                </c:pt>
                <c:pt idx="15">
                  <c:v>272</c:v>
                </c:pt>
                <c:pt idx="16">
                  <c:v>268</c:v>
                </c:pt>
                <c:pt idx="17">
                  <c:v>261</c:v>
                </c:pt>
                <c:pt idx="18">
                  <c:v>258</c:v>
                </c:pt>
                <c:pt idx="19">
                  <c:v>258</c:v>
                </c:pt>
                <c:pt idx="20">
                  <c:v>251</c:v>
                </c:pt>
                <c:pt idx="21">
                  <c:v>250</c:v>
                </c:pt>
                <c:pt idx="22">
                  <c:v>232</c:v>
                </c:pt>
                <c:pt idx="23">
                  <c:v>229</c:v>
                </c:pt>
                <c:pt idx="24">
                  <c:v>227</c:v>
                </c:pt>
                <c:pt idx="25">
                  <c:v>224</c:v>
                </c:pt>
                <c:pt idx="26">
                  <c:v>223</c:v>
                </c:pt>
                <c:pt idx="27">
                  <c:v>223</c:v>
                </c:pt>
                <c:pt idx="28">
                  <c:v>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0E-4F90-B7C0-FC8259585B8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474596704"/>
        <c:axId val="474603920"/>
        <c:axId val="0"/>
      </c:bar3DChart>
      <c:catAx>
        <c:axId val="47459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603920"/>
        <c:crosses val="autoZero"/>
        <c:auto val="1"/>
        <c:lblAlgn val="ctr"/>
        <c:lblOffset val="100"/>
        <c:noMultiLvlLbl val="0"/>
      </c:catAx>
      <c:valAx>
        <c:axId val="474603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59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 Rahul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wordfreqrahul!$B$1</c:f>
              <c:strCache>
                <c:ptCount val="1"/>
                <c:pt idx="0">
                  <c:v>freq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wordfreqrahul!$A$2:$A$30</c:f>
              <c:strCache>
                <c:ptCount val="29"/>
                <c:pt idx="0">
                  <c:v>congress</c:v>
                </c:pt>
                <c:pt idx="1">
                  <c:v>people</c:v>
                </c:pt>
                <c:pt idx="2">
                  <c:v>today</c:v>
                </c:pt>
                <c:pt idx="3">
                  <c:v>india</c:v>
                </c:pt>
                <c:pt idx="4">
                  <c:v>gandhi</c:v>
                </c:pt>
                <c:pt idx="5">
                  <c:v>day</c:v>
                </c:pt>
                <c:pt idx="6">
                  <c:v>condolences</c:v>
                </c:pt>
                <c:pt idx="7">
                  <c:v>party</c:v>
                </c:pt>
                <c:pt idx="8">
                  <c:v>thank</c:v>
                </c:pt>
                <c:pt idx="9">
                  <c:v>modiji</c:v>
                </c:pt>
                <c:pt idx="10">
                  <c:v>govt</c:v>
                </c:pt>
                <c:pt idx="11">
                  <c:v>families</c:v>
                </c:pt>
                <c:pt idx="12">
                  <c:v>meeting</c:v>
                </c:pt>
                <c:pt idx="13">
                  <c:v>rahul</c:v>
                </c:pt>
                <c:pt idx="14">
                  <c:v>country</c:v>
                </c:pt>
                <c:pt idx="15">
                  <c:v>farmers</c:v>
                </c:pt>
                <c:pt idx="16">
                  <c:v>family</c:v>
                </c:pt>
                <c:pt idx="17">
                  <c:v>best</c:v>
                </c:pt>
                <c:pt idx="18">
                  <c:v>wishes</c:v>
                </c:pt>
                <c:pt idx="19">
                  <c:v>one</c:v>
                </c:pt>
                <c:pt idx="20">
                  <c:v>minister</c:v>
                </c:pt>
                <c:pt idx="21">
                  <c:v>congratulations</c:v>
                </c:pt>
                <c:pt idx="22">
                  <c:v>workers</c:v>
                </c:pt>
                <c:pt idx="23">
                  <c:v>may</c:v>
                </c:pt>
                <c:pt idx="24">
                  <c:v>lost</c:v>
                </c:pt>
                <c:pt idx="25">
                  <c:v>passing</c:v>
                </c:pt>
                <c:pt idx="26">
                  <c:v>leaders</c:v>
                </c:pt>
                <c:pt idx="27">
                  <c:v>students</c:v>
                </c:pt>
                <c:pt idx="28">
                  <c:v>away</c:v>
                </c:pt>
              </c:strCache>
            </c:strRef>
          </c:cat>
          <c:val>
            <c:numRef>
              <c:f>wordfreqrahul!$B$2:$B$30</c:f>
              <c:numCache>
                <c:formatCode>General</c:formatCode>
                <c:ptCount val="29"/>
                <c:pt idx="0">
                  <c:v>164</c:v>
                </c:pt>
                <c:pt idx="1">
                  <c:v>149</c:v>
                </c:pt>
                <c:pt idx="2">
                  <c:v>127</c:v>
                </c:pt>
                <c:pt idx="3">
                  <c:v>121</c:v>
                </c:pt>
                <c:pt idx="4">
                  <c:v>118</c:v>
                </c:pt>
                <c:pt idx="5">
                  <c:v>108</c:v>
                </c:pt>
                <c:pt idx="6">
                  <c:v>104</c:v>
                </c:pt>
                <c:pt idx="7">
                  <c:v>92</c:v>
                </c:pt>
                <c:pt idx="8">
                  <c:v>92</c:v>
                </c:pt>
                <c:pt idx="9">
                  <c:v>92</c:v>
                </c:pt>
                <c:pt idx="10">
                  <c:v>89</c:v>
                </c:pt>
                <c:pt idx="11">
                  <c:v>88</c:v>
                </c:pt>
                <c:pt idx="12">
                  <c:v>87</c:v>
                </c:pt>
                <c:pt idx="13">
                  <c:v>83</c:v>
                </c:pt>
                <c:pt idx="14">
                  <c:v>81</c:v>
                </c:pt>
                <c:pt idx="15">
                  <c:v>79</c:v>
                </c:pt>
                <c:pt idx="16">
                  <c:v>72</c:v>
                </c:pt>
                <c:pt idx="17">
                  <c:v>63</c:v>
                </c:pt>
                <c:pt idx="18">
                  <c:v>61</c:v>
                </c:pt>
                <c:pt idx="19">
                  <c:v>61</c:v>
                </c:pt>
                <c:pt idx="20">
                  <c:v>58</c:v>
                </c:pt>
                <c:pt idx="21">
                  <c:v>57</c:v>
                </c:pt>
                <c:pt idx="22">
                  <c:v>56</c:v>
                </c:pt>
                <c:pt idx="23">
                  <c:v>56</c:v>
                </c:pt>
                <c:pt idx="24">
                  <c:v>54</c:v>
                </c:pt>
                <c:pt idx="25">
                  <c:v>53</c:v>
                </c:pt>
                <c:pt idx="26">
                  <c:v>52</c:v>
                </c:pt>
                <c:pt idx="27">
                  <c:v>50</c:v>
                </c:pt>
                <c:pt idx="28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DC-46D6-AA5A-D9B2EB2D0F0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474589160"/>
        <c:axId val="474581288"/>
        <c:axId val="0"/>
      </c:bar3DChart>
      <c:catAx>
        <c:axId val="474589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581288"/>
        <c:crosses val="autoZero"/>
        <c:auto val="1"/>
        <c:lblAlgn val="ctr"/>
        <c:lblOffset val="100"/>
        <c:noMultiLvlLbl val="0"/>
      </c:catAx>
      <c:valAx>
        <c:axId val="474581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589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400" dirty="0"/>
              <a:t>Modi</a:t>
            </a:r>
            <a:r>
              <a:rPr lang="en-IN" sz="2400" baseline="0" dirty="0"/>
              <a:t> s priorities</a:t>
            </a:r>
            <a:endParaRPr lang="en-IN" sz="2400" dirty="0"/>
          </a:p>
        </c:rich>
      </c:tx>
      <c:layout>
        <c:manualLayout>
          <c:xMode val="edge"/>
          <c:yMode val="edge"/>
          <c:x val="0.2977671979585656"/>
          <c:y val="1.69635251770007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75D9-4A47-9A53-329D7E3B8C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75D9-4A47-9A53-329D7E3B8C2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75D9-4A47-9A53-329D7E3B8C2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75D9-4A47-9A53-329D7E3B8C2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75D9-4A47-9A53-329D7E3B8C26}"/>
              </c:ext>
            </c:extLst>
          </c:dPt>
          <c:dLbls>
            <c:dLbl>
              <c:idx val="0"/>
              <c:layout>
                <c:manualLayout>
                  <c:x val="-0.11609309221598563"/>
                  <c:y val="-0.1756937490268393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E9C8CFB-281B-4EB9-BABD-8BAE3EA0CC83}" type="CATEGORYNAME">
                      <a:rPr lang="en-US" sz="2800" smtClean="0"/>
                      <a:pPr>
                        <a:defRPr/>
                      </a:pPr>
                      <a:t>[CATEGORY NAME]</a:t>
                    </a:fld>
                    <a:r>
                      <a:rPr lang="en-US" sz="2800" baseline="0" dirty="0"/>
                      <a:t>
</a:t>
                    </a:r>
                    <a:fld id="{0193F1EB-1C42-477D-968C-C75741200212}" type="PERCENTAGE">
                      <a:rPr lang="en-US" sz="2800" baseline="0"/>
                      <a:pPr>
                        <a:defRPr/>
                      </a:pPr>
                      <a:t>[PERCENTAGE]</a:t>
                    </a:fld>
                    <a:endParaRPr lang="en-US" sz="28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554058821426427"/>
                      <c:h val="0.1446261689376291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5D9-4A47-9A53-329D7E3B8C26}"/>
                </c:ext>
              </c:extLst>
            </c:dLbl>
            <c:dLbl>
              <c:idx val="1"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A181ED4-B839-4D8D-98A8-1F45DD397576}" type="CATEGORYNAME">
                      <a:rPr lang="en-US" sz="2800"/>
                      <a:pPr>
                        <a:defRPr spc="0"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r>
                      <a:rPr lang="en-US" sz="2800" baseline="0" dirty="0"/>
                      <a:t>
</a:t>
                    </a:r>
                    <a:fld id="{00563B8C-A9F0-48A9-8F3B-401D15F02440}" type="PERCENTAGE">
                      <a:rPr lang="en-US" sz="2800" baseline="0"/>
                      <a:pPr>
                        <a:defRPr spc="0">
                          <a:solidFill>
                            <a:schemeClr val="accent1"/>
                          </a:solidFill>
                        </a:defRPr>
                      </a:pPr>
                      <a:t>[PERCENTAGE]</a:t>
                    </a:fld>
                    <a:endParaRPr lang="en-US" sz="28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5D9-4A47-9A53-329D7E3B8C26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7859178-32B1-49C1-8D3A-68476963B40A}" type="CATEGORYNAME">
                      <a:rPr lang="en-US" sz="140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r>
                      <a:rPr lang="en-US" sz="1400" baseline="0" dirty="0"/>
                      <a:t>
</a:t>
                    </a:r>
                    <a:fld id="{7D6BBE2D-94C7-4A80-B7D4-26E805078620}" type="PERCENTAGE">
                      <a:rPr lang="en-US" sz="1400" baseline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[PERCENTAGE]</a:t>
                    </a:fld>
                    <a:endParaRPr lang="en-US" sz="14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75D9-4A47-9A53-329D7E3B8C26}"/>
                </c:ext>
              </c:extLst>
            </c:dLbl>
            <c:dLbl>
              <c:idx val="3"/>
              <c:layout>
                <c:manualLayout>
                  <c:x val="8.3355590100526525E-2"/>
                  <c:y val="-3.6348502935510587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aseline="0" dirty="0"/>
                      <a:t>Strategica</a:t>
                    </a:r>
                    <a:r>
                      <a:rPr lang="en-US" sz="2000" baseline="0" dirty="0"/>
                      <a:t>l </a:t>
                    </a:r>
                    <a:fld id="{62F17B67-8FF8-4C62-9516-5F3AECFCBB54}" type="PERCENTAGE">
                      <a:rPr lang="en-US" sz="2000" baseline="0" smtClean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[PERCENTAGE]</a:t>
                    </a:fld>
                    <a:endParaRPr lang="en-US" sz="20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577609305129424"/>
                      <c:h val="0.1292862954561413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75D9-4A47-9A53-329D7E3B8C26}"/>
                </c:ext>
              </c:extLst>
            </c:dLbl>
            <c:dLbl>
              <c:idx val="4"/>
              <c:layout>
                <c:manualLayout>
                  <c:x val="6.8394330338893528E-2"/>
                  <c:y val="-4.8467214791430915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600" dirty="0"/>
                      <a:t>Government</a:t>
                    </a:r>
                    <a:r>
                      <a:rPr lang="en-US" sz="1600" baseline="0" dirty="0"/>
                      <a:t>
</a:t>
                    </a:r>
                    <a:fld id="{979E01C8-09E0-4ED7-8435-5BF7403F2D00}" type="PERCENTAGE">
                      <a:rPr lang="en-US" sz="1600" baseline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[PERCENTAGE]</a:t>
                    </a:fld>
                    <a:endParaRPr lang="en-US" sz="16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75D9-4A47-9A53-329D7E3B8C26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Sheet1!$N$21:$N$25</c:f>
              <c:strCache>
                <c:ptCount val="5"/>
                <c:pt idx="0">
                  <c:v>Patriotism</c:v>
                </c:pt>
                <c:pt idx="1">
                  <c:v>Greetings</c:v>
                </c:pt>
                <c:pt idx="2">
                  <c:v>Development</c:v>
                </c:pt>
                <c:pt idx="3">
                  <c:v>Motivation</c:v>
                </c:pt>
                <c:pt idx="4">
                  <c:v>Government</c:v>
                </c:pt>
              </c:strCache>
            </c:strRef>
          </c:cat>
          <c:val>
            <c:numRef>
              <c:f>Sheet1!$O$21:$O$25</c:f>
              <c:numCache>
                <c:formatCode>General</c:formatCode>
                <c:ptCount val="5"/>
                <c:pt idx="0">
                  <c:v>1653</c:v>
                </c:pt>
                <c:pt idx="1">
                  <c:v>1039</c:v>
                </c:pt>
                <c:pt idx="2">
                  <c:v>377</c:v>
                </c:pt>
                <c:pt idx="3">
                  <c:v>368</c:v>
                </c:pt>
                <c:pt idx="4">
                  <c:v>233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5D9-4A47-9A53-329D7E3B8C26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RAGA</a:t>
            </a:r>
            <a:r>
              <a:rPr lang="en-US" sz="2400" baseline="0" dirty="0"/>
              <a:t> s </a:t>
            </a:r>
            <a:r>
              <a:rPr lang="en-IN" sz="2400" b="1" i="0" u="none" strike="noStrike" kern="1200" cap="all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priorities</a:t>
            </a:r>
            <a:r>
              <a:rPr lang="en-US" sz="2400" baseline="0" dirty="0"/>
              <a:t> </a:t>
            </a:r>
            <a:endParaRPr lang="en-US" sz="2400" dirty="0"/>
          </a:p>
        </c:rich>
      </c:tx>
      <c:layout>
        <c:manualLayout>
          <c:xMode val="edge"/>
          <c:yMode val="edge"/>
          <c:x val="0.43806437908518231"/>
          <c:y val="2.67952840300107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207F-44CB-9AE5-38FE520C6A3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207F-44CB-9AE5-38FE520C6A3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207F-44CB-9AE5-38FE520C6A3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207F-44CB-9AE5-38FE520C6A3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207F-44CB-9AE5-38FE520C6A39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2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207F-44CB-9AE5-38FE520C6A39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2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207F-44CB-9AE5-38FE520C6A39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2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207F-44CB-9AE5-38FE520C6A39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2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207F-44CB-9AE5-38FE520C6A39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2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207F-44CB-9AE5-38FE520C6A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2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'allfreqwordsrahul(AutoRecovered'!$H$11:$H$15</c:f>
              <c:strCache>
                <c:ptCount val="5"/>
                <c:pt idx="0">
                  <c:v>rahul&amp;Congress</c:v>
                </c:pt>
                <c:pt idx="1">
                  <c:v>Anti Govt</c:v>
                </c:pt>
                <c:pt idx="2">
                  <c:v>Antimodi talks</c:v>
                </c:pt>
                <c:pt idx="3">
                  <c:v>Kisan</c:v>
                </c:pt>
                <c:pt idx="4">
                  <c:v>Patriotism</c:v>
                </c:pt>
              </c:strCache>
            </c:strRef>
          </c:cat>
          <c:val>
            <c:numRef>
              <c:f>'allfreqwordsrahul(AutoRecovered'!$I$11:$I$15</c:f>
              <c:numCache>
                <c:formatCode>General</c:formatCode>
                <c:ptCount val="5"/>
                <c:pt idx="0">
                  <c:v>365</c:v>
                </c:pt>
                <c:pt idx="1">
                  <c:v>128</c:v>
                </c:pt>
                <c:pt idx="2">
                  <c:v>173</c:v>
                </c:pt>
                <c:pt idx="3">
                  <c:v>127</c:v>
                </c:pt>
                <c:pt idx="4">
                  <c:v>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07F-44CB-9AE5-38FE520C6A39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C-207F-44CB-9AE5-38FE520C6A3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E-207F-44CB-9AE5-38FE520C6A3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0-207F-44CB-9AE5-38FE520C6A3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2-207F-44CB-9AE5-38FE520C6A3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4-207F-44CB-9AE5-38FE520C6A39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C-207F-44CB-9AE5-38FE520C6A39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E-207F-44CB-9AE5-38FE520C6A39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0-207F-44CB-9AE5-38FE520C6A39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2-207F-44CB-9AE5-38FE520C6A39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4-207F-44CB-9AE5-38FE520C6A39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'allfreqwordsrahul(AutoRecovered'!$H$11:$H$15</c:f>
              <c:strCache>
                <c:ptCount val="5"/>
                <c:pt idx="0">
                  <c:v>rahul&amp;Congress</c:v>
                </c:pt>
                <c:pt idx="1">
                  <c:v>Anti Govt</c:v>
                </c:pt>
                <c:pt idx="2">
                  <c:v>Antimodi talks</c:v>
                </c:pt>
                <c:pt idx="3">
                  <c:v>Kisan</c:v>
                </c:pt>
                <c:pt idx="4">
                  <c:v>Patriotism</c:v>
                </c:pt>
              </c:strCache>
            </c:strRef>
          </c:cat>
          <c:val>
            <c:numRef>
              <c:f>'allfreqwordsrahul(AutoRecovered'!$J$11:$J$15</c:f>
              <c:numCache>
                <c:formatCode>0%</c:formatCode>
                <c:ptCount val="5"/>
                <c:pt idx="0">
                  <c:v>0.33242258652094719</c:v>
                </c:pt>
                <c:pt idx="1">
                  <c:v>0.11657559198542805</c:v>
                </c:pt>
                <c:pt idx="2">
                  <c:v>0.15755919854280509</c:v>
                </c:pt>
                <c:pt idx="3">
                  <c:v>0.11566484517304189</c:v>
                </c:pt>
                <c:pt idx="4">
                  <c:v>0.27777777777777779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207F-44CB-9AE5-38FE520C6A39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0.09334</cdr:y>
    </cdr:from>
    <cdr:to>
      <cdr:x>0.38472</cdr:x>
      <cdr:y>0.20966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2928307-06B0-41A5-ABF0-864A5C7EC2FB}"/>
            </a:ext>
          </a:extLst>
        </cdr:cNvPr>
        <cdr:cNvSpPr txBox="1"/>
      </cdr:nvSpPr>
      <cdr:spPr>
        <a:xfrm xmlns:a="http://schemas.openxmlformats.org/drawingml/2006/main">
          <a:off x="0" y="489146"/>
          <a:ext cx="2286000" cy="609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2400" dirty="0">
            <a:solidFill>
              <a:schemeClr val="accent4">
                <a:lumMod val="75000"/>
              </a:schemeClr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FA5FA-A7C7-427A-B565-AA5C1AD7339A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5603F-A5D5-4D4E-86B3-EE57732ED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53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5603F-A5D5-4D4E-86B3-EE57732ED4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61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en-US" sz="1400" b="1" dirty="0"/>
              <a:t>Priorities of Rahul and Namo(Top 30 words)</a:t>
            </a:r>
          </a:p>
          <a:p>
            <a:r>
              <a:rPr lang="en-US" b="1" dirty="0"/>
              <a:t>Rahul</a:t>
            </a:r>
          </a:p>
          <a:p>
            <a:r>
              <a:rPr lang="en-US" b="0" dirty="0"/>
              <a:t>Congress</a:t>
            </a:r>
          </a:p>
          <a:p>
            <a:r>
              <a:rPr lang="en-US" b="0" dirty="0"/>
              <a:t>People </a:t>
            </a:r>
          </a:p>
          <a:p>
            <a:r>
              <a:rPr lang="en-US" b="0" dirty="0"/>
              <a:t>Today </a:t>
            </a:r>
          </a:p>
          <a:p>
            <a:r>
              <a:rPr lang="en-US" b="0" dirty="0"/>
              <a:t>India </a:t>
            </a:r>
          </a:p>
          <a:p>
            <a:r>
              <a:rPr lang="en-US" b="0" dirty="0"/>
              <a:t>Gandhi</a:t>
            </a:r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5603F-A5D5-4D4E-86B3-EE57732ED4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61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5603F-A5D5-4D4E-86B3-EE57732ED4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81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5603F-A5D5-4D4E-86B3-EE57732ED4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71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5603F-A5D5-4D4E-86B3-EE57732ED4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47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5603F-A5D5-4D4E-86B3-EE57732ED4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56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Rahul priorities: The one of the highest spoken word is govt, he mainly concentrated on BJP govt, and </a:t>
            </a:r>
            <a:r>
              <a:rPr lang="en-US" dirty="0" err="1"/>
              <a:t>modiji</a:t>
            </a:r>
            <a:r>
              <a:rPr lang="en-US" dirty="0"/>
              <a:t>, his intention is to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removing the Narendra Modi government from power in the 2019 elections and not on who the next prime minister should be.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Rahul highlights Gandhiji in many places. 1.The fight which Gandhi ji fought is our fight. We will fight that and we will win: Rahul Gandhi. May be he wants to create Gandhi effect similar like Modi effect.</a:t>
            </a:r>
          </a:p>
          <a:p>
            <a:r>
              <a:rPr lang="en-US" dirty="0"/>
              <a:t>2.We owe it to him; to the memory of Gandhiji and to every single Indian student who dreams of an India free from prejudice and injustice</a:t>
            </a:r>
          </a:p>
          <a:p>
            <a:endParaRPr lang="en-US" dirty="0"/>
          </a:p>
          <a:p>
            <a:r>
              <a:rPr lang="en-US" dirty="0"/>
              <a:t>Rahul says Nationalism is in my blood; I have seen my family sacrifice again &amp; again for the nation.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5603F-A5D5-4D4E-86B3-EE57732ED4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75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5603F-A5D5-4D4E-86B3-EE57732ED4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70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5603F-A5D5-4D4E-86B3-EE57732ED4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5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8729-14B9-40BB-9285-C9CFD1CAB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31EFE-E175-4DDC-8562-A2BBED5ED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5772D-3A7F-4827-BB8A-01868457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3D06-0198-4978-B22B-5563962F235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6948A-B27C-4F58-A75C-0D280D3A0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C0F50-EE07-4C1A-8FBB-85BF7529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8052-4097-4C0B-AD54-9E5E1A4F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8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912F-8817-4AB0-8118-21F1B643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248B9-DD15-45A1-8A23-1AF8F6831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B47FB-CEA1-4C6D-B999-69966E96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3D06-0198-4978-B22B-5563962F235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591CF-4CD7-433C-919C-27C254FA3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80D1E-64A5-4083-B367-A9253443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8052-4097-4C0B-AD54-9E5E1A4F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F58BE3-E8D1-4B7A-84A0-6AC17BB82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2730B-31DF-44C0-870D-2E576F72C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68833-4A54-478B-B037-34917E73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3D06-0198-4978-B22B-5563962F235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30E2A-BC51-48D0-8193-7C65576C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20F8A-87FB-43D9-B062-4FBC244C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8052-4097-4C0B-AD54-9E5E1A4F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8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121A-91FC-4AB4-A736-73946654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0D766-B266-44FD-88FA-470C978CB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9035E-C0EE-4DC2-A3E8-9E09F83E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3D06-0198-4978-B22B-5563962F235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E5E66-F269-4CE0-9FEA-75C63DEE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1F6A0-9BA6-4232-8772-B1E455AD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8052-4097-4C0B-AD54-9E5E1A4F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3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AEE7-654E-487E-BBD5-787296ED7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3757F-7410-4070-B430-DC1B10C1F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E1DD0-8FA4-4EB9-B5D0-897BF109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3D06-0198-4978-B22B-5563962F235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B5274-2E7A-43FE-ADD3-AFBF0E6D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DB928-B443-476A-89EC-CCC517E1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8052-4097-4C0B-AD54-9E5E1A4F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0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78BD-38A2-47E7-B64D-721171EB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663B0-2096-4276-98C8-5C74043C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BD4D4-CD2C-48B0-B804-4DAACE6B5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8C51F-EAE8-4F18-BA40-058FC21D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3D06-0198-4978-B22B-5563962F235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ADB1F-3407-4D50-B3DB-5CC67F0F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E3E96-1DFE-44DC-B217-A2F74FD4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8052-4097-4C0B-AD54-9E5E1A4F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AC91-C91C-4E2F-8179-D2A9E6960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EF3BA-FE29-4DE5-AD24-D5F728DF1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D2FB4-C380-4A74-A9B7-F5596C0AC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0D1BB-1AB5-492C-AB55-DD7DBD49B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11955D-FDF3-45C3-ADD0-8B13B4D68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19DBFA-A294-4BB4-94BF-29509C9A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3D06-0198-4978-B22B-5563962F235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B47DE8-CE62-4CB5-B904-49243780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C4D9C1-47A7-45F7-8759-570E3E5C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8052-4097-4C0B-AD54-9E5E1A4F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5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EDB7-8587-4D97-9BCB-1053EBE64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DF5A1-AB7E-4B0F-8257-7D3F8963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3D06-0198-4978-B22B-5563962F235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808FB-7319-46ED-AFF2-9E7FC7A5A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2950A-B848-463D-957F-CC17DEAE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8052-4097-4C0B-AD54-9E5E1A4F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6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B08847-C2E5-40B0-ABD6-5D93FEF0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3D06-0198-4978-B22B-5563962F235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ED05B-38F3-45FA-9719-CB984970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E52C4-A527-4FCE-B04E-2DE5C9EB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8052-4097-4C0B-AD54-9E5E1A4F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9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EAD4-572D-4D30-9CB8-007BE65FA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DDFE8-9445-4042-8508-5723C7933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D6D8B-BAC3-4809-9495-12C368C63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BE98C-E5C3-45E2-BEDD-DCB71A42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3D06-0198-4978-B22B-5563962F235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08CD8-637B-46DC-B854-3DB144ED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821C2-5E3C-4690-905B-7F3E6ACC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8052-4097-4C0B-AD54-9E5E1A4F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9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87AB-DD04-48B9-B9E3-6E5C038D3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42E7C8-DD36-48DB-963F-0DDE1A388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E55BC-FABA-4424-AE1C-A6C343900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A20D8-A281-4383-A240-5EA2D17B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3D06-0198-4978-B22B-5563962F235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87677-8B5B-49EA-B0C9-59BC9D32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6AA4C-1BC4-4FBE-AA47-E4B80F94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8052-4097-4C0B-AD54-9E5E1A4F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8B8BFE-16B2-4B62-B6AD-4B97D81FA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F58D1-F605-4FD5-B6F4-48B6032FB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B946C-A228-4FD9-85D6-297D8C326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53D06-0198-4978-B22B-5563962F235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4B67F-8B10-431E-84AC-818CA1EE6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AF8BB-502B-445B-A8FF-8EEDD91E3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78052-4097-4C0B-AD54-9E5E1A4F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0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hewire.in/216160/richest-1-cornered-73-wealth-generated-india-2017-oxfam-su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dirty="0"/>
              <a:t>By Redwood Algorithms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71B42C-73E2-41C8-BD09-1C066B9E0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67" y="2428875"/>
            <a:ext cx="11131061" cy="44291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67BC932-FA81-45B9-AAAF-051F5A8F65EF}"/>
              </a:ext>
            </a:extLst>
          </p:cNvPr>
          <p:cNvSpPr txBox="1">
            <a:spLocks/>
          </p:cNvSpPr>
          <p:nvPr/>
        </p:nvSpPr>
        <p:spPr>
          <a:xfrm>
            <a:off x="611188" y="152401"/>
            <a:ext cx="8258492" cy="1470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 cap="none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Tweet Analysis  </a:t>
            </a:r>
          </a:p>
          <a:p>
            <a:r>
              <a:rPr lang="en-US" dirty="0" err="1"/>
              <a:t>RaGa</a:t>
            </a:r>
            <a:r>
              <a:rPr lang="en-US" dirty="0"/>
              <a:t> vs  </a:t>
            </a:r>
            <a:r>
              <a:rPr lang="en-US" dirty="0" err="1"/>
              <a:t>NaMo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3FF91C-19EC-45DF-92D9-520367E29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834"/>
            <a:ext cx="6202680" cy="2795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5F4246-2B00-482C-B716-5A7B867C5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474" y="145834"/>
            <a:ext cx="5628571" cy="27954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8F528C-95F1-46FA-B470-A71DEA5E1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0954"/>
            <a:ext cx="6314474" cy="37708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A5D721-BBD3-48E9-9995-A424F4C3A0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394" y="3010954"/>
            <a:ext cx="5628571" cy="37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0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D14B8-474F-46B0-9033-602A38CDA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450" y="838200"/>
            <a:ext cx="10515600" cy="4800599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Number of times Modi used Rahul's name  and vice versa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Modi hardly mentioned Rahul Gandhi’s name in his tweets, except the birthday wishes and congratulating for being president.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But he always focused on the congress party as whole in his attacks. The following slides show the most famous tweets on congress</a:t>
            </a:r>
            <a:br>
              <a:rPr lang="en-US" sz="3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May be he don’t want to showcase Rahul s name.</a:t>
            </a:r>
          </a:p>
          <a:p>
            <a:endParaRPr lang="en-US" sz="32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Rahul Gandhi mentioned MODI s name in most of his tweets, as we can see in word cloud 92 times in count.</a:t>
            </a:r>
          </a:p>
        </p:txBody>
      </p:sp>
    </p:spTree>
    <p:extLst>
      <p:ext uri="{BB962C8B-B14F-4D97-AF65-F5344CB8AC3E}">
        <p14:creationId xmlns:p14="http://schemas.microsoft.com/office/powerpoint/2010/main" val="181542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3A0441-4AA2-4388-86A1-8097E5277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00000" cy="4866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64D8F2-FBCC-4D4D-988B-443B33FF8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299" y="0"/>
            <a:ext cx="5504762" cy="4739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2584B5-18B8-41C5-9293-9FB173305F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3594"/>
            <a:ext cx="5628571" cy="14285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1B3DCD-023B-4D76-AA09-DD5DE518E2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469" y="5183594"/>
            <a:ext cx="5580952" cy="1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28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C51BD4F-0C73-4710-B8BB-45578CACB9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2040294"/>
              </p:ext>
            </p:extLst>
          </p:nvPr>
        </p:nvGraphicFramePr>
        <p:xfrm>
          <a:off x="0" y="0"/>
          <a:ext cx="5929948" cy="5240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2E5880E-EB04-4B4F-A044-0FC60C4FCB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3473505"/>
              </p:ext>
            </p:extLst>
          </p:nvPr>
        </p:nvGraphicFramePr>
        <p:xfrm>
          <a:off x="6096000" y="2118360"/>
          <a:ext cx="6082348" cy="4739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91672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46D74ED-F598-48EB-82EB-B7295E5B8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0" y="240598"/>
            <a:ext cx="4952999" cy="777240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/>
              <a:t> </a:t>
            </a:r>
            <a:r>
              <a:rPr lang="en-US" sz="3000" b="1" dirty="0" err="1"/>
              <a:t>RaGa’s</a:t>
            </a:r>
            <a:r>
              <a:rPr lang="en-US" sz="3000" b="1" dirty="0"/>
              <a:t> Tweet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1438A7-EFBE-4FB4-B146-2934F9BA6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40" y="1017838"/>
            <a:ext cx="8013913" cy="569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45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D7D52-CA95-4E1E-8953-EFEB9F8B4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9330" y="352743"/>
            <a:ext cx="4410710" cy="57689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16F5AB-95B5-4132-9BA3-D55BE99B6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40" y="352743"/>
            <a:ext cx="8656320" cy="600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88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8C2AA-E880-4497-A794-C07E9AAE4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5210" y="322263"/>
            <a:ext cx="10515600" cy="43973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4B2C3-B0A6-4FD3-8FE1-FF5855EBB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322264"/>
            <a:ext cx="9281159" cy="65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06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38F618-5350-4EE7-992B-5CC8D7154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60" y="350520"/>
            <a:ext cx="9707880" cy="633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63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053AF5-FE82-41FF-8D94-CFEDDBCD0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381000"/>
            <a:ext cx="10073640" cy="611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0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20259-C7A2-43C5-B3EC-AD54D969F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4476" y="1499251"/>
            <a:ext cx="5228492" cy="763302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Rahul</a:t>
            </a:r>
          </a:p>
          <a:p>
            <a:pPr algn="ctr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tweets 3335</a:t>
            </a:r>
          </a:p>
          <a:p>
            <a:pPr algn="ctr"/>
            <a:endParaRPr lang="en-US" sz="3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4FA7C3-6EA0-4D4C-99A8-0471BFD18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02181"/>
            <a:ext cx="6158525" cy="463746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D7620FD-F11E-44E6-8D48-93E8FB37B8B6}"/>
              </a:ext>
            </a:extLst>
          </p:cNvPr>
          <p:cNvSpPr txBox="1">
            <a:spLocks/>
          </p:cNvSpPr>
          <p:nvPr/>
        </p:nvSpPr>
        <p:spPr>
          <a:xfrm>
            <a:off x="6868352" y="4879002"/>
            <a:ext cx="5228492" cy="7633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Namo</a:t>
            </a:r>
          </a:p>
          <a:p>
            <a:pPr algn="ctr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tweets 11140</a:t>
            </a:r>
          </a:p>
          <a:p>
            <a:pPr algn="ctr"/>
            <a:endParaRPr lang="en-US" sz="3200" b="1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CF8AA39-D6C5-4AB5-95C4-6C8160827DA5}"/>
              </a:ext>
            </a:extLst>
          </p:cNvPr>
          <p:cNvSpPr txBox="1">
            <a:spLocks/>
          </p:cNvSpPr>
          <p:nvPr/>
        </p:nvSpPr>
        <p:spPr>
          <a:xfrm>
            <a:off x="-427891" y="139374"/>
            <a:ext cx="5228492" cy="763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Word cloud 2015-2018</a:t>
            </a:r>
          </a:p>
          <a:p>
            <a:pPr algn="ctr"/>
            <a:endParaRPr lang="en-US" sz="3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5735ED-2B3A-47F6-A8F4-9FA1B2F6A9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4" y="2774949"/>
            <a:ext cx="5913666" cy="40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3775D6F-2C7F-4F1D-B185-9A498667F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3318" y="300789"/>
            <a:ext cx="4853353" cy="511324"/>
          </a:xfrm>
        </p:spPr>
        <p:txBody>
          <a:bodyPr>
            <a:normAutofit/>
          </a:bodyPr>
          <a:lstStyle/>
          <a:p>
            <a:pPr algn="ctr">
              <a:lnSpc>
                <a:spcPct val="70000"/>
              </a:lnSpc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Word Histogram 2015-2018</a:t>
            </a:r>
          </a:p>
          <a:p>
            <a:pPr algn="ctr"/>
            <a:endParaRPr lang="en-US" sz="3000" b="1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E8E6A7B-B9EE-46A7-9946-AC5F513815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569185"/>
              </p:ext>
            </p:extLst>
          </p:nvPr>
        </p:nvGraphicFramePr>
        <p:xfrm>
          <a:off x="1684421" y="946841"/>
          <a:ext cx="8310429" cy="2679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C3D2182-0C99-4C7B-B33D-2B07AE1A96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2662308"/>
              </p:ext>
            </p:extLst>
          </p:nvPr>
        </p:nvGraphicFramePr>
        <p:xfrm>
          <a:off x="1684421" y="3878015"/>
          <a:ext cx="8310429" cy="2679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3844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989B1-CB56-4B85-9A8D-E23DA7A5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1BDF6-0A19-44B4-A86E-1650B3A53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5C3887-B7DA-4667-BF62-6BC7051C6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28" y="267095"/>
            <a:ext cx="10657143" cy="633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91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B869-0DD9-4E5B-9D37-3CD5D650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D5D89-8EBF-4974-9420-9DF4643A81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2E09C1-E866-47DE-9A91-E85D0CBD0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28" y="267095"/>
            <a:ext cx="10657143" cy="6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8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E0107A-905F-4688-889E-99EF5DAF6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198120"/>
            <a:ext cx="11384280" cy="626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2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B869-0DD9-4E5B-9D37-3CD5D650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0" y="381159"/>
            <a:ext cx="10515600" cy="774382"/>
          </a:xfrm>
        </p:spPr>
        <p:txBody>
          <a:bodyPr>
            <a:normAutofit fontScale="90000"/>
          </a:bodyPr>
          <a:lstStyle/>
          <a:p>
            <a:r>
              <a:rPr lang="en-US" dirty="0"/>
              <a:t>Most famous tweets of </a:t>
            </a:r>
            <a:r>
              <a:rPr lang="en-US" dirty="0" err="1"/>
              <a:t>rahul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21EBC8-CF1B-4F52-8739-10F4C4021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570" y="1155541"/>
            <a:ext cx="11421110" cy="5321300"/>
          </a:xfrm>
        </p:spPr>
        <p:txBody>
          <a:bodyPr>
            <a:normAutofit fontScale="70000" lnSpcReduction="20000"/>
          </a:bodyPr>
          <a:lstStyle/>
          <a:p>
            <a:pPr lvl="0" fontAlgn="base">
              <a:lnSpc>
                <a:spcPct val="70000"/>
              </a:lnSpc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</a:rPr>
              <a:t>1.Youth are struggling to find jobs;</a:t>
            </a:r>
          </a:p>
          <a:p>
            <a:pPr lvl="0" fontAlgn="base">
              <a:lnSpc>
                <a:spcPct val="70000"/>
              </a:lnSpc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</a:rPr>
              <a:t> farmers are committing suicide &amp; soldiers are dying at the border. What exactly is the Govt</a:t>
            </a:r>
          </a:p>
          <a:p>
            <a:pPr lvl="0" fontAlgn="base">
              <a:lnSpc>
                <a:spcPct val="70000"/>
              </a:lnSpc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</a:rPr>
              <a:t> celebrating?pic.twitter.com/327xm48Wgs“</a:t>
            </a:r>
          </a:p>
          <a:p>
            <a:pPr lvl="0" fontAlgn="base">
              <a:lnSpc>
                <a:spcPct val="70000"/>
              </a:lnSpc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</a:rPr>
              <a:t>Number of replies--</a:t>
            </a:r>
            <a:r>
              <a:rPr lang="en-US" b="1" dirty="0">
                <a:solidFill>
                  <a:schemeClr val="tx1"/>
                </a:solidFill>
              </a:rPr>
              <a:t>14701 </a:t>
            </a:r>
          </a:p>
          <a:p>
            <a:pPr lvl="0" fontAlgn="base">
              <a:lnSpc>
                <a:spcPct val="70000"/>
              </a:lnSpc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</a:rPr>
              <a:t>Number of retweets- 10027</a:t>
            </a:r>
          </a:p>
          <a:p>
            <a:pPr lvl="0" fontAlgn="base">
              <a:lnSpc>
                <a:spcPct val="70000"/>
              </a:lnSpc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</a:rPr>
              <a:t>Favorites- 29686</a:t>
            </a:r>
          </a:p>
          <a:p>
            <a:pPr lvl="0" fontAlgn="base">
              <a:lnSpc>
                <a:spcPct val="70000"/>
              </a:lnSpc>
              <a:spcAft>
                <a:spcPct val="0"/>
              </a:spcAft>
            </a:pPr>
            <a:endParaRPr lang="en-US" altLang="en-US" b="1" dirty="0">
              <a:solidFill>
                <a:schemeClr val="tx1"/>
              </a:solidFill>
            </a:endParaRPr>
          </a:p>
          <a:p>
            <a:pPr lvl="0" fontAlgn="base">
              <a:lnSpc>
                <a:spcPct val="70000"/>
              </a:lnSpc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</a:rPr>
              <a:t>2.</a:t>
            </a:r>
            <a:r>
              <a:rPr lang="en-US" b="1" dirty="0">
                <a:solidFill>
                  <a:schemeClr val="tx1"/>
                </a:solidFill>
              </a:rPr>
              <a:t> Dear PM; Welcome to Switzerland! Please tell DAVOS why 1% of </a:t>
            </a:r>
            <a:r>
              <a:rPr lang="en-US" b="1" dirty="0" err="1">
                <a:solidFill>
                  <a:schemeClr val="tx1"/>
                </a:solidFill>
              </a:rPr>
              <a:t>Indias</a:t>
            </a:r>
            <a:r>
              <a:rPr lang="en-US" b="1" dirty="0">
                <a:solidFill>
                  <a:schemeClr val="tx1"/>
                </a:solidFill>
              </a:rPr>
              <a:t> population gets 73% of its wealth? </a:t>
            </a:r>
            <a:r>
              <a:rPr lang="en-US" b="1" dirty="0" err="1">
                <a:solidFill>
                  <a:schemeClr val="tx1"/>
                </a:solidFill>
              </a:rPr>
              <a:t>Iam</a:t>
            </a:r>
            <a:endParaRPr lang="en-US" b="1" dirty="0">
              <a:solidFill>
                <a:schemeClr val="tx1"/>
              </a:solidFill>
            </a:endParaRPr>
          </a:p>
          <a:p>
            <a:pPr lvl="0" fontAlgn="base">
              <a:lnSpc>
                <a:spcPct val="70000"/>
              </a:lnSpc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</a:rPr>
              <a:t> attaching a report for your ready reference. </a:t>
            </a:r>
            <a:r>
              <a:rPr lang="en-US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https://thewire.in/216160/richest-1-cornered-73-wealth-generated</a:t>
            </a:r>
          </a:p>
          <a:p>
            <a:pPr lvl="0" fontAlgn="base">
              <a:lnSpc>
                <a:spcPct val="70000"/>
              </a:lnSpc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-india-2017-oxfam-su</a:t>
            </a:r>
            <a:endParaRPr lang="en-US" b="1" dirty="0">
              <a:solidFill>
                <a:schemeClr val="tx1"/>
              </a:solidFill>
            </a:endParaRPr>
          </a:p>
          <a:p>
            <a:pPr lvl="0" fontAlgn="base">
              <a:lnSpc>
                <a:spcPct val="70000"/>
              </a:lnSpc>
              <a:spcAft>
                <a:spcPct val="0"/>
              </a:spcAft>
            </a:pPr>
            <a:r>
              <a:rPr lang="en-US" b="1" dirty="0" err="1">
                <a:solidFill>
                  <a:schemeClr val="tx1"/>
                </a:solidFill>
              </a:rPr>
              <a:t>rvey</a:t>
            </a:r>
            <a:r>
              <a:rPr lang="en-US" b="1" dirty="0">
                <a:solidFill>
                  <a:schemeClr val="tx1"/>
                </a:solidFill>
              </a:rPr>
              <a:t>/ ¦ 13734 10243 24729 </a:t>
            </a:r>
          </a:p>
          <a:p>
            <a:pPr lvl="0" fontAlgn="base">
              <a:lnSpc>
                <a:spcPct val="70000"/>
              </a:lnSpc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</a:rPr>
              <a:t>Number of replies--</a:t>
            </a:r>
            <a:r>
              <a:rPr lang="en-US" b="1" dirty="0">
                <a:solidFill>
                  <a:schemeClr val="tx1"/>
                </a:solidFill>
              </a:rPr>
              <a:t>13734  </a:t>
            </a:r>
          </a:p>
          <a:p>
            <a:pPr lvl="0" fontAlgn="base">
              <a:lnSpc>
                <a:spcPct val="70000"/>
              </a:lnSpc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</a:rPr>
              <a:t>Number of retweets- </a:t>
            </a:r>
            <a:r>
              <a:rPr lang="en-US" b="1" dirty="0">
                <a:solidFill>
                  <a:schemeClr val="tx1"/>
                </a:solidFill>
              </a:rPr>
              <a:t>10243 </a:t>
            </a:r>
            <a:endParaRPr lang="en-US" altLang="en-US" b="1" dirty="0">
              <a:solidFill>
                <a:schemeClr val="tx1"/>
              </a:solidFill>
            </a:endParaRPr>
          </a:p>
          <a:p>
            <a:pPr lvl="0" fontAlgn="base">
              <a:lnSpc>
                <a:spcPct val="70000"/>
              </a:lnSpc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</a:rPr>
              <a:t>Favorites- </a:t>
            </a:r>
            <a:r>
              <a:rPr lang="en-US" b="1" dirty="0">
                <a:solidFill>
                  <a:schemeClr val="tx1"/>
                </a:solidFill>
              </a:rPr>
              <a:t>24729 </a:t>
            </a:r>
          </a:p>
          <a:p>
            <a:pPr lvl="0" fontAlgn="base">
              <a:lnSpc>
                <a:spcPct val="70000"/>
              </a:lnSpc>
              <a:spcAft>
                <a:spcPct val="0"/>
              </a:spcAft>
            </a:pPr>
            <a:endParaRPr lang="en-US" b="1" dirty="0">
              <a:solidFill>
                <a:schemeClr val="tx1"/>
              </a:solidFill>
            </a:endParaRPr>
          </a:p>
          <a:p>
            <a:pPr lvl="0" fontAlgn="base">
              <a:lnSpc>
                <a:spcPct val="70000"/>
              </a:lnSpc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</a:rPr>
              <a:t>3.</a:t>
            </a:r>
            <a:r>
              <a:rPr lang="en-US" b="1" dirty="0">
                <a:solidFill>
                  <a:schemeClr val="tx1"/>
                </a:solidFill>
              </a:rPr>
              <a:t> 4 Yr. Report Card Agriculture: F Foreign Policy: F Fuel Prices: F Job Creation: F Slogan Creation: A+ Self Promotion: A+ Yoga: B-</a:t>
            </a:r>
          </a:p>
          <a:p>
            <a:pPr lvl="0" fontAlgn="base">
              <a:lnSpc>
                <a:spcPct val="70000"/>
              </a:lnSpc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</a:rPr>
              <a:t> Remarks: Master communicator; struggles with complex issues; short attention span. 13140 17001 48938 </a:t>
            </a:r>
          </a:p>
          <a:p>
            <a:pPr lvl="0" fontAlgn="base">
              <a:lnSpc>
                <a:spcPct val="70000"/>
              </a:lnSpc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</a:rPr>
              <a:t>Number of replies--</a:t>
            </a:r>
            <a:r>
              <a:rPr lang="en-US" b="1" dirty="0">
                <a:solidFill>
                  <a:schemeClr val="tx1"/>
                </a:solidFill>
              </a:rPr>
              <a:t>13140   </a:t>
            </a:r>
          </a:p>
          <a:p>
            <a:pPr lvl="0" fontAlgn="base">
              <a:lnSpc>
                <a:spcPct val="70000"/>
              </a:lnSpc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</a:rPr>
              <a:t>Number of retweets- </a:t>
            </a:r>
            <a:r>
              <a:rPr lang="en-US" b="1" dirty="0">
                <a:solidFill>
                  <a:schemeClr val="tx1"/>
                </a:solidFill>
              </a:rPr>
              <a:t>17001  </a:t>
            </a:r>
            <a:endParaRPr lang="en-US" altLang="en-US" b="1" dirty="0">
              <a:solidFill>
                <a:schemeClr val="tx1"/>
              </a:solidFill>
            </a:endParaRPr>
          </a:p>
          <a:p>
            <a:pPr lvl="0" fontAlgn="base">
              <a:lnSpc>
                <a:spcPct val="70000"/>
              </a:lnSpc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</a:rPr>
              <a:t>Favorites- </a:t>
            </a:r>
            <a:r>
              <a:rPr lang="en-US" b="1" dirty="0">
                <a:solidFill>
                  <a:schemeClr val="tx1"/>
                </a:solidFill>
              </a:rPr>
              <a:t>48938  </a:t>
            </a:r>
          </a:p>
          <a:p>
            <a:pPr lvl="0" fontAlgn="base">
              <a:lnSpc>
                <a:spcPct val="70000"/>
              </a:lnSpc>
              <a:spcAft>
                <a:spcPct val="0"/>
              </a:spcAft>
            </a:pPr>
            <a:endParaRPr lang="en-US" sz="2000" dirty="0"/>
          </a:p>
          <a:p>
            <a:pPr lvl="0" fontAlgn="base">
              <a:lnSpc>
                <a:spcPct val="70000"/>
              </a:lnSpc>
              <a:spcAft>
                <a:spcPct val="0"/>
              </a:spcAft>
            </a:pPr>
            <a:endParaRPr lang="en-US" altLang="en-US" sz="2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fontAlgn="base">
              <a:lnSpc>
                <a:spcPct val="70000"/>
              </a:lnSpc>
              <a:spcAft>
                <a:spcPct val="0"/>
              </a:spcAft>
            </a:pPr>
            <a:endParaRPr lang="en-US" sz="2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279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8E51-04F7-4BC6-84DC-88253E1CE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30" y="426879"/>
            <a:ext cx="10515600" cy="682942"/>
          </a:xfrm>
        </p:spPr>
        <p:txBody>
          <a:bodyPr>
            <a:normAutofit fontScale="90000"/>
          </a:bodyPr>
          <a:lstStyle/>
          <a:p>
            <a:r>
              <a:rPr lang="en-US" dirty="0"/>
              <a:t>Most famous tweets of Rahul contd.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752BF-56F8-4B89-B706-E19AD035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610" y="1109821"/>
            <a:ext cx="11134090" cy="4968080"/>
          </a:xfrm>
        </p:spPr>
        <p:txBody>
          <a:bodyPr>
            <a:normAutofit fontScale="92500" lnSpcReduction="20000"/>
          </a:bodyPr>
          <a:lstStyle/>
          <a:p>
            <a:pPr fontAlgn="base">
              <a:lnSpc>
                <a:spcPct val="70000"/>
              </a:lnSpc>
              <a:spcAft>
                <a:spcPct val="0"/>
              </a:spcAft>
            </a:pPr>
            <a:r>
              <a:rPr lang="en-US" sz="1800" b="1" dirty="0">
                <a:solidFill>
                  <a:schemeClr val="tx1"/>
                </a:solidFill>
              </a:rPr>
              <a:t>4.Dear PM; Glad to see you accept the @</a:t>
            </a:r>
            <a:r>
              <a:rPr lang="en-US" sz="1800" b="1" dirty="0" err="1">
                <a:solidFill>
                  <a:schemeClr val="tx1"/>
                </a:solidFill>
              </a:rPr>
              <a:t>imVkohli</a:t>
            </a:r>
            <a:r>
              <a:rPr lang="en-US" sz="1800" b="1" dirty="0">
                <a:solidFill>
                  <a:schemeClr val="tx1"/>
                </a:solidFill>
              </a:rPr>
              <a:t> fitness challenge. </a:t>
            </a:r>
            <a:r>
              <a:rPr lang="en-US" sz="1800" b="1" dirty="0" err="1">
                <a:solidFill>
                  <a:schemeClr val="tx1"/>
                </a:solidFill>
              </a:rPr>
              <a:t>Hereâ</a:t>
            </a:r>
            <a:r>
              <a:rPr lang="en-US" sz="1800" b="1" dirty="0">
                <a:solidFill>
                  <a:schemeClr val="tx1"/>
                </a:solidFill>
              </a:rPr>
              <a:t>€™s one from me: Reduce Fuel prices or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</a:pPr>
            <a:r>
              <a:rPr lang="en-US" sz="1800" b="1" dirty="0">
                <a:solidFill>
                  <a:schemeClr val="tx1"/>
                </a:solidFill>
              </a:rPr>
              <a:t> the Congress will do a nationwide agitation and force you to do so. I look forward to your response. #</a:t>
            </a:r>
            <a:r>
              <a:rPr lang="en-US" sz="1800" b="1" dirty="0" err="1">
                <a:solidFill>
                  <a:schemeClr val="tx1"/>
                </a:solidFill>
              </a:rPr>
              <a:t>FuelChallenge</a:t>
            </a:r>
            <a:endParaRPr lang="en-US" sz="1800" b="1" dirty="0">
              <a:solidFill>
                <a:schemeClr val="tx1"/>
              </a:solidFill>
            </a:endParaRPr>
          </a:p>
          <a:p>
            <a:pPr fontAlgn="base">
              <a:lnSpc>
                <a:spcPct val="70000"/>
              </a:lnSpc>
              <a:spcAft>
                <a:spcPct val="0"/>
              </a:spcAft>
            </a:pPr>
            <a:r>
              <a:rPr lang="en-US" sz="1800" b="1" dirty="0">
                <a:solidFill>
                  <a:schemeClr val="tx1"/>
                </a:solidFill>
              </a:rPr>
              <a:t> 12318 22462 63237 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</a:pPr>
            <a:r>
              <a:rPr lang="en-US" altLang="en-US" sz="1800" b="1" dirty="0">
                <a:solidFill>
                  <a:schemeClr val="tx1"/>
                </a:solidFill>
              </a:rPr>
              <a:t>Number of replies--</a:t>
            </a:r>
            <a:r>
              <a:rPr lang="en-US" sz="1800" b="1" dirty="0">
                <a:solidFill>
                  <a:schemeClr val="tx1"/>
                </a:solidFill>
              </a:rPr>
              <a:t>12318    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</a:pPr>
            <a:r>
              <a:rPr lang="en-US" altLang="en-US" sz="1800" b="1" dirty="0">
                <a:solidFill>
                  <a:schemeClr val="tx1"/>
                </a:solidFill>
              </a:rPr>
              <a:t>Number of retweets- </a:t>
            </a:r>
            <a:r>
              <a:rPr lang="en-US" sz="1800" b="1" dirty="0">
                <a:solidFill>
                  <a:schemeClr val="tx1"/>
                </a:solidFill>
              </a:rPr>
              <a:t>22462   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fontAlgn="base">
              <a:lnSpc>
                <a:spcPct val="70000"/>
              </a:lnSpc>
              <a:spcAft>
                <a:spcPct val="0"/>
              </a:spcAft>
            </a:pPr>
            <a:r>
              <a:rPr lang="en-US" altLang="en-US" sz="1800" b="1" dirty="0">
                <a:solidFill>
                  <a:schemeClr val="tx1"/>
                </a:solidFill>
              </a:rPr>
              <a:t>Favorites- </a:t>
            </a:r>
            <a:r>
              <a:rPr lang="en-US" sz="1800" b="1" dirty="0">
                <a:solidFill>
                  <a:schemeClr val="tx1"/>
                </a:solidFill>
              </a:rPr>
              <a:t>63237 --------- THIS IS THE MOST FAVOURITE TWEET OF PEOPLE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</a:pPr>
            <a:endParaRPr lang="en-US" sz="1800" b="1" dirty="0">
              <a:solidFill>
                <a:schemeClr val="tx1"/>
              </a:solidFill>
            </a:endParaRPr>
          </a:p>
          <a:p>
            <a:pPr fontAlgn="base">
              <a:lnSpc>
                <a:spcPct val="70000"/>
              </a:lnSpc>
              <a:spcAft>
                <a:spcPct val="0"/>
              </a:spcAft>
            </a:pPr>
            <a:r>
              <a:rPr lang="en-US" sz="1800" b="1" dirty="0">
                <a:solidFill>
                  <a:schemeClr val="tx1"/>
                </a:solidFill>
              </a:rPr>
              <a:t>5. Will be out of India for a few days; accompanying Sonia ji to her annual medical check up. To my friends in the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</a:pPr>
            <a:r>
              <a:rPr lang="en-US" sz="1800" b="1" dirty="0">
                <a:solidFill>
                  <a:schemeClr val="tx1"/>
                </a:solidFill>
              </a:rPr>
              <a:t> BJP social media troll army: </a:t>
            </a:r>
            <a:r>
              <a:rPr lang="en-US" sz="1800" b="1" dirty="0" err="1">
                <a:solidFill>
                  <a:schemeClr val="tx1"/>
                </a:solidFill>
              </a:rPr>
              <a:t>donâte</a:t>
            </a:r>
            <a:r>
              <a:rPr lang="en-US" sz="1800" b="1" dirty="0">
                <a:solidFill>
                  <a:schemeClr val="tx1"/>
                </a:solidFill>
              </a:rPr>
              <a:t> get too worked up...I'll be back soon! 12261 11256 44176 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</a:pP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altLang="en-US" sz="1800" b="1" dirty="0">
                <a:solidFill>
                  <a:schemeClr val="tx1"/>
                </a:solidFill>
              </a:rPr>
              <a:t>Number of replies--</a:t>
            </a:r>
            <a:r>
              <a:rPr lang="en-US" sz="1800" b="1" dirty="0">
                <a:solidFill>
                  <a:schemeClr val="tx1"/>
                </a:solidFill>
              </a:rPr>
              <a:t>12261     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</a:pPr>
            <a:r>
              <a:rPr lang="en-US" altLang="en-US" sz="1800" b="1" dirty="0">
                <a:solidFill>
                  <a:schemeClr val="tx1"/>
                </a:solidFill>
              </a:rPr>
              <a:t>Number of retweets- </a:t>
            </a:r>
            <a:r>
              <a:rPr lang="en-US" sz="1800" b="1" dirty="0">
                <a:solidFill>
                  <a:schemeClr val="tx1"/>
                </a:solidFill>
              </a:rPr>
              <a:t>11256    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fontAlgn="base">
              <a:lnSpc>
                <a:spcPct val="70000"/>
              </a:lnSpc>
              <a:spcAft>
                <a:spcPct val="0"/>
              </a:spcAft>
            </a:pPr>
            <a:r>
              <a:rPr lang="en-US" altLang="en-US" sz="1800" b="1" dirty="0">
                <a:solidFill>
                  <a:schemeClr val="tx1"/>
                </a:solidFill>
              </a:rPr>
              <a:t>Favorites- </a:t>
            </a:r>
            <a:r>
              <a:rPr lang="en-US" sz="1800" b="1" dirty="0">
                <a:solidFill>
                  <a:schemeClr val="tx1"/>
                </a:solidFill>
              </a:rPr>
              <a:t>44176  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</a:pPr>
            <a:endParaRPr lang="en-US" sz="1800" b="1" dirty="0">
              <a:solidFill>
                <a:schemeClr val="tx1"/>
              </a:solidFill>
            </a:endParaRPr>
          </a:p>
          <a:p>
            <a:pPr fontAlgn="base">
              <a:lnSpc>
                <a:spcPct val="70000"/>
              </a:lnSpc>
              <a:spcAft>
                <a:spcPct val="0"/>
              </a:spcAft>
            </a:pPr>
            <a:r>
              <a:rPr lang="en-US" sz="1800" b="1" dirty="0">
                <a:solidFill>
                  <a:schemeClr val="tx1"/>
                </a:solidFill>
              </a:rPr>
              <a:t>6. A central pillar of the RSS/BJPs fascist vision for India is that Dalits should remain at the bottom of Indian society.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</a:pPr>
            <a:r>
              <a:rPr lang="en-US" sz="1800" b="1" dirty="0">
                <a:solidFill>
                  <a:schemeClr val="tx1"/>
                </a:solidFill>
              </a:rPr>
              <a:t> Una; Rohith </a:t>
            </a:r>
            <a:r>
              <a:rPr lang="en-US" sz="1800" b="1" dirty="0" err="1">
                <a:solidFill>
                  <a:schemeClr val="tx1"/>
                </a:solidFill>
              </a:rPr>
              <a:t>Vemula</a:t>
            </a:r>
            <a:r>
              <a:rPr lang="en-US" sz="1800" b="1" dirty="0">
                <a:solidFill>
                  <a:schemeClr val="tx1"/>
                </a:solidFill>
              </a:rPr>
              <a:t> and now Bhima-</a:t>
            </a:r>
            <a:r>
              <a:rPr lang="en-US" sz="1800" b="1" dirty="0" err="1">
                <a:solidFill>
                  <a:schemeClr val="tx1"/>
                </a:solidFill>
              </a:rPr>
              <a:t>Koregaon</a:t>
            </a:r>
            <a:r>
              <a:rPr lang="en-US" sz="1800" b="1" dirty="0">
                <a:solidFill>
                  <a:schemeClr val="tx1"/>
                </a:solidFill>
              </a:rPr>
              <a:t> are potent symbols of the resistance. 10133 10842 29422 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</a:pPr>
            <a:r>
              <a:rPr lang="en-US" altLang="en-US" sz="1800" b="1" dirty="0">
                <a:solidFill>
                  <a:schemeClr val="tx1"/>
                </a:solidFill>
              </a:rPr>
              <a:t>Number of replies--</a:t>
            </a:r>
            <a:r>
              <a:rPr lang="en-US" sz="1800" b="1" dirty="0">
                <a:solidFill>
                  <a:schemeClr val="tx1"/>
                </a:solidFill>
              </a:rPr>
              <a:t>10133      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</a:pPr>
            <a:r>
              <a:rPr lang="en-US" altLang="en-US" sz="1800" b="1" dirty="0">
                <a:solidFill>
                  <a:schemeClr val="tx1"/>
                </a:solidFill>
              </a:rPr>
              <a:t>Number of retweets- </a:t>
            </a:r>
            <a:r>
              <a:rPr lang="en-US" sz="1800" b="1" dirty="0">
                <a:solidFill>
                  <a:schemeClr val="tx1"/>
                </a:solidFill>
              </a:rPr>
              <a:t>10842     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fontAlgn="base">
              <a:lnSpc>
                <a:spcPct val="70000"/>
              </a:lnSpc>
              <a:spcAft>
                <a:spcPct val="0"/>
              </a:spcAft>
            </a:pPr>
            <a:r>
              <a:rPr lang="en-US" altLang="en-US" sz="1800" b="1" dirty="0">
                <a:solidFill>
                  <a:schemeClr val="tx1"/>
                </a:solidFill>
              </a:rPr>
              <a:t>Favorites- </a:t>
            </a:r>
            <a:r>
              <a:rPr lang="en-US" sz="1800" b="1" dirty="0">
                <a:solidFill>
                  <a:schemeClr val="tx1"/>
                </a:solidFill>
              </a:rPr>
              <a:t>29422   </a:t>
            </a:r>
          </a:p>
          <a:p>
            <a:pPr lvl="0" fontAlgn="base">
              <a:lnSpc>
                <a:spcPct val="70000"/>
              </a:lnSpc>
              <a:spcAft>
                <a:spcPct val="0"/>
              </a:spcAft>
            </a:pP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38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95BA54-25F3-4AA3-80F4-7FFBF2C8D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19048" cy="4142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A761DF-70EC-4F7E-878D-A72314716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"/>
            <a:ext cx="5628571" cy="37269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B75524-FA16-4DDE-AE33-D3ED534A0B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531012"/>
            <a:ext cx="5466648" cy="3813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C63AF2-EE95-4349-BF10-5008C6869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5619048" cy="263809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B9C3970-F13E-4500-AD32-3E78F61C4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280" y="6083618"/>
            <a:ext cx="5283768" cy="423862"/>
          </a:xfrm>
        </p:spPr>
        <p:txBody>
          <a:bodyPr>
            <a:normAutofit/>
          </a:bodyPr>
          <a:lstStyle/>
          <a:p>
            <a:r>
              <a:rPr lang="en-US" sz="2400" dirty="0"/>
              <a:t>The highest number of favorites</a:t>
            </a:r>
          </a:p>
        </p:txBody>
      </p:sp>
    </p:spTree>
    <p:extLst>
      <p:ext uri="{BB962C8B-B14F-4D97-AF65-F5344CB8AC3E}">
        <p14:creationId xmlns:p14="http://schemas.microsoft.com/office/powerpoint/2010/main" val="402793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630</Words>
  <Application>Microsoft Office PowerPoint</Application>
  <PresentationFormat>Widescreen</PresentationFormat>
  <Paragraphs>89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By Redwood Algorithms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Most famous tweets of rahul</vt:lpstr>
      <vt:lpstr>Most famous tweets of Rahul contd.</vt:lpstr>
      <vt:lpstr>The highest number of favorites</vt:lpstr>
      <vt:lpstr>PowerPoint Presentation</vt:lpstr>
      <vt:lpstr>PowerPoint Presentation</vt:lpstr>
      <vt:lpstr>PowerPoint Presentation</vt:lpstr>
      <vt:lpstr>PowerPoint Presentation</vt:lpstr>
      <vt:lpstr> RaGa’s Tweet Analysis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 Redwood Algorithms</dc:title>
  <dc:creator>Gayathri</dc:creator>
  <cp:lastModifiedBy>Gayathri</cp:lastModifiedBy>
  <cp:revision>63</cp:revision>
  <dcterms:created xsi:type="dcterms:W3CDTF">2018-09-04T07:40:35Z</dcterms:created>
  <dcterms:modified xsi:type="dcterms:W3CDTF">2018-09-05T10:14:09Z</dcterms:modified>
</cp:coreProperties>
</file>