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p:regular r:id="rId57"/>
      <p:bold r:id="rId58"/>
      <p:italic r:id="rId59"/>
      <p:boldItalic r:id="rId60"/>
    </p:embeddedFont>
    <p:embeddedFont>
      <p:font typeface="Nuni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bold.fntdata"/><Relationship Id="rId61" Type="http://schemas.openxmlformats.org/officeDocument/2006/relationships/font" Target="fonts/Nunito-regular.fntdata"/><Relationship Id="rId20" Type="http://schemas.openxmlformats.org/officeDocument/2006/relationships/slide" Target="slides/slide15.xml"/><Relationship Id="rId64" Type="http://schemas.openxmlformats.org/officeDocument/2006/relationships/font" Target="fonts/Nunito-boldItalic.fntdata"/><Relationship Id="rId63"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1191e1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1191e1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1191e10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1191e10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0c4354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0c4354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0c4354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0c4354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e5e78a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e5e78a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e5e78ab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e5e78ab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7e5e78ab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7e5e78ab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e5e78ab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e5e78ab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e5e78ab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7e5e78ab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7e5e78ab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7e5e78ab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0f07ce3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0f07ce3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60c4354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0c4354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7e5e78ab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7e5e78ab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7e5e78a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7e5e78a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e5e78ab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e5e78ab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7e5e78a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7e5e78a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e5e78a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7e5e78a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7e5e78ab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7e5e78ab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7e5e78a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7e5e78ab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7e5e78a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7e5e78a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7e95694c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7e95694c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29129d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29129d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7e95694cc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7e95694c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7e95694cc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7e95694c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827c7d1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827c7d1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27c7d1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27c7d1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27c7d1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27c7d1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27c7d1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27c7d1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27c7d1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27c7d1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827c7d1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827c7d1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29129da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29129da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829129da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829129da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f07ce3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f07ce3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29129da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29129d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829129da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29129da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29129da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29129da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29129da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29129da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829129da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829129da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29129da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29129da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29129da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29129da9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29129da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29129da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829129da9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829129da9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829129da9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829129da9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f07ce3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f07ce3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829129da9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29129da9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29129da9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29129da9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0f07ce3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0f07ce3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f07ce3e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f07ce3e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f07ce3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f07ce3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1191e10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1191e1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geeksforgeeks.org/default-arguments-in-python/" TargetMode="External"/><Relationship Id="rId4" Type="http://schemas.openxmlformats.org/officeDocument/2006/relationships/hyperlink" Target="https://www.geeksforgeeks.org/default-arguments-in-pyth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numpy.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seaborn.pydata.org/tutorial/color_palettes.html" TargetMode="External"/><Relationship Id="rId4" Type="http://schemas.openxmlformats.org/officeDocument/2006/relationships/hyperlink" Target="https://pandas.pydata.org/pandas-docs/stable/user_guide/visualization.html" TargetMode="External"/><Relationship Id="rId5" Type="http://schemas.openxmlformats.org/officeDocument/2006/relationships/hyperlink" Target="https://pandas.pydata.org/pandas-docs/stable/user_guide/visualiz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6275"/>
            <a:ext cx="8520600" cy="648300"/>
          </a:xfrm>
          <a:prstGeom prst="rect">
            <a:avLst/>
          </a:prstGeom>
        </p:spPr>
        <p:txBody>
          <a:bodyPr anchorCtr="0" anchor="b" bIns="91425" lIns="91425" spcFirstLastPara="1" rIns="91425" wrap="square" tIns="91425">
            <a:noAutofit/>
          </a:bodyPr>
          <a:lstStyle/>
          <a:p>
            <a:pPr indent="-558800" lvl="0" marL="457200" rtl="0" algn="ctr">
              <a:spcBef>
                <a:spcPts val="0"/>
              </a:spcBef>
              <a:spcAft>
                <a:spcPts val="0"/>
              </a:spcAft>
              <a:buSzPts val="5200"/>
              <a:buChar char="-"/>
            </a:pPr>
            <a:r>
              <a:rPr lang="en"/>
              <a:t>           </a:t>
            </a:r>
            <a:endParaRPr/>
          </a:p>
        </p:txBody>
      </p:sp>
      <p:sp>
        <p:nvSpPr>
          <p:cNvPr id="55" name="Google Shape;55;p13"/>
          <p:cNvSpPr txBox="1"/>
          <p:nvPr>
            <p:ph idx="1" type="subTitle"/>
          </p:nvPr>
        </p:nvSpPr>
        <p:spPr>
          <a:xfrm>
            <a:off x="107475" y="1109250"/>
            <a:ext cx="9144000" cy="41580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550">
                <a:solidFill>
                  <a:srgbClr val="373A3C"/>
                </a:solidFill>
              </a:rPr>
              <a:t>Syllabus  DAY 1</a:t>
            </a:r>
            <a:endParaRPr b="1" sz="1550">
              <a:solidFill>
                <a:srgbClr val="373A3C"/>
              </a:solidFill>
            </a:endParaRPr>
          </a:p>
          <a:p>
            <a:pPr indent="0" lvl="0" marL="0" rtl="0" algn="l">
              <a:lnSpc>
                <a:spcPct val="115000"/>
              </a:lnSpc>
              <a:spcBef>
                <a:spcPts val="800"/>
              </a:spcBef>
              <a:spcAft>
                <a:spcPts val="0"/>
              </a:spcAft>
              <a:buNone/>
            </a:pPr>
            <a:r>
              <a:rPr b="1" lang="en" sz="1200">
                <a:solidFill>
                  <a:srgbClr val="3C3C3C"/>
                </a:solidFill>
                <a:latin typeface="Verdana"/>
                <a:ea typeface="Verdana"/>
                <a:cs typeface="Verdana"/>
                <a:sym typeface="Verdana"/>
              </a:rPr>
              <a:t>Module 1 - Python Basics</a:t>
            </a:r>
            <a:endParaRPr b="1"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b="1" lang="en" sz="1200">
                <a:solidFill>
                  <a:srgbClr val="3C3C3C"/>
                </a:solidFill>
                <a:latin typeface="Verdana"/>
                <a:ea typeface="Verdana"/>
                <a:cs typeface="Verdana"/>
                <a:sym typeface="Verdana"/>
              </a:rPr>
              <a:t> </a:t>
            </a:r>
            <a:r>
              <a:rPr lang="en" sz="1200">
                <a:solidFill>
                  <a:srgbClr val="3C3C3C"/>
                </a:solidFill>
                <a:latin typeface="Verdana"/>
                <a:ea typeface="Verdana"/>
                <a:cs typeface="Verdana"/>
                <a:sym typeface="Verdana"/>
              </a:rPr>
              <a:t>Your first program ,Types,Expressions and Variables,String Operations</a:t>
            </a:r>
            <a:endParaRPr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b="1" lang="en" sz="1200">
                <a:solidFill>
                  <a:srgbClr val="3C3C3C"/>
                </a:solidFill>
                <a:latin typeface="Verdana"/>
                <a:ea typeface="Verdana"/>
                <a:cs typeface="Verdana"/>
                <a:sym typeface="Verdana"/>
              </a:rPr>
              <a:t>Module 2 - Python Data Structures</a:t>
            </a:r>
            <a:endParaRPr b="1"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lang="en" sz="1200">
                <a:solidFill>
                  <a:srgbClr val="3C3C3C"/>
                </a:solidFill>
                <a:latin typeface="Verdana"/>
                <a:ea typeface="Verdana"/>
                <a:cs typeface="Verdana"/>
                <a:sym typeface="Verdana"/>
              </a:rPr>
              <a:t>Lists and Tuples,Sets,Dictionaries</a:t>
            </a:r>
            <a:endParaRPr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b="1" lang="en" sz="1200">
                <a:solidFill>
                  <a:srgbClr val="3C3C3C"/>
                </a:solidFill>
                <a:latin typeface="Verdana"/>
                <a:ea typeface="Verdana"/>
                <a:cs typeface="Verdana"/>
                <a:sym typeface="Verdana"/>
              </a:rPr>
              <a:t>Module 3 - Python Programming Fundamentals </a:t>
            </a:r>
            <a:endParaRPr b="1"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lang="en" sz="1200">
                <a:solidFill>
                  <a:srgbClr val="3C3C3C"/>
                </a:solidFill>
                <a:latin typeface="Verdana"/>
                <a:ea typeface="Verdana"/>
                <a:cs typeface="Verdana"/>
                <a:sym typeface="Verdana"/>
              </a:rPr>
              <a:t>Conditions and Branching,Loops,Functions,Objects and Classes</a:t>
            </a:r>
            <a:endParaRPr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b="1" lang="en" sz="1200">
                <a:solidFill>
                  <a:srgbClr val="3C3C3C"/>
                </a:solidFill>
                <a:latin typeface="Verdana"/>
                <a:ea typeface="Verdana"/>
                <a:cs typeface="Verdana"/>
                <a:sym typeface="Verdana"/>
              </a:rPr>
              <a:t>Module 4 - Working with Data in Python </a:t>
            </a:r>
            <a:endParaRPr b="1" sz="1200">
              <a:solidFill>
                <a:srgbClr val="3C3C3C"/>
              </a:solidFill>
              <a:latin typeface="Verdana"/>
              <a:ea typeface="Verdana"/>
              <a:cs typeface="Verdana"/>
              <a:sym typeface="Verdana"/>
            </a:endParaRPr>
          </a:p>
          <a:p>
            <a:pPr indent="0" lvl="0" marL="0" rtl="0" algn="l">
              <a:lnSpc>
                <a:spcPct val="115000"/>
              </a:lnSpc>
              <a:spcBef>
                <a:spcPts val="1600"/>
              </a:spcBef>
              <a:spcAft>
                <a:spcPts val="0"/>
              </a:spcAft>
              <a:buNone/>
            </a:pPr>
            <a:r>
              <a:rPr lang="en" sz="1200">
                <a:solidFill>
                  <a:srgbClr val="3C3C3C"/>
                </a:solidFill>
                <a:latin typeface="Verdana"/>
                <a:ea typeface="Verdana"/>
                <a:cs typeface="Verdana"/>
                <a:sym typeface="Verdana"/>
              </a:rPr>
              <a:t>Reading files with open,Writing files with open,Loading data with Pandas,Working with and Saving data with Pandas.</a:t>
            </a:r>
            <a:endParaRPr sz="1200">
              <a:solidFill>
                <a:srgbClr val="3C3C3C"/>
              </a:solidFill>
              <a:latin typeface="Verdana"/>
              <a:ea typeface="Verdana"/>
              <a:cs typeface="Verdana"/>
              <a:sym typeface="Verdana"/>
            </a:endParaRPr>
          </a:p>
          <a:p>
            <a:pPr indent="0" lvl="0" marL="0" rtl="0" algn="ctr">
              <a:spcBef>
                <a:spcPts val="160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305050" y="0"/>
            <a:ext cx="4629150" cy="12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110250" y="-156375"/>
            <a:ext cx="288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Enumerate</a:t>
            </a:r>
            <a:endParaRPr/>
          </a:p>
        </p:txBody>
      </p:sp>
      <p:sp>
        <p:nvSpPr>
          <p:cNvPr id="112" name="Google Shape;112;p22"/>
          <p:cNvSpPr txBox="1"/>
          <p:nvPr>
            <p:ph idx="1" type="body"/>
          </p:nvPr>
        </p:nvSpPr>
        <p:spPr>
          <a:xfrm>
            <a:off x="-53725" y="288750"/>
            <a:ext cx="9197700" cy="48549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D0E0E3"/>
                </a:highlight>
              </a:rPr>
              <a:t># Python program to illustrate</a:t>
            </a:r>
            <a:endParaRPr sz="1400">
              <a:solidFill>
                <a:schemeClr val="dk1"/>
              </a:solidFill>
              <a:highlight>
                <a:srgbClr val="D0E0E3"/>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D0E0E3"/>
                </a:highlight>
              </a:rPr>
              <a:t># enumerate function</a:t>
            </a:r>
            <a:endParaRPr sz="1400">
              <a:solidFill>
                <a:schemeClr val="dk1"/>
              </a:solidFill>
              <a:highlight>
                <a:srgbClr val="D0E0E3"/>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FFFFFF"/>
                </a:highlight>
              </a:rPr>
              <a:t>l1 = ["eat","sleep","repeat"]</a:t>
            </a:r>
            <a:endParaRPr sz="1400">
              <a:solidFill>
                <a:schemeClr val="dk1"/>
              </a:solidFill>
              <a:highlight>
                <a:srgbClr val="FFFFFF"/>
              </a:highlight>
            </a:endParaRPr>
          </a:p>
          <a:p>
            <a:pPr indent="0" lvl="0" marL="0" rtl="0" algn="l">
              <a:lnSpc>
                <a:spcPct val="114000"/>
              </a:lnSpc>
              <a:spcBef>
                <a:spcPts val="0"/>
              </a:spcBef>
              <a:spcAft>
                <a:spcPts val="0"/>
              </a:spcAft>
              <a:buNone/>
            </a:pPr>
            <a:r>
              <a:rPr lang="en" sz="1400">
                <a:solidFill>
                  <a:schemeClr val="dk1"/>
                </a:solidFill>
                <a:highlight>
                  <a:srgbClr val="FFFFFF"/>
                </a:highlight>
              </a:rPr>
              <a:t>s1 = "geek"</a:t>
            </a:r>
            <a:endParaRPr sz="1400">
              <a:solidFill>
                <a:schemeClr val="dk1"/>
              </a:solidFill>
              <a:highlight>
                <a:srgbClr val="FFFFFF"/>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D9EAD3"/>
                </a:highlight>
              </a:rPr>
              <a:t># creating enumerate objects</a:t>
            </a:r>
            <a:endParaRPr sz="1400">
              <a:solidFill>
                <a:schemeClr val="dk1"/>
              </a:solidFill>
              <a:highlight>
                <a:srgbClr val="D9EAD3"/>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FFFFFF"/>
                </a:highlight>
              </a:rPr>
              <a:t>obj1 = enumerate(l1)</a:t>
            </a:r>
            <a:endParaRPr sz="1400">
              <a:solidFill>
                <a:schemeClr val="dk1"/>
              </a:solidFill>
              <a:highlight>
                <a:srgbClr val="FFFFFF"/>
              </a:highlight>
            </a:endParaRPr>
          </a:p>
          <a:p>
            <a:pPr indent="0" lvl="0" marL="0" rtl="0" algn="l">
              <a:lnSpc>
                <a:spcPct val="114000"/>
              </a:lnSpc>
              <a:spcBef>
                <a:spcPts val="0"/>
              </a:spcBef>
              <a:spcAft>
                <a:spcPts val="0"/>
              </a:spcAft>
              <a:buNone/>
            </a:pPr>
            <a:r>
              <a:rPr lang="en" sz="1400">
                <a:solidFill>
                  <a:schemeClr val="dk1"/>
                </a:solidFill>
                <a:highlight>
                  <a:srgbClr val="FFFFFF"/>
                </a:highlight>
              </a:rPr>
              <a:t>obj2 = enumerate(s1)</a:t>
            </a:r>
            <a:endParaRPr sz="1400">
              <a:solidFill>
                <a:schemeClr val="dk1"/>
              </a:solidFill>
              <a:highlight>
                <a:srgbClr val="FFFFFF"/>
              </a:highlight>
            </a:endParaRPr>
          </a:p>
          <a:p>
            <a:pPr indent="0" lvl="0" marL="0" rtl="0" algn="l">
              <a:lnSpc>
                <a:spcPct val="114000"/>
              </a:lnSpc>
              <a:spcBef>
                <a:spcPts val="0"/>
              </a:spcBef>
              <a:spcAft>
                <a:spcPts val="0"/>
              </a:spcAft>
              <a:buNone/>
            </a:pPr>
            <a:r>
              <a:rPr lang="en" sz="1400">
                <a:solidFill>
                  <a:schemeClr val="dk1"/>
                </a:solidFill>
                <a:highlight>
                  <a:srgbClr val="FFFFFF"/>
                </a:highlight>
              </a:rPr>
              <a:t>------</a:t>
            </a:r>
            <a:endParaRPr sz="1400">
              <a:solidFill>
                <a:schemeClr val="dk1"/>
              </a:solidFill>
              <a:highlight>
                <a:srgbClr val="FFFFFF"/>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FFFFFF"/>
                </a:highlight>
              </a:rPr>
              <a:t>print "Return type:",type(obj1)</a:t>
            </a:r>
            <a:endParaRPr sz="1400">
              <a:solidFill>
                <a:schemeClr val="dk1"/>
              </a:solidFill>
              <a:highlight>
                <a:srgbClr val="FFFFFF"/>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FFFFFF"/>
                </a:highlight>
              </a:rPr>
              <a:t>print (list(enumerate(l1)))</a:t>
            </a:r>
            <a:endParaRPr sz="1400">
              <a:solidFill>
                <a:schemeClr val="dk1"/>
              </a:solidFill>
              <a:highlight>
                <a:srgbClr val="FFFFFF"/>
              </a:highlight>
            </a:endParaRPr>
          </a:p>
          <a:p>
            <a:pPr indent="0" lvl="0" marL="0" rtl="0" algn="l">
              <a:lnSpc>
                <a:spcPct val="114000"/>
              </a:lnSpc>
              <a:spcBef>
                <a:spcPts val="0"/>
              </a:spcBef>
              <a:spcAft>
                <a:spcPts val="0"/>
              </a:spcAft>
              <a:buClr>
                <a:schemeClr val="dk1"/>
              </a:buClr>
              <a:buSzPts val="1100"/>
              <a:buFont typeface="Arial"/>
              <a:buNone/>
            </a:pPr>
            <a:r>
              <a:rPr lang="en" sz="1400">
                <a:solidFill>
                  <a:schemeClr val="dk1"/>
                </a:solidFill>
                <a:highlight>
                  <a:srgbClr val="CFE2F3"/>
                </a:highlight>
              </a:rPr>
              <a:t># changing start index to 2 from 0</a:t>
            </a:r>
            <a:endParaRPr sz="1400">
              <a:solidFill>
                <a:schemeClr val="dk1"/>
              </a:solidFill>
              <a:highlight>
                <a:srgbClr val="CFE2F3"/>
              </a:highlight>
            </a:endParaRPr>
          </a:p>
          <a:p>
            <a:pPr indent="0" lvl="0" marL="0" rtl="0" algn="l">
              <a:lnSpc>
                <a:spcPct val="114000"/>
              </a:lnSpc>
              <a:spcBef>
                <a:spcPts val="0"/>
              </a:spcBef>
              <a:spcAft>
                <a:spcPts val="0"/>
              </a:spcAft>
              <a:buNone/>
            </a:pPr>
            <a:r>
              <a:rPr lang="en" sz="1400">
                <a:solidFill>
                  <a:schemeClr val="dk1"/>
                </a:solidFill>
                <a:highlight>
                  <a:srgbClr val="FFFFFF"/>
                </a:highlight>
              </a:rPr>
              <a:t>print (list(enumerate(s1,2)))</a:t>
            </a:r>
            <a:endParaRPr sz="1400">
              <a:solidFill>
                <a:schemeClr val="dk1"/>
              </a:solidFill>
              <a:highlight>
                <a:srgbClr val="FFFFFF"/>
              </a:highlight>
            </a:endParaRPr>
          </a:p>
          <a:p>
            <a:pPr indent="0" lvl="0" marL="0" rtl="0" algn="l">
              <a:lnSpc>
                <a:spcPct val="114000"/>
              </a:lnSpc>
              <a:spcBef>
                <a:spcPts val="0"/>
              </a:spcBef>
              <a:spcAft>
                <a:spcPts val="0"/>
              </a:spcAft>
              <a:buNone/>
            </a:pPr>
            <a:r>
              <a:rPr lang="en" sz="2400">
                <a:solidFill>
                  <a:schemeClr val="dk1"/>
                </a:solidFill>
                <a:highlight>
                  <a:srgbClr val="FFFFFF"/>
                </a:highlight>
                <a:latin typeface="Roboto"/>
                <a:ea typeface="Roboto"/>
                <a:cs typeface="Roboto"/>
                <a:sym typeface="Roboto"/>
              </a:rPr>
              <a:t>List comprehensions: </a:t>
            </a:r>
            <a:r>
              <a:rPr lang="en" sz="1400">
                <a:solidFill>
                  <a:schemeClr val="dk1"/>
                </a:solidFill>
                <a:highlight>
                  <a:srgbClr val="FFFFFF"/>
                </a:highlight>
                <a:latin typeface="Roboto"/>
                <a:ea typeface="Roboto"/>
                <a:cs typeface="Roboto"/>
                <a:sym typeface="Roboto"/>
              </a:rPr>
              <a:t>When programming, frequently we want to transform one type of data into another. As a simple example, consider the following code that computes square numbers:</a:t>
            </a:r>
            <a:endParaRPr sz="1400">
              <a:solidFill>
                <a:schemeClr val="dk1"/>
              </a:solidFill>
              <a:highlight>
                <a:srgbClr val="FFFFFF"/>
              </a:highlight>
              <a:latin typeface="Roboto"/>
              <a:ea typeface="Roboto"/>
              <a:cs typeface="Roboto"/>
              <a:sym typeface="Roboto"/>
            </a:endParaRPr>
          </a:p>
          <a:p>
            <a:pPr indent="0" lvl="0" marL="0" rtl="0" algn="l">
              <a:lnSpc>
                <a:spcPct val="114000"/>
              </a:lnSpc>
              <a:spcBef>
                <a:spcPts val="0"/>
              </a:spcBef>
              <a:spcAft>
                <a:spcPts val="0"/>
              </a:spcAft>
              <a:buNone/>
            </a:pPr>
            <a:r>
              <a:rPr lang="en" sz="1150">
                <a:solidFill>
                  <a:schemeClr val="dk1"/>
                </a:solidFill>
                <a:highlight>
                  <a:srgbClr val="EEEEFF"/>
                </a:highlight>
              </a:rPr>
              <a:t>nums </a:t>
            </a:r>
            <a:r>
              <a:rPr b="1" lang="en" sz="1150">
                <a:solidFill>
                  <a:schemeClr val="dk1"/>
                </a:solidFill>
                <a:highlight>
                  <a:srgbClr val="EEEEFF"/>
                </a:highlight>
              </a:rPr>
              <a:t>=</a:t>
            </a:r>
            <a:r>
              <a:rPr lang="en" sz="1150">
                <a:solidFill>
                  <a:schemeClr val="dk1"/>
                </a:solidFill>
                <a:highlight>
                  <a:srgbClr val="EEEEFF"/>
                </a:highlight>
              </a:rPr>
              <a:t> [</a:t>
            </a:r>
            <a:r>
              <a:rPr lang="en" sz="1150">
                <a:solidFill>
                  <a:srgbClr val="009999"/>
                </a:solidFill>
                <a:highlight>
                  <a:srgbClr val="EEEEFF"/>
                </a:highlight>
              </a:rPr>
              <a:t>0</a:t>
            </a:r>
            <a:r>
              <a:rPr lang="en" sz="1150">
                <a:solidFill>
                  <a:schemeClr val="dk1"/>
                </a:solidFill>
                <a:highlight>
                  <a:srgbClr val="EEEEFF"/>
                </a:highlight>
              </a:rPr>
              <a:t>, </a:t>
            </a:r>
            <a:r>
              <a:rPr lang="en" sz="1150">
                <a:solidFill>
                  <a:srgbClr val="009999"/>
                </a:solidFill>
                <a:highlight>
                  <a:srgbClr val="EEEEFF"/>
                </a:highlight>
              </a:rPr>
              <a:t>1</a:t>
            </a:r>
            <a:r>
              <a:rPr lang="en" sz="1150">
                <a:solidFill>
                  <a:schemeClr val="dk1"/>
                </a:solidFill>
                <a:highlight>
                  <a:srgbClr val="EEEEFF"/>
                </a:highlight>
              </a:rPr>
              <a:t>, </a:t>
            </a:r>
            <a:r>
              <a:rPr lang="en" sz="1150">
                <a:solidFill>
                  <a:srgbClr val="009999"/>
                </a:solidFill>
                <a:highlight>
                  <a:srgbClr val="EEEEFF"/>
                </a:highlight>
              </a:rPr>
              <a:t>2</a:t>
            </a:r>
            <a:r>
              <a:rPr lang="en" sz="1150">
                <a:solidFill>
                  <a:schemeClr val="dk1"/>
                </a:solidFill>
                <a:highlight>
                  <a:srgbClr val="EEEEFF"/>
                </a:highlight>
              </a:rPr>
              <a:t>, </a:t>
            </a:r>
            <a:r>
              <a:rPr lang="en" sz="1150">
                <a:solidFill>
                  <a:srgbClr val="009999"/>
                </a:solidFill>
                <a:highlight>
                  <a:srgbClr val="EEEEFF"/>
                </a:highlight>
              </a:rPr>
              <a:t>3</a:t>
            </a:r>
            <a:r>
              <a:rPr lang="en" sz="1150">
                <a:solidFill>
                  <a:schemeClr val="dk1"/>
                </a:solidFill>
                <a:highlight>
                  <a:srgbClr val="EEEEFF"/>
                </a:highlight>
              </a:rPr>
              <a:t>, </a:t>
            </a:r>
            <a:r>
              <a:rPr lang="en" sz="1150">
                <a:solidFill>
                  <a:srgbClr val="009999"/>
                </a:solidFill>
                <a:highlight>
                  <a:srgbClr val="EEEEFF"/>
                </a:highlight>
              </a:rPr>
              <a:t>4</a:t>
            </a:r>
            <a:r>
              <a:rPr lang="en" sz="1150">
                <a:solidFill>
                  <a:schemeClr val="dk1"/>
                </a:solidFill>
                <a:highlight>
                  <a:srgbClr val="EEEEFF"/>
                </a:highlight>
              </a:rPr>
              <a:t>]</a:t>
            </a:r>
            <a:endParaRPr sz="1150">
              <a:solidFill>
                <a:schemeClr val="dk1"/>
              </a:solidFill>
              <a:highlight>
                <a:srgbClr val="EEEEFF"/>
              </a:highlight>
            </a:endParaRPr>
          </a:p>
          <a:p>
            <a:pPr indent="0" lvl="0" marL="0" rtl="0" algn="l">
              <a:lnSpc>
                <a:spcPct val="114000"/>
              </a:lnSpc>
              <a:spcBef>
                <a:spcPts val="0"/>
              </a:spcBef>
              <a:spcAft>
                <a:spcPts val="0"/>
              </a:spcAft>
              <a:buNone/>
            </a:pPr>
            <a:r>
              <a:rPr lang="en" sz="1150">
                <a:solidFill>
                  <a:schemeClr val="dk1"/>
                </a:solidFill>
                <a:highlight>
                  <a:srgbClr val="EEEEFF"/>
                </a:highlight>
              </a:rPr>
              <a:t>squares </a:t>
            </a:r>
            <a:r>
              <a:rPr b="1" lang="en" sz="1150">
                <a:solidFill>
                  <a:schemeClr val="dk1"/>
                </a:solidFill>
                <a:highlight>
                  <a:srgbClr val="EEEEFF"/>
                </a:highlight>
              </a:rPr>
              <a:t>=</a:t>
            </a:r>
            <a:r>
              <a:rPr lang="en" sz="1150">
                <a:solidFill>
                  <a:schemeClr val="dk1"/>
                </a:solidFill>
                <a:highlight>
                  <a:srgbClr val="EEEEFF"/>
                </a:highlight>
              </a:rPr>
              <a:t> []</a:t>
            </a:r>
            <a:endParaRPr sz="1150">
              <a:solidFill>
                <a:schemeClr val="dk1"/>
              </a:solidFill>
              <a:highlight>
                <a:srgbClr val="EEEEFF"/>
              </a:highlight>
            </a:endParaRPr>
          </a:p>
          <a:p>
            <a:pPr indent="0" lvl="0" marL="0" rtl="0" algn="l">
              <a:lnSpc>
                <a:spcPct val="114000"/>
              </a:lnSpc>
              <a:spcBef>
                <a:spcPts val="0"/>
              </a:spcBef>
              <a:spcAft>
                <a:spcPts val="0"/>
              </a:spcAft>
              <a:buNone/>
            </a:pPr>
            <a:r>
              <a:rPr b="1" lang="en" sz="1150">
                <a:solidFill>
                  <a:schemeClr val="dk1"/>
                </a:solidFill>
                <a:highlight>
                  <a:srgbClr val="EEEEFF"/>
                </a:highlight>
              </a:rPr>
              <a:t>for</a:t>
            </a:r>
            <a:r>
              <a:rPr lang="en" sz="1150">
                <a:solidFill>
                  <a:schemeClr val="dk1"/>
                </a:solidFill>
                <a:highlight>
                  <a:srgbClr val="EEEEFF"/>
                </a:highlight>
              </a:rPr>
              <a:t> x </a:t>
            </a:r>
            <a:r>
              <a:rPr b="1" lang="en" sz="1150">
                <a:solidFill>
                  <a:schemeClr val="dk1"/>
                </a:solidFill>
                <a:highlight>
                  <a:srgbClr val="EEEEFF"/>
                </a:highlight>
              </a:rPr>
              <a:t>in</a:t>
            </a:r>
            <a:r>
              <a:rPr lang="en" sz="1150">
                <a:solidFill>
                  <a:schemeClr val="dk1"/>
                </a:solidFill>
                <a:highlight>
                  <a:srgbClr val="EEEEFF"/>
                </a:highlight>
              </a:rPr>
              <a:t> nums:</a:t>
            </a:r>
            <a:endParaRPr sz="1150">
              <a:solidFill>
                <a:schemeClr val="dk1"/>
              </a:solidFill>
              <a:highlight>
                <a:srgbClr val="EEEEFF"/>
              </a:highlight>
            </a:endParaRPr>
          </a:p>
          <a:p>
            <a:pPr indent="0" lvl="0" marL="0" rtl="0" algn="l">
              <a:lnSpc>
                <a:spcPct val="114000"/>
              </a:lnSpc>
              <a:spcBef>
                <a:spcPts val="0"/>
              </a:spcBef>
              <a:spcAft>
                <a:spcPts val="0"/>
              </a:spcAft>
              <a:buNone/>
            </a:pPr>
            <a:r>
              <a:rPr lang="en" sz="1150">
                <a:solidFill>
                  <a:schemeClr val="dk1"/>
                </a:solidFill>
                <a:highlight>
                  <a:srgbClr val="EEEEFF"/>
                </a:highlight>
              </a:rPr>
              <a:t>    squares</a:t>
            </a:r>
            <a:r>
              <a:rPr b="1" lang="en" sz="1150">
                <a:solidFill>
                  <a:schemeClr val="dk1"/>
                </a:solidFill>
                <a:highlight>
                  <a:srgbClr val="EEEEFF"/>
                </a:highlight>
              </a:rPr>
              <a:t>.</a:t>
            </a:r>
            <a:r>
              <a:rPr lang="en" sz="1150">
                <a:solidFill>
                  <a:schemeClr val="dk1"/>
                </a:solidFill>
                <a:highlight>
                  <a:srgbClr val="EEEEFF"/>
                </a:highlight>
              </a:rPr>
              <a:t>append(x </a:t>
            </a:r>
            <a:r>
              <a:rPr b="1" lang="en" sz="1150">
                <a:solidFill>
                  <a:schemeClr val="dk1"/>
                </a:solidFill>
                <a:highlight>
                  <a:srgbClr val="EEEEFF"/>
                </a:highlight>
              </a:rPr>
              <a:t>**</a:t>
            </a:r>
            <a:r>
              <a:rPr lang="en" sz="1150">
                <a:solidFill>
                  <a:schemeClr val="dk1"/>
                </a:solidFill>
                <a:highlight>
                  <a:srgbClr val="EEEEFF"/>
                </a:highlight>
              </a:rPr>
              <a:t> </a:t>
            </a:r>
            <a:r>
              <a:rPr lang="en" sz="1150">
                <a:solidFill>
                  <a:srgbClr val="009999"/>
                </a:solidFill>
                <a:highlight>
                  <a:srgbClr val="EEEEFF"/>
                </a:highlight>
              </a:rPr>
              <a:t>2</a:t>
            </a:r>
            <a:r>
              <a:rPr lang="en" sz="1150">
                <a:solidFill>
                  <a:schemeClr val="dk1"/>
                </a:solidFill>
                <a:highlight>
                  <a:srgbClr val="EEEEFF"/>
                </a:highlight>
              </a:rPr>
              <a:t>)</a:t>
            </a:r>
            <a:endParaRPr sz="1150">
              <a:solidFill>
                <a:schemeClr val="dk1"/>
              </a:solidFill>
              <a:highlight>
                <a:srgbClr val="EEEEFF"/>
              </a:highlight>
            </a:endParaRPr>
          </a:p>
          <a:p>
            <a:pPr indent="0" lvl="0" marL="114300" marR="114300" rtl="0" algn="l">
              <a:spcBef>
                <a:spcPts val="0"/>
              </a:spcBef>
              <a:spcAft>
                <a:spcPts val="0"/>
              </a:spcAft>
              <a:buNone/>
            </a:pPr>
            <a:r>
              <a:rPr b="1" lang="en" sz="1150">
                <a:solidFill>
                  <a:schemeClr val="dk1"/>
                </a:solidFill>
                <a:highlight>
                  <a:srgbClr val="EEEEFF"/>
                </a:highlight>
              </a:rPr>
              <a:t>print</a:t>
            </a:r>
            <a:r>
              <a:rPr lang="en" sz="1150">
                <a:solidFill>
                  <a:schemeClr val="dk1"/>
                </a:solidFill>
                <a:highlight>
                  <a:srgbClr val="EEEEFF"/>
                </a:highlight>
              </a:rPr>
              <a:t>(squares)   </a:t>
            </a:r>
            <a:r>
              <a:rPr i="1" lang="en" sz="1150">
                <a:solidFill>
                  <a:srgbClr val="999988"/>
                </a:solidFill>
                <a:highlight>
                  <a:srgbClr val="EEEEFF"/>
                </a:highlight>
              </a:rPr>
              <a:t># Prints [0, 1, 4, 9, 16]</a:t>
            </a:r>
            <a:endParaRPr i="1" sz="1150">
              <a:solidFill>
                <a:srgbClr val="999988"/>
              </a:solidFill>
              <a:highlight>
                <a:srgbClr val="EEEEFF"/>
              </a:highlight>
            </a:endParaRPr>
          </a:p>
          <a:p>
            <a:pPr indent="0" lvl="0" marL="0" rtl="0" algn="l">
              <a:lnSpc>
                <a:spcPct val="114000"/>
              </a:lnSpc>
              <a:spcBef>
                <a:spcPts val="0"/>
              </a:spcBef>
              <a:spcAft>
                <a:spcPts val="0"/>
              </a:spcAft>
              <a:buClr>
                <a:schemeClr val="dk1"/>
              </a:buClr>
              <a:buSzPts val="1100"/>
              <a:buFont typeface="Arial"/>
              <a:buNone/>
            </a:pPr>
            <a:r>
              <a:t/>
            </a:r>
            <a:endParaRPr sz="1400">
              <a:solidFill>
                <a:schemeClr val="dk1"/>
              </a:solidFill>
              <a:highlight>
                <a:srgbClr val="FFFFFF"/>
              </a:highlight>
              <a:latin typeface="Roboto"/>
              <a:ea typeface="Roboto"/>
              <a:cs typeface="Roboto"/>
              <a:sym typeface="Roboto"/>
            </a:endParaRPr>
          </a:p>
          <a:p>
            <a:pPr indent="0" lvl="0" marL="0" rtl="0" algn="l">
              <a:lnSpc>
                <a:spcPct val="114000"/>
              </a:lnSpc>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8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Dictionaries</a:t>
            </a:r>
            <a:endParaRPr/>
          </a:p>
        </p:txBody>
      </p:sp>
      <p:sp>
        <p:nvSpPr>
          <p:cNvPr id="118" name="Google Shape;118;p23"/>
          <p:cNvSpPr txBox="1"/>
          <p:nvPr>
            <p:ph idx="1" type="body"/>
          </p:nvPr>
        </p:nvSpPr>
        <p:spPr>
          <a:xfrm>
            <a:off x="150525" y="588300"/>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EEEEFF"/>
                </a:highlight>
              </a:rPr>
              <a:t>d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'cat'</a:t>
            </a:r>
            <a:r>
              <a:rPr lang="en" sz="1400">
                <a:solidFill>
                  <a:schemeClr val="dk1"/>
                </a:solidFill>
                <a:highlight>
                  <a:srgbClr val="EEEEFF"/>
                </a:highlight>
              </a:rPr>
              <a:t>: </a:t>
            </a:r>
            <a:r>
              <a:rPr lang="en" sz="1400">
                <a:solidFill>
                  <a:srgbClr val="DD1144"/>
                </a:solidFill>
                <a:highlight>
                  <a:srgbClr val="EEEEFF"/>
                </a:highlight>
              </a:rPr>
              <a:t>'cute'</a:t>
            </a:r>
            <a:r>
              <a:rPr lang="en" sz="1400">
                <a:solidFill>
                  <a:schemeClr val="dk1"/>
                </a:solidFill>
                <a:highlight>
                  <a:srgbClr val="EEEEFF"/>
                </a:highlight>
              </a:rPr>
              <a:t>, </a:t>
            </a:r>
            <a:r>
              <a:rPr lang="en" sz="1400">
                <a:solidFill>
                  <a:srgbClr val="DD1144"/>
                </a:solidFill>
                <a:highlight>
                  <a:srgbClr val="EEEEFF"/>
                </a:highlight>
              </a:rPr>
              <a:t>'dog'</a:t>
            </a:r>
            <a:r>
              <a:rPr lang="en" sz="1400">
                <a:solidFill>
                  <a:schemeClr val="dk1"/>
                </a:solidFill>
                <a:highlight>
                  <a:srgbClr val="EEEEFF"/>
                </a:highlight>
              </a:rPr>
              <a:t>: </a:t>
            </a:r>
            <a:r>
              <a:rPr lang="en" sz="1400">
                <a:solidFill>
                  <a:srgbClr val="DD1144"/>
                </a:solidFill>
                <a:highlight>
                  <a:srgbClr val="EEEEFF"/>
                </a:highlight>
              </a:rPr>
              <a:t>'furry'</a:t>
            </a:r>
            <a:r>
              <a:rPr lang="en" sz="1400">
                <a:solidFill>
                  <a:schemeClr val="dk1"/>
                </a:solidFill>
                <a:highlight>
                  <a:srgbClr val="EEEEFF"/>
                </a:highlight>
              </a:rPr>
              <a:t>}  </a:t>
            </a:r>
            <a:r>
              <a:rPr i="1" lang="en" sz="1400">
                <a:solidFill>
                  <a:srgbClr val="999988"/>
                </a:solidFill>
                <a:highlight>
                  <a:srgbClr val="EEEEFF"/>
                </a:highlight>
              </a:rPr>
              <a:t># Create a new dictionary with some data</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(d[</a:t>
            </a:r>
            <a:r>
              <a:rPr lang="en" sz="1400">
                <a:solidFill>
                  <a:srgbClr val="DD1144"/>
                </a:solidFill>
                <a:highlight>
                  <a:srgbClr val="EEEEFF"/>
                </a:highlight>
              </a:rPr>
              <a:t>'cat'</a:t>
            </a:r>
            <a:r>
              <a:rPr lang="en" sz="1400">
                <a:solidFill>
                  <a:schemeClr val="dk1"/>
                </a:solidFill>
                <a:highlight>
                  <a:srgbClr val="EEEEFF"/>
                </a:highlight>
              </a:rPr>
              <a:t>])       </a:t>
            </a:r>
            <a:r>
              <a:rPr i="1" lang="en" sz="1400">
                <a:solidFill>
                  <a:srgbClr val="999988"/>
                </a:solidFill>
                <a:highlight>
                  <a:srgbClr val="EEEEFF"/>
                </a:highlight>
              </a:rPr>
              <a:t># Get an entry from a dictionary; prints "cute"</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DD1144"/>
                </a:solidFill>
                <a:highlight>
                  <a:srgbClr val="EEEEFF"/>
                </a:highlight>
              </a:rPr>
              <a:t>'cat'</a:t>
            </a:r>
            <a:r>
              <a:rPr lang="en" sz="1400">
                <a:solidFill>
                  <a:schemeClr val="dk1"/>
                </a:solidFill>
                <a:highlight>
                  <a:srgbClr val="EEEEFF"/>
                </a:highlight>
              </a:rPr>
              <a:t> </a:t>
            </a:r>
            <a:r>
              <a:rPr b="1" lang="en" sz="1400">
                <a:solidFill>
                  <a:schemeClr val="dk1"/>
                </a:solidFill>
                <a:highlight>
                  <a:srgbClr val="EEEEFF"/>
                </a:highlight>
              </a:rPr>
              <a:t>in</a:t>
            </a:r>
            <a:r>
              <a:rPr lang="en" sz="1400">
                <a:solidFill>
                  <a:schemeClr val="dk1"/>
                </a:solidFill>
                <a:highlight>
                  <a:srgbClr val="EEEEFF"/>
                </a:highlight>
              </a:rPr>
              <a:t> d)     </a:t>
            </a:r>
            <a:r>
              <a:rPr i="1" lang="en" sz="1400">
                <a:solidFill>
                  <a:srgbClr val="999988"/>
                </a:solidFill>
                <a:highlight>
                  <a:srgbClr val="EEEEFF"/>
                </a:highlight>
              </a:rPr>
              <a:t># Check if a dictionary has a given key; prints "True"</a:t>
            </a:r>
            <a:endParaRPr sz="1400">
              <a:solidFill>
                <a:schemeClr val="dk1"/>
              </a:solidFill>
              <a:highlight>
                <a:srgbClr val="EEEEFF"/>
              </a:highlight>
            </a:endParaRPr>
          </a:p>
          <a:p>
            <a:pPr indent="0" lvl="0" marL="0" rtl="0" algn="l">
              <a:spcBef>
                <a:spcPts val="1600"/>
              </a:spcBef>
              <a:spcAft>
                <a:spcPts val="0"/>
              </a:spcAft>
              <a:buNone/>
            </a:pPr>
            <a:r>
              <a:rPr lang="en" sz="1400">
                <a:solidFill>
                  <a:schemeClr val="dk1"/>
                </a:solidFill>
                <a:highlight>
                  <a:srgbClr val="EEEEFF"/>
                </a:highlight>
              </a:rPr>
              <a:t>d[</a:t>
            </a:r>
            <a:r>
              <a:rPr lang="en" sz="1400">
                <a:solidFill>
                  <a:srgbClr val="DD1144"/>
                </a:solidFill>
                <a:highlight>
                  <a:srgbClr val="EEEEFF"/>
                </a:highlight>
              </a:rPr>
              <a:t>'fish'</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'wet'</a:t>
            </a:r>
            <a:r>
              <a:rPr lang="en" sz="1400">
                <a:solidFill>
                  <a:schemeClr val="dk1"/>
                </a:solidFill>
                <a:highlight>
                  <a:srgbClr val="EEEEFF"/>
                </a:highlight>
              </a:rPr>
              <a:t>     </a:t>
            </a:r>
            <a:r>
              <a:rPr i="1" lang="en" sz="1400">
                <a:solidFill>
                  <a:srgbClr val="999988"/>
                </a:solidFill>
                <a:highlight>
                  <a:srgbClr val="EEEEFF"/>
                </a:highlight>
              </a:rPr>
              <a:t># Set an entry in a dictionary</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(d[</a:t>
            </a:r>
            <a:r>
              <a:rPr lang="en" sz="1400">
                <a:solidFill>
                  <a:srgbClr val="DD1144"/>
                </a:solidFill>
                <a:highlight>
                  <a:srgbClr val="EEEEFF"/>
                </a:highlight>
              </a:rPr>
              <a:t>'fish'</a:t>
            </a:r>
            <a:r>
              <a:rPr lang="en" sz="1400">
                <a:solidFill>
                  <a:schemeClr val="dk1"/>
                </a:solidFill>
                <a:highlight>
                  <a:srgbClr val="EEEEFF"/>
                </a:highlight>
              </a:rPr>
              <a:t>])      </a:t>
            </a:r>
            <a:r>
              <a:rPr i="1" lang="en" sz="1400">
                <a:solidFill>
                  <a:srgbClr val="999988"/>
                </a:solidFill>
                <a:highlight>
                  <a:srgbClr val="EEEEFF"/>
                </a:highlight>
              </a:rPr>
              <a:t># Prints "wet"</a:t>
            </a:r>
            <a:endParaRPr sz="1400">
              <a:solidFill>
                <a:schemeClr val="dk1"/>
              </a:solidFill>
              <a:highlight>
                <a:srgbClr val="EEEEFF"/>
              </a:highlight>
            </a:endParaRPr>
          </a:p>
          <a:p>
            <a:pPr indent="0" lvl="0" marL="0" rtl="0" algn="l">
              <a:spcBef>
                <a:spcPts val="1600"/>
              </a:spcBef>
              <a:spcAft>
                <a:spcPts val="0"/>
              </a:spcAft>
              <a:buNone/>
            </a:pPr>
            <a:r>
              <a:rPr i="1" lang="en" sz="1400">
                <a:solidFill>
                  <a:srgbClr val="999988"/>
                </a:solidFill>
                <a:highlight>
                  <a:srgbClr val="EEEEFF"/>
                </a:highlight>
              </a:rPr>
              <a:t># print(d['monkey'])  # KeyError: 'monkey' not a key of d</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(d</a:t>
            </a:r>
            <a:r>
              <a:rPr b="1" lang="en" sz="1400">
                <a:solidFill>
                  <a:schemeClr val="dk1"/>
                </a:solidFill>
                <a:highlight>
                  <a:srgbClr val="EEEEFF"/>
                </a:highlight>
              </a:rPr>
              <a:t>.</a:t>
            </a:r>
            <a:r>
              <a:rPr lang="en" sz="1400">
                <a:solidFill>
                  <a:schemeClr val="dk1"/>
                </a:solidFill>
                <a:highlight>
                  <a:srgbClr val="EEEEFF"/>
                </a:highlight>
              </a:rPr>
              <a:t>get(</a:t>
            </a:r>
            <a:r>
              <a:rPr lang="en" sz="1400">
                <a:solidFill>
                  <a:srgbClr val="DD1144"/>
                </a:solidFill>
                <a:highlight>
                  <a:srgbClr val="EEEEFF"/>
                </a:highlight>
              </a:rPr>
              <a:t>'monkey'</a:t>
            </a:r>
            <a:r>
              <a:rPr lang="en" sz="1400">
                <a:solidFill>
                  <a:schemeClr val="dk1"/>
                </a:solidFill>
                <a:highlight>
                  <a:srgbClr val="EEEEFF"/>
                </a:highlight>
              </a:rPr>
              <a:t>, </a:t>
            </a:r>
            <a:r>
              <a:rPr lang="en" sz="1400">
                <a:solidFill>
                  <a:srgbClr val="DD1144"/>
                </a:solidFill>
                <a:highlight>
                  <a:srgbClr val="EEEEFF"/>
                </a:highlight>
              </a:rPr>
              <a:t>'N/A'</a:t>
            </a:r>
            <a:r>
              <a:rPr lang="en" sz="1400">
                <a:solidFill>
                  <a:schemeClr val="dk1"/>
                </a:solidFill>
                <a:highlight>
                  <a:srgbClr val="EEEEFF"/>
                </a:highlight>
              </a:rPr>
              <a:t>))  </a:t>
            </a:r>
            <a:r>
              <a:rPr i="1" lang="en" sz="1400">
                <a:solidFill>
                  <a:srgbClr val="999988"/>
                </a:solidFill>
                <a:highlight>
                  <a:srgbClr val="EEEEFF"/>
                </a:highlight>
              </a:rPr>
              <a:t># Get an element with a default; prints "N/A"</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(d</a:t>
            </a:r>
            <a:r>
              <a:rPr b="1" lang="en" sz="1400">
                <a:solidFill>
                  <a:schemeClr val="dk1"/>
                </a:solidFill>
                <a:highlight>
                  <a:srgbClr val="EEEEFF"/>
                </a:highlight>
              </a:rPr>
              <a:t>.</a:t>
            </a:r>
            <a:r>
              <a:rPr lang="en" sz="1400">
                <a:solidFill>
                  <a:schemeClr val="dk1"/>
                </a:solidFill>
                <a:highlight>
                  <a:srgbClr val="EEEEFF"/>
                </a:highlight>
              </a:rPr>
              <a:t>get(</a:t>
            </a:r>
            <a:r>
              <a:rPr lang="en" sz="1400">
                <a:solidFill>
                  <a:srgbClr val="DD1144"/>
                </a:solidFill>
                <a:highlight>
                  <a:srgbClr val="EEEEFF"/>
                </a:highlight>
              </a:rPr>
              <a:t>'fish'</a:t>
            </a:r>
            <a:r>
              <a:rPr lang="en" sz="1400">
                <a:solidFill>
                  <a:schemeClr val="dk1"/>
                </a:solidFill>
                <a:highlight>
                  <a:srgbClr val="EEEEFF"/>
                </a:highlight>
              </a:rPr>
              <a:t>, </a:t>
            </a:r>
            <a:r>
              <a:rPr lang="en" sz="1400">
                <a:solidFill>
                  <a:srgbClr val="DD1144"/>
                </a:solidFill>
                <a:highlight>
                  <a:srgbClr val="EEEEFF"/>
                </a:highlight>
              </a:rPr>
              <a:t>'N/A'</a:t>
            </a:r>
            <a:r>
              <a:rPr lang="en" sz="1400">
                <a:solidFill>
                  <a:schemeClr val="dk1"/>
                </a:solidFill>
                <a:highlight>
                  <a:srgbClr val="EEEEFF"/>
                </a:highlight>
              </a:rPr>
              <a:t>))    </a:t>
            </a:r>
            <a:r>
              <a:rPr i="1" lang="en" sz="1400">
                <a:solidFill>
                  <a:srgbClr val="999988"/>
                </a:solidFill>
                <a:highlight>
                  <a:srgbClr val="EEEEFF"/>
                </a:highlight>
              </a:rPr>
              <a:t># Get an element with a default; prints "wet"</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del</a:t>
            </a:r>
            <a:r>
              <a:rPr lang="en" sz="1400">
                <a:solidFill>
                  <a:schemeClr val="dk1"/>
                </a:solidFill>
                <a:highlight>
                  <a:srgbClr val="EEEEFF"/>
                </a:highlight>
              </a:rPr>
              <a:t> d[</a:t>
            </a:r>
            <a:r>
              <a:rPr lang="en" sz="1400">
                <a:solidFill>
                  <a:srgbClr val="DD1144"/>
                </a:solidFill>
                <a:highlight>
                  <a:srgbClr val="EEEEFF"/>
                </a:highlight>
              </a:rPr>
              <a:t>'fish'</a:t>
            </a:r>
            <a:r>
              <a:rPr lang="en" sz="1400">
                <a:solidFill>
                  <a:schemeClr val="dk1"/>
                </a:solidFill>
                <a:highlight>
                  <a:srgbClr val="EEEEFF"/>
                </a:highlight>
              </a:rPr>
              <a:t>]         </a:t>
            </a:r>
            <a:r>
              <a:rPr i="1" lang="en" sz="1400">
                <a:solidFill>
                  <a:srgbClr val="999988"/>
                </a:solidFill>
                <a:highlight>
                  <a:srgbClr val="EEEEFF"/>
                </a:highlight>
              </a:rPr>
              <a:t># Remove an element from a dictionary</a:t>
            </a:r>
            <a:endParaRPr sz="1400">
              <a:solidFill>
                <a:schemeClr val="dk1"/>
              </a:solidFill>
              <a:highlight>
                <a:srgbClr val="EEEEFF"/>
              </a:highlight>
            </a:endParaRPr>
          </a:p>
          <a:p>
            <a:pPr indent="0" lvl="0" marL="114300" marR="114300" rtl="0" algn="l">
              <a:spcBef>
                <a:spcPts val="160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(d</a:t>
            </a:r>
            <a:r>
              <a:rPr b="1" lang="en" sz="1400">
                <a:solidFill>
                  <a:schemeClr val="dk1"/>
                </a:solidFill>
                <a:highlight>
                  <a:srgbClr val="EEEEFF"/>
                </a:highlight>
              </a:rPr>
              <a:t>.</a:t>
            </a:r>
            <a:r>
              <a:rPr lang="en" sz="1400">
                <a:solidFill>
                  <a:schemeClr val="dk1"/>
                </a:solidFill>
                <a:highlight>
                  <a:srgbClr val="EEEEFF"/>
                </a:highlight>
              </a:rPr>
              <a:t>get(</a:t>
            </a:r>
            <a:r>
              <a:rPr lang="en" sz="1400">
                <a:solidFill>
                  <a:srgbClr val="DD1144"/>
                </a:solidFill>
                <a:highlight>
                  <a:srgbClr val="EEEEFF"/>
                </a:highlight>
              </a:rPr>
              <a:t>'fish'</a:t>
            </a:r>
            <a:r>
              <a:rPr lang="en" sz="1400">
                <a:solidFill>
                  <a:schemeClr val="dk1"/>
                </a:solidFill>
                <a:highlight>
                  <a:srgbClr val="EEEEFF"/>
                </a:highlight>
              </a:rPr>
              <a:t>, </a:t>
            </a:r>
            <a:r>
              <a:rPr lang="en" sz="1400">
                <a:solidFill>
                  <a:srgbClr val="DD1144"/>
                </a:solidFill>
                <a:highlight>
                  <a:srgbClr val="EEEEFF"/>
                </a:highlight>
              </a:rPr>
              <a:t>'N/A'</a:t>
            </a:r>
            <a:r>
              <a:rPr lang="en" sz="1400">
                <a:solidFill>
                  <a:schemeClr val="dk1"/>
                </a:solidFill>
                <a:highlight>
                  <a:srgbClr val="EEEEFF"/>
                </a:highlight>
              </a:rPr>
              <a:t>)) </a:t>
            </a:r>
            <a:r>
              <a:rPr i="1" lang="en" sz="1400">
                <a:solidFill>
                  <a:srgbClr val="999988"/>
                </a:solidFill>
                <a:highlight>
                  <a:srgbClr val="EEEEFF"/>
                </a:highlight>
              </a:rPr>
              <a:t># "fish" is no longer a key; prints "N/A"</a:t>
            </a:r>
            <a:endParaRPr i="1" sz="1400">
              <a:solidFill>
                <a:srgbClr val="999988"/>
              </a:solidFill>
              <a:highlight>
                <a:srgbClr val="EEEEFF"/>
              </a:highlight>
            </a:endParaRPr>
          </a:p>
          <a:p>
            <a:pPr indent="0" lvl="0" marL="0" rtl="0" algn="l">
              <a:spcBef>
                <a:spcPts val="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LOOPs with dictionaries</a:t>
            </a:r>
            <a:endParaRPr sz="2400"/>
          </a:p>
        </p:txBody>
      </p:sp>
      <p:sp>
        <p:nvSpPr>
          <p:cNvPr id="124" name="Google Shape;124;p24"/>
          <p:cNvSpPr txBox="1"/>
          <p:nvPr/>
        </p:nvSpPr>
        <p:spPr>
          <a:xfrm>
            <a:off x="-50" y="1017725"/>
            <a:ext cx="91440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EEEEFF"/>
                </a:highlight>
              </a:rPr>
              <a:t>d </a:t>
            </a:r>
            <a:r>
              <a:rPr b="1" lang="en">
                <a:solidFill>
                  <a:schemeClr val="dk1"/>
                </a:solidFill>
                <a:highlight>
                  <a:srgbClr val="EEEEFF"/>
                </a:highlight>
              </a:rPr>
              <a:t>=</a:t>
            </a:r>
            <a:r>
              <a:rPr lang="en">
                <a:solidFill>
                  <a:schemeClr val="dk1"/>
                </a:solidFill>
                <a:highlight>
                  <a:srgbClr val="EEEEFF"/>
                </a:highlight>
              </a:rPr>
              <a:t> {</a:t>
            </a:r>
            <a:r>
              <a:rPr lang="en">
                <a:solidFill>
                  <a:srgbClr val="DD1144"/>
                </a:solidFill>
                <a:highlight>
                  <a:srgbClr val="EEEEFF"/>
                </a:highlight>
              </a:rPr>
              <a:t>'person'</a:t>
            </a:r>
            <a:r>
              <a:rPr lang="en">
                <a:solidFill>
                  <a:schemeClr val="dk1"/>
                </a:solidFill>
                <a:highlight>
                  <a:srgbClr val="EEEEFF"/>
                </a:highlight>
              </a:rPr>
              <a:t>: </a:t>
            </a:r>
            <a:r>
              <a:rPr lang="en">
                <a:solidFill>
                  <a:srgbClr val="009999"/>
                </a:solidFill>
                <a:highlight>
                  <a:srgbClr val="EEEEFF"/>
                </a:highlight>
              </a:rPr>
              <a:t>2</a:t>
            </a:r>
            <a:r>
              <a:rPr lang="en">
                <a:solidFill>
                  <a:schemeClr val="dk1"/>
                </a:solidFill>
                <a:highlight>
                  <a:srgbClr val="EEEEFF"/>
                </a:highlight>
              </a:rPr>
              <a:t>, </a:t>
            </a:r>
            <a:r>
              <a:rPr lang="en">
                <a:solidFill>
                  <a:srgbClr val="DD1144"/>
                </a:solidFill>
                <a:highlight>
                  <a:srgbClr val="EEEEFF"/>
                </a:highlight>
              </a:rPr>
              <a:t>'cat'</a:t>
            </a:r>
            <a:r>
              <a:rPr lang="en">
                <a:solidFill>
                  <a:schemeClr val="dk1"/>
                </a:solidFill>
                <a:highlight>
                  <a:srgbClr val="EEEEFF"/>
                </a:highlight>
              </a:rPr>
              <a:t>: </a:t>
            </a:r>
            <a:r>
              <a:rPr lang="en">
                <a:solidFill>
                  <a:srgbClr val="009999"/>
                </a:solidFill>
                <a:highlight>
                  <a:srgbClr val="EEEEFF"/>
                </a:highlight>
              </a:rPr>
              <a:t>4</a:t>
            </a:r>
            <a:r>
              <a:rPr lang="en">
                <a:solidFill>
                  <a:schemeClr val="dk1"/>
                </a:solidFill>
                <a:highlight>
                  <a:srgbClr val="EEEEFF"/>
                </a:highlight>
              </a:rPr>
              <a:t>, </a:t>
            </a:r>
            <a:r>
              <a:rPr lang="en">
                <a:solidFill>
                  <a:srgbClr val="DD1144"/>
                </a:solidFill>
                <a:highlight>
                  <a:srgbClr val="EEEEFF"/>
                </a:highlight>
              </a:rPr>
              <a:t>'spider'</a:t>
            </a:r>
            <a:r>
              <a:rPr lang="en">
                <a:solidFill>
                  <a:schemeClr val="dk1"/>
                </a:solidFill>
                <a:highlight>
                  <a:srgbClr val="EEEEFF"/>
                </a:highlight>
              </a:rPr>
              <a:t>: </a:t>
            </a:r>
            <a:r>
              <a:rPr lang="en">
                <a:solidFill>
                  <a:srgbClr val="009999"/>
                </a:solidFill>
                <a:highlight>
                  <a:srgbClr val="EEEEFF"/>
                </a:highlight>
              </a:rPr>
              <a:t>8</a:t>
            </a:r>
            <a:r>
              <a:rPr lang="en">
                <a:solidFill>
                  <a:schemeClr val="dk1"/>
                </a:solidFill>
                <a:highlight>
                  <a:srgbClr val="EEEEFF"/>
                </a:highlight>
              </a:rPr>
              <a:t>}</a:t>
            </a:r>
            <a:endParaRPr>
              <a:solidFill>
                <a:schemeClr val="dk1"/>
              </a:solidFill>
              <a:highlight>
                <a:srgbClr val="EEEEFF"/>
              </a:highlight>
            </a:endParaRPr>
          </a:p>
          <a:p>
            <a:pPr indent="0" lvl="0" marL="0" rtl="0" algn="l">
              <a:spcBef>
                <a:spcPts val="0"/>
              </a:spcBef>
              <a:spcAft>
                <a:spcPts val="0"/>
              </a:spcAft>
              <a:buNone/>
            </a:pPr>
            <a:r>
              <a:rPr b="1" lang="en">
                <a:solidFill>
                  <a:schemeClr val="dk1"/>
                </a:solidFill>
                <a:highlight>
                  <a:srgbClr val="EEEEFF"/>
                </a:highlight>
              </a:rPr>
              <a:t>for</a:t>
            </a:r>
            <a:r>
              <a:rPr lang="en">
                <a:solidFill>
                  <a:schemeClr val="dk1"/>
                </a:solidFill>
                <a:highlight>
                  <a:srgbClr val="EEEEFF"/>
                </a:highlight>
              </a:rPr>
              <a:t> animal </a:t>
            </a:r>
            <a:r>
              <a:rPr b="1" lang="en">
                <a:solidFill>
                  <a:schemeClr val="dk1"/>
                </a:solidFill>
                <a:highlight>
                  <a:srgbClr val="EEEEFF"/>
                </a:highlight>
              </a:rPr>
              <a:t>in</a:t>
            </a:r>
            <a:r>
              <a:rPr lang="en">
                <a:solidFill>
                  <a:schemeClr val="dk1"/>
                </a:solidFill>
                <a:highlight>
                  <a:srgbClr val="EEEEFF"/>
                </a:highlight>
              </a:rPr>
              <a:t> d:</a:t>
            </a:r>
            <a:endParaRPr>
              <a:solidFill>
                <a:schemeClr val="dk1"/>
              </a:solidFill>
              <a:highlight>
                <a:srgbClr val="EEEEFF"/>
              </a:highlight>
            </a:endParaRPr>
          </a:p>
          <a:p>
            <a:pPr indent="0" lvl="0" marL="0" rtl="0" algn="l">
              <a:spcBef>
                <a:spcPts val="0"/>
              </a:spcBef>
              <a:spcAft>
                <a:spcPts val="0"/>
              </a:spcAft>
              <a:buNone/>
            </a:pPr>
            <a:r>
              <a:rPr lang="en">
                <a:solidFill>
                  <a:schemeClr val="dk1"/>
                </a:solidFill>
                <a:highlight>
                  <a:srgbClr val="EEEEFF"/>
                </a:highlight>
              </a:rPr>
              <a:t>    legs </a:t>
            </a:r>
            <a:r>
              <a:rPr b="1" lang="en">
                <a:solidFill>
                  <a:schemeClr val="dk1"/>
                </a:solidFill>
                <a:highlight>
                  <a:srgbClr val="EEEEFF"/>
                </a:highlight>
              </a:rPr>
              <a:t>=</a:t>
            </a:r>
            <a:r>
              <a:rPr lang="en">
                <a:solidFill>
                  <a:schemeClr val="dk1"/>
                </a:solidFill>
                <a:highlight>
                  <a:srgbClr val="EEEEFF"/>
                </a:highlight>
              </a:rPr>
              <a:t> d[animal]</a:t>
            </a:r>
            <a:endParaRPr>
              <a:solidFill>
                <a:schemeClr val="dk1"/>
              </a:solidFill>
              <a:highlight>
                <a:srgbClr val="EEEEFF"/>
              </a:highlight>
            </a:endParaRPr>
          </a:p>
          <a:p>
            <a:pPr indent="0" lvl="0" marL="0" rtl="0" algn="l">
              <a:spcBef>
                <a:spcPts val="0"/>
              </a:spcBef>
              <a:spcAft>
                <a:spcPts val="0"/>
              </a:spcAft>
              <a:buNone/>
            </a:pPr>
            <a:r>
              <a:rPr lang="en">
                <a:solidFill>
                  <a:schemeClr val="dk1"/>
                </a:solidFill>
                <a:highlight>
                  <a:srgbClr val="EEEEFF"/>
                </a:highlight>
              </a:rPr>
              <a:t>    </a:t>
            </a:r>
            <a:r>
              <a:rPr b="1" lang="en">
                <a:solidFill>
                  <a:schemeClr val="dk1"/>
                </a:solidFill>
                <a:highlight>
                  <a:srgbClr val="EEEEFF"/>
                </a:highlight>
              </a:rPr>
              <a:t>print</a:t>
            </a:r>
            <a:r>
              <a:rPr lang="en">
                <a:solidFill>
                  <a:schemeClr val="dk1"/>
                </a:solidFill>
                <a:highlight>
                  <a:srgbClr val="EEEEFF"/>
                </a:highlight>
              </a:rPr>
              <a:t>(</a:t>
            </a:r>
            <a:r>
              <a:rPr lang="en">
                <a:solidFill>
                  <a:srgbClr val="DD1144"/>
                </a:solidFill>
                <a:highlight>
                  <a:srgbClr val="EEEEFF"/>
                </a:highlight>
              </a:rPr>
              <a:t>'A %s has %d legs'</a:t>
            </a:r>
            <a:r>
              <a:rPr lang="en">
                <a:solidFill>
                  <a:schemeClr val="dk1"/>
                </a:solidFill>
                <a:highlight>
                  <a:srgbClr val="EEEEFF"/>
                </a:highlight>
              </a:rPr>
              <a:t> </a:t>
            </a:r>
            <a:r>
              <a:rPr b="1" lang="en">
                <a:solidFill>
                  <a:schemeClr val="dk1"/>
                </a:solidFill>
                <a:highlight>
                  <a:srgbClr val="EEEEFF"/>
                </a:highlight>
              </a:rPr>
              <a:t>%</a:t>
            </a:r>
            <a:r>
              <a:rPr lang="en">
                <a:solidFill>
                  <a:schemeClr val="dk1"/>
                </a:solidFill>
                <a:highlight>
                  <a:srgbClr val="EEEEFF"/>
                </a:highlight>
              </a:rPr>
              <a:t> (animal, legs))</a:t>
            </a:r>
            <a:endParaRPr>
              <a:solidFill>
                <a:schemeClr val="dk1"/>
              </a:solidFill>
              <a:highlight>
                <a:srgbClr val="EEEEFF"/>
              </a:highlight>
            </a:endParaRPr>
          </a:p>
          <a:p>
            <a:pPr indent="0" lvl="0" marL="114300" marR="114300" rtl="0" algn="l">
              <a:lnSpc>
                <a:spcPct val="115000"/>
              </a:lnSpc>
              <a:spcBef>
                <a:spcPts val="0"/>
              </a:spcBef>
              <a:spcAft>
                <a:spcPts val="0"/>
              </a:spcAft>
              <a:buNone/>
            </a:pPr>
            <a:r>
              <a:rPr i="1" lang="en">
                <a:solidFill>
                  <a:srgbClr val="999988"/>
                </a:solidFill>
                <a:highlight>
                  <a:srgbClr val="EEEEFF"/>
                </a:highlight>
              </a:rPr>
              <a:t># Prints "A person has 2 legs", "A cat has 4 legs", "A spider has 8 legs"</a:t>
            </a:r>
            <a:endParaRPr i="1">
              <a:solidFill>
                <a:srgbClr val="999988"/>
              </a:solidFill>
              <a:highlight>
                <a:srgbClr val="EEEEFF"/>
              </a:highlight>
            </a:endParaRPr>
          </a:p>
          <a:p>
            <a:pPr indent="0" lvl="0" marL="114300" marR="114300" rtl="0" algn="l">
              <a:lnSpc>
                <a:spcPct val="115000"/>
              </a:lnSpc>
              <a:spcBef>
                <a:spcPts val="0"/>
              </a:spcBef>
              <a:spcAft>
                <a:spcPts val="0"/>
              </a:spcAft>
              <a:buNone/>
            </a:pPr>
            <a:r>
              <a:rPr lang="en" sz="2400">
                <a:solidFill>
                  <a:schemeClr val="dk1"/>
                </a:solidFill>
                <a:latin typeface="Roboto"/>
                <a:ea typeface="Roboto"/>
                <a:cs typeface="Roboto"/>
                <a:sym typeface="Roboto"/>
              </a:rPr>
              <a:t>Sets --- </a:t>
            </a:r>
            <a:r>
              <a:rPr lang="en" sz="1200">
                <a:solidFill>
                  <a:schemeClr val="dk1"/>
                </a:solidFill>
                <a:highlight>
                  <a:srgbClr val="FFFFFF"/>
                </a:highlight>
                <a:latin typeface="Roboto"/>
                <a:ea typeface="Roboto"/>
                <a:cs typeface="Roboto"/>
                <a:sym typeface="Roboto"/>
              </a:rPr>
              <a:t>A set is an unordered collection of distinct elements. As a simple example, consider the following:</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a:solidFill>
                  <a:schemeClr val="dk1"/>
                </a:solidFill>
                <a:highlight>
                  <a:srgbClr val="EEEEFF"/>
                </a:highlight>
              </a:rPr>
              <a:t>animals </a:t>
            </a:r>
            <a:r>
              <a:rPr b="1" lang="en">
                <a:solidFill>
                  <a:schemeClr val="dk1"/>
                </a:solidFill>
                <a:highlight>
                  <a:srgbClr val="EEEEFF"/>
                </a:highlight>
              </a:rPr>
              <a:t>=</a:t>
            </a:r>
            <a:r>
              <a:rPr lang="en">
                <a:solidFill>
                  <a:schemeClr val="dk1"/>
                </a:solidFill>
                <a:highlight>
                  <a:srgbClr val="EEEEFF"/>
                </a:highlight>
              </a:rPr>
              <a:t> {</a:t>
            </a:r>
            <a:r>
              <a:rPr lang="en">
                <a:solidFill>
                  <a:srgbClr val="DD1144"/>
                </a:solidFill>
                <a:highlight>
                  <a:srgbClr val="EEEEFF"/>
                </a:highlight>
              </a:rPr>
              <a:t>'cat'</a:t>
            </a:r>
            <a:r>
              <a:rPr lang="en">
                <a:solidFill>
                  <a:schemeClr val="dk1"/>
                </a:solidFill>
                <a:highlight>
                  <a:srgbClr val="EEEEFF"/>
                </a:highlight>
              </a:rPr>
              <a:t>, </a:t>
            </a:r>
            <a:r>
              <a:rPr lang="en">
                <a:solidFill>
                  <a:srgbClr val="DD1144"/>
                </a:solidFill>
                <a:highlight>
                  <a:srgbClr val="EEEEFF"/>
                </a:highlight>
              </a:rPr>
              <a:t>'dog'</a:t>
            </a:r>
            <a:r>
              <a:rPr lang="en">
                <a:solidFill>
                  <a:schemeClr val="dk1"/>
                </a:solidFill>
                <a:highlight>
                  <a:srgbClr val="EEEEFF"/>
                </a:highlight>
              </a:rPr>
              <a:t>}</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DD1144"/>
                </a:solidFill>
                <a:highlight>
                  <a:srgbClr val="EEEEFF"/>
                </a:highlight>
              </a:rPr>
              <a:t>'cat'</a:t>
            </a:r>
            <a:r>
              <a:rPr lang="en">
                <a:solidFill>
                  <a:schemeClr val="dk1"/>
                </a:solidFill>
                <a:highlight>
                  <a:srgbClr val="EEEEFF"/>
                </a:highlight>
              </a:rPr>
              <a:t> </a:t>
            </a:r>
            <a:r>
              <a:rPr b="1" lang="en">
                <a:solidFill>
                  <a:schemeClr val="dk1"/>
                </a:solidFill>
                <a:highlight>
                  <a:srgbClr val="EEEEFF"/>
                </a:highlight>
              </a:rPr>
              <a:t>in</a:t>
            </a:r>
            <a:r>
              <a:rPr lang="en">
                <a:solidFill>
                  <a:schemeClr val="dk1"/>
                </a:solidFill>
                <a:highlight>
                  <a:srgbClr val="EEEEFF"/>
                </a:highlight>
              </a:rPr>
              <a:t> animals)   </a:t>
            </a:r>
            <a:r>
              <a:rPr i="1" lang="en">
                <a:solidFill>
                  <a:srgbClr val="999988"/>
                </a:solidFill>
                <a:highlight>
                  <a:srgbClr val="EEEEFF"/>
                </a:highlight>
              </a:rPr>
              <a:t># Check if an element is in a set; prints "True"</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DD1144"/>
                </a:solidFill>
                <a:highlight>
                  <a:srgbClr val="EEEEFF"/>
                </a:highlight>
              </a:rPr>
              <a:t>'fish'</a:t>
            </a:r>
            <a:r>
              <a:rPr lang="en">
                <a:solidFill>
                  <a:schemeClr val="dk1"/>
                </a:solidFill>
                <a:highlight>
                  <a:srgbClr val="EEEEFF"/>
                </a:highlight>
              </a:rPr>
              <a:t> </a:t>
            </a:r>
            <a:r>
              <a:rPr b="1" lang="en">
                <a:solidFill>
                  <a:schemeClr val="dk1"/>
                </a:solidFill>
                <a:highlight>
                  <a:srgbClr val="EEEEFF"/>
                </a:highlight>
              </a:rPr>
              <a:t>in</a:t>
            </a:r>
            <a:r>
              <a:rPr lang="en">
                <a:solidFill>
                  <a:schemeClr val="dk1"/>
                </a:solidFill>
                <a:highlight>
                  <a:srgbClr val="EEEEFF"/>
                </a:highlight>
              </a:rPr>
              <a:t> animals)  </a:t>
            </a:r>
            <a:r>
              <a:rPr i="1" lang="en">
                <a:solidFill>
                  <a:srgbClr val="999988"/>
                </a:solidFill>
                <a:highlight>
                  <a:srgbClr val="EEEEFF"/>
                </a:highlight>
              </a:rPr>
              <a:t># prints "False"</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animals</a:t>
            </a:r>
            <a:r>
              <a:rPr b="1" lang="en">
                <a:solidFill>
                  <a:schemeClr val="dk1"/>
                </a:solidFill>
                <a:highlight>
                  <a:srgbClr val="EEEEFF"/>
                </a:highlight>
              </a:rPr>
              <a:t>.</a:t>
            </a:r>
            <a:r>
              <a:rPr lang="en">
                <a:solidFill>
                  <a:schemeClr val="dk1"/>
                </a:solidFill>
                <a:highlight>
                  <a:srgbClr val="EEEEFF"/>
                </a:highlight>
              </a:rPr>
              <a:t>add(</a:t>
            </a:r>
            <a:r>
              <a:rPr lang="en">
                <a:solidFill>
                  <a:srgbClr val="DD1144"/>
                </a:solidFill>
                <a:highlight>
                  <a:srgbClr val="EEEEFF"/>
                </a:highlight>
              </a:rPr>
              <a:t>'fish'</a:t>
            </a:r>
            <a:r>
              <a:rPr lang="en">
                <a:solidFill>
                  <a:schemeClr val="dk1"/>
                </a:solidFill>
                <a:highlight>
                  <a:srgbClr val="EEEEFF"/>
                </a:highlight>
              </a:rPr>
              <a:t>)       </a:t>
            </a:r>
            <a:r>
              <a:rPr i="1" lang="en">
                <a:solidFill>
                  <a:srgbClr val="999988"/>
                </a:solidFill>
                <a:highlight>
                  <a:srgbClr val="EEEEFF"/>
                </a:highlight>
              </a:rPr>
              <a:t># Add an element to a set</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DD1144"/>
                </a:solidFill>
                <a:highlight>
                  <a:srgbClr val="EEEEFF"/>
                </a:highlight>
              </a:rPr>
              <a:t>'fish'</a:t>
            </a:r>
            <a:r>
              <a:rPr lang="en">
                <a:solidFill>
                  <a:schemeClr val="dk1"/>
                </a:solidFill>
                <a:highlight>
                  <a:srgbClr val="EEEEFF"/>
                </a:highlight>
              </a:rPr>
              <a:t> </a:t>
            </a:r>
            <a:r>
              <a:rPr b="1" lang="en">
                <a:solidFill>
                  <a:schemeClr val="dk1"/>
                </a:solidFill>
                <a:highlight>
                  <a:srgbClr val="EEEEFF"/>
                </a:highlight>
              </a:rPr>
              <a:t>in</a:t>
            </a:r>
            <a:r>
              <a:rPr lang="en">
                <a:solidFill>
                  <a:schemeClr val="dk1"/>
                </a:solidFill>
                <a:highlight>
                  <a:srgbClr val="EEEEFF"/>
                </a:highlight>
              </a:rPr>
              <a:t> animals)  </a:t>
            </a:r>
            <a:r>
              <a:rPr i="1" lang="en">
                <a:solidFill>
                  <a:srgbClr val="999988"/>
                </a:solidFill>
                <a:highlight>
                  <a:srgbClr val="EEEEFF"/>
                </a:highlight>
              </a:rPr>
              <a:t># Prints "True"</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0086B3"/>
                </a:solidFill>
                <a:highlight>
                  <a:srgbClr val="EEEEFF"/>
                </a:highlight>
              </a:rPr>
              <a:t>len</a:t>
            </a:r>
            <a:r>
              <a:rPr lang="en">
                <a:solidFill>
                  <a:schemeClr val="dk1"/>
                </a:solidFill>
                <a:highlight>
                  <a:srgbClr val="EEEEFF"/>
                </a:highlight>
              </a:rPr>
              <a:t>(animals))       </a:t>
            </a:r>
            <a:r>
              <a:rPr i="1" lang="en">
                <a:solidFill>
                  <a:srgbClr val="999988"/>
                </a:solidFill>
                <a:highlight>
                  <a:srgbClr val="EEEEFF"/>
                </a:highlight>
              </a:rPr>
              <a:t># Number of elements in a set; prints "3"</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animals</a:t>
            </a:r>
            <a:r>
              <a:rPr b="1" lang="en">
                <a:solidFill>
                  <a:schemeClr val="dk1"/>
                </a:solidFill>
                <a:highlight>
                  <a:srgbClr val="EEEEFF"/>
                </a:highlight>
              </a:rPr>
              <a:t>.</a:t>
            </a:r>
            <a:r>
              <a:rPr lang="en">
                <a:solidFill>
                  <a:schemeClr val="dk1"/>
                </a:solidFill>
                <a:highlight>
                  <a:srgbClr val="EEEEFF"/>
                </a:highlight>
              </a:rPr>
              <a:t>add(</a:t>
            </a:r>
            <a:r>
              <a:rPr lang="en">
                <a:solidFill>
                  <a:srgbClr val="DD1144"/>
                </a:solidFill>
                <a:highlight>
                  <a:srgbClr val="EEEEFF"/>
                </a:highlight>
              </a:rPr>
              <a:t>'cat'</a:t>
            </a:r>
            <a:r>
              <a:rPr lang="en">
                <a:solidFill>
                  <a:schemeClr val="dk1"/>
                </a:solidFill>
                <a:highlight>
                  <a:srgbClr val="EEEEFF"/>
                </a:highlight>
              </a:rPr>
              <a:t>)        </a:t>
            </a:r>
            <a:r>
              <a:rPr i="1" lang="en">
                <a:solidFill>
                  <a:srgbClr val="999988"/>
                </a:solidFill>
                <a:highlight>
                  <a:srgbClr val="EEEEFF"/>
                </a:highlight>
              </a:rPr>
              <a:t># Adding an element that is already in the set does nothing</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0086B3"/>
                </a:solidFill>
                <a:highlight>
                  <a:srgbClr val="EEEEFF"/>
                </a:highlight>
              </a:rPr>
              <a:t>len</a:t>
            </a:r>
            <a:r>
              <a:rPr lang="en">
                <a:solidFill>
                  <a:schemeClr val="dk1"/>
                </a:solidFill>
                <a:highlight>
                  <a:srgbClr val="EEEEFF"/>
                </a:highlight>
              </a:rPr>
              <a:t>(animals))       </a:t>
            </a:r>
            <a:r>
              <a:rPr i="1" lang="en">
                <a:solidFill>
                  <a:srgbClr val="999988"/>
                </a:solidFill>
                <a:highlight>
                  <a:srgbClr val="EEEEFF"/>
                </a:highlight>
              </a:rPr>
              <a:t># Prints "3"</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animals</a:t>
            </a:r>
            <a:r>
              <a:rPr b="1" lang="en">
                <a:solidFill>
                  <a:schemeClr val="dk1"/>
                </a:solidFill>
                <a:highlight>
                  <a:srgbClr val="EEEEFF"/>
                </a:highlight>
              </a:rPr>
              <a:t>.</a:t>
            </a:r>
            <a:r>
              <a:rPr lang="en">
                <a:solidFill>
                  <a:schemeClr val="dk1"/>
                </a:solidFill>
                <a:highlight>
                  <a:srgbClr val="EEEEFF"/>
                </a:highlight>
              </a:rPr>
              <a:t>remove(</a:t>
            </a:r>
            <a:r>
              <a:rPr lang="en">
                <a:solidFill>
                  <a:srgbClr val="DD1144"/>
                </a:solidFill>
                <a:highlight>
                  <a:srgbClr val="EEEEFF"/>
                </a:highlight>
              </a:rPr>
              <a:t>'cat'</a:t>
            </a:r>
            <a:r>
              <a:rPr lang="en">
                <a:solidFill>
                  <a:schemeClr val="dk1"/>
                </a:solidFill>
                <a:highlight>
                  <a:srgbClr val="EEEEFF"/>
                </a:highlight>
              </a:rPr>
              <a:t>)     </a:t>
            </a:r>
            <a:r>
              <a:rPr i="1" lang="en">
                <a:solidFill>
                  <a:srgbClr val="999988"/>
                </a:solidFill>
                <a:highlight>
                  <a:srgbClr val="EEEEFF"/>
                </a:highlight>
              </a:rPr>
              <a:t># Remove an element from a set</a:t>
            </a:r>
            <a:endParaRPr>
              <a:solidFill>
                <a:schemeClr val="dk1"/>
              </a:solidFill>
              <a:highlight>
                <a:srgbClr val="EEEEFF"/>
              </a:highlight>
            </a:endParaRPr>
          </a:p>
          <a:p>
            <a:pPr indent="0" lvl="0" marL="114300" marR="11430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0086B3"/>
                </a:solidFill>
                <a:highlight>
                  <a:srgbClr val="EEEEFF"/>
                </a:highlight>
              </a:rPr>
              <a:t>len</a:t>
            </a:r>
            <a:r>
              <a:rPr lang="en">
                <a:solidFill>
                  <a:schemeClr val="dk1"/>
                </a:solidFill>
                <a:highlight>
                  <a:srgbClr val="EEEEFF"/>
                </a:highlight>
              </a:rPr>
              <a:t>(animals))       </a:t>
            </a:r>
            <a:r>
              <a:rPr i="1" lang="en">
                <a:solidFill>
                  <a:srgbClr val="999988"/>
                </a:solidFill>
                <a:highlight>
                  <a:srgbClr val="EEEEFF"/>
                </a:highlight>
              </a:rPr>
              <a:t># Prints "2</a:t>
            </a:r>
            <a:endParaRPr i="1">
              <a:solidFill>
                <a:srgbClr val="999988"/>
              </a:solidFill>
              <a:highlight>
                <a:srgbClr val="EEEEFF"/>
              </a:highlight>
            </a:endParaRPr>
          </a:p>
          <a:p>
            <a:pPr indent="0" lvl="0" marL="0" rtl="0" algn="l">
              <a:spcBef>
                <a:spcPts val="3000"/>
              </a:spcBef>
              <a:spcAft>
                <a:spcPts val="0"/>
              </a:spcAft>
              <a:buNone/>
            </a:pPr>
            <a:r>
              <a:t/>
            </a:r>
            <a:endParaRPr sz="2400">
              <a:solidFill>
                <a:schemeClr val="dk1"/>
              </a:solidFill>
              <a:latin typeface="Roboto"/>
              <a:ea typeface="Roboto"/>
              <a:cs typeface="Roboto"/>
              <a:sym typeface="Roboto"/>
            </a:endParaRPr>
          </a:p>
          <a:p>
            <a:pPr indent="0" lvl="0" marL="0" rtl="0" algn="l">
              <a:spcBef>
                <a:spcPts val="3000"/>
              </a:spcBef>
              <a:spcAft>
                <a:spcPts val="0"/>
              </a:spcAft>
              <a:buNone/>
            </a:pPr>
            <a:r>
              <a:t/>
            </a:r>
            <a:endParaRPr sz="2400">
              <a:solidFill>
                <a:schemeClr val="dk1"/>
              </a:solidFill>
              <a:latin typeface="Roboto"/>
              <a:ea typeface="Roboto"/>
              <a:cs typeface="Roboto"/>
              <a:sym typeface="Roboto"/>
            </a:endParaRPr>
          </a:p>
          <a:p>
            <a:pPr indent="0" lvl="0" marL="114300" marR="114300" rtl="0" algn="l">
              <a:lnSpc>
                <a:spcPct val="115000"/>
              </a:lnSpc>
              <a:spcBef>
                <a:spcPts val="1500"/>
              </a:spcBef>
              <a:spcAft>
                <a:spcPts val="0"/>
              </a:spcAft>
              <a:buNone/>
            </a:pPr>
            <a:r>
              <a:t/>
            </a:r>
            <a:endParaRPr i="1">
              <a:solidFill>
                <a:srgbClr val="999988"/>
              </a:solidFill>
              <a:highlight>
                <a:srgbClr val="EEEEFF"/>
              </a:highlight>
            </a:endParaRPr>
          </a:p>
          <a:p>
            <a:pPr indent="0" lvl="0" marL="114300" marR="114300" rtl="0" algn="l">
              <a:lnSpc>
                <a:spcPct val="115000"/>
              </a:lnSpc>
              <a:spcBef>
                <a:spcPts val="0"/>
              </a:spcBef>
              <a:spcAft>
                <a:spcPts val="0"/>
              </a:spcAft>
              <a:buNone/>
            </a:pPr>
            <a:r>
              <a:t/>
            </a:r>
            <a:endParaRPr i="1">
              <a:solidFill>
                <a:srgbClr val="999988"/>
              </a:solidFill>
              <a:highlight>
                <a:srgbClr val="EEEEFF"/>
              </a:highlight>
            </a:endParaRPr>
          </a:p>
          <a:p>
            <a:pPr indent="0" lvl="0" marL="114300" marR="114300" rtl="0" algn="l">
              <a:lnSpc>
                <a:spcPct val="115000"/>
              </a:lnSpc>
              <a:spcBef>
                <a:spcPts val="0"/>
              </a:spcBef>
              <a:spcAft>
                <a:spcPts val="0"/>
              </a:spcAft>
              <a:buNone/>
            </a:pPr>
            <a:r>
              <a:t/>
            </a:r>
            <a:endParaRPr i="1">
              <a:solidFill>
                <a:srgbClr val="999988"/>
              </a:solidFill>
              <a:highlight>
                <a:srgbClr val="EEEE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76200"/>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3000"/>
              </a:spcBef>
              <a:spcAft>
                <a:spcPts val="0"/>
              </a:spcAft>
              <a:buClr>
                <a:schemeClr val="dk1"/>
              </a:buClr>
              <a:buSzPts val="1100"/>
              <a:buFont typeface="Arial"/>
              <a:buNone/>
            </a:pPr>
            <a:r>
              <a:rPr lang="en" sz="1400">
                <a:solidFill>
                  <a:schemeClr val="dk1"/>
                </a:solidFill>
                <a:latin typeface="Roboto"/>
                <a:ea typeface="Roboto"/>
                <a:cs typeface="Roboto"/>
                <a:sym typeface="Roboto"/>
              </a:rPr>
              <a:t>Tuples</a:t>
            </a:r>
            <a:endParaRPr sz="1400">
              <a:solidFill>
                <a:schemeClr val="dk1"/>
              </a:solidFill>
              <a:latin typeface="Roboto"/>
              <a:ea typeface="Roboto"/>
              <a:cs typeface="Roboto"/>
              <a:sym typeface="Roboto"/>
            </a:endParaRPr>
          </a:p>
          <a:p>
            <a:pPr indent="0" lvl="0" marL="0" rtl="0" algn="just">
              <a:spcBef>
                <a:spcPts val="1500"/>
              </a:spcBef>
              <a:spcAft>
                <a:spcPts val="0"/>
              </a:spcAft>
              <a:buClr>
                <a:schemeClr val="dk1"/>
              </a:buClr>
              <a:buSzPts val="1100"/>
              <a:buFont typeface="Arial"/>
              <a:buNone/>
            </a:pPr>
            <a:r>
              <a:rPr lang="en" sz="1400">
                <a:solidFill>
                  <a:schemeClr val="dk1"/>
                </a:solidFill>
                <a:latin typeface="Roboto"/>
                <a:ea typeface="Roboto"/>
                <a:cs typeface="Roboto"/>
                <a:sym typeface="Roboto"/>
              </a:rPr>
              <a:t>A tuple is an (immutable) ordered list of values. A tuple is in many ways similar to a list; one of the most important differences is that tuples can be used as keys in dictionaries and as elements of sets, while lists cannot. Here is a trivial example:</a:t>
            </a:r>
            <a:endParaRPr sz="1400">
              <a:solidFill>
                <a:schemeClr val="dk1"/>
              </a:solidFill>
              <a:latin typeface="Roboto"/>
              <a:ea typeface="Roboto"/>
              <a:cs typeface="Roboto"/>
              <a:sym typeface="Roboto"/>
            </a:endParaRPr>
          </a:p>
          <a:p>
            <a:pPr indent="0" lvl="0" marL="0" rtl="0" algn="l">
              <a:spcBef>
                <a:spcPts val="1500"/>
              </a:spcBef>
              <a:spcAft>
                <a:spcPts val="0"/>
              </a:spcAft>
              <a:buNone/>
            </a:pPr>
            <a:r>
              <a:rPr lang="en" sz="1400">
                <a:solidFill>
                  <a:schemeClr val="dk1"/>
                </a:solidFill>
                <a:highlight>
                  <a:srgbClr val="EEEEFF"/>
                </a:highlight>
              </a:rPr>
              <a:t>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9999"/>
                </a:solidFill>
                <a:highlight>
                  <a:srgbClr val="EEEEFF"/>
                </a:highlight>
              </a:rPr>
              <a:t>5</a:t>
            </a:r>
            <a:r>
              <a:rPr lang="en" sz="1400">
                <a:solidFill>
                  <a:schemeClr val="dk1"/>
                </a:solidFill>
                <a:highlight>
                  <a:srgbClr val="EEEEFF"/>
                </a:highlight>
              </a:rPr>
              <a:t>, </a:t>
            </a:r>
            <a:r>
              <a:rPr lang="en" sz="1400">
                <a:solidFill>
                  <a:srgbClr val="009999"/>
                </a:solidFill>
                <a:highlight>
                  <a:srgbClr val="EEEEFF"/>
                </a:highlight>
              </a:rPr>
              <a:t>6</a:t>
            </a:r>
            <a:r>
              <a:rPr lang="en" sz="1400">
                <a:solidFill>
                  <a:schemeClr val="dk1"/>
                </a:solidFill>
                <a:highlight>
                  <a:srgbClr val="EEEEFF"/>
                </a:highlight>
              </a:rPr>
              <a:t>)        </a:t>
            </a:r>
            <a:r>
              <a:rPr i="1" lang="en" sz="1400">
                <a:solidFill>
                  <a:srgbClr val="999988"/>
                </a:solidFill>
                <a:highlight>
                  <a:srgbClr val="EEEEFF"/>
                </a:highlight>
              </a:rPr>
              <a:t># Create a tuple</a:t>
            </a:r>
            <a:endParaRPr sz="1400">
              <a:solidFill>
                <a:schemeClr val="dk1"/>
              </a:solidFill>
              <a:highlight>
                <a:srgbClr val="EEEEFF"/>
              </a:highlight>
            </a:endParaRPr>
          </a:p>
          <a:p>
            <a:pPr indent="0" lvl="0" marL="114300" marR="11430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0086B3"/>
                </a:solidFill>
                <a:highlight>
                  <a:srgbClr val="EEEEFF"/>
                </a:highlight>
              </a:rPr>
              <a:t>type</a:t>
            </a:r>
            <a:r>
              <a:rPr lang="en" sz="1400">
                <a:solidFill>
                  <a:schemeClr val="dk1"/>
                </a:solidFill>
                <a:highlight>
                  <a:srgbClr val="EEEEFF"/>
                </a:highlight>
              </a:rPr>
              <a:t>(t))</a:t>
            </a:r>
            <a:endParaRPr sz="1400">
              <a:solidFill>
                <a:schemeClr val="dk1"/>
              </a:solidFill>
              <a:highlight>
                <a:srgbClr val="EEEEFF"/>
              </a:highlight>
            </a:endParaRPr>
          </a:p>
          <a:p>
            <a:pPr indent="0" lvl="0" marL="0" marR="114300" rtl="0" algn="l">
              <a:spcBef>
                <a:spcPts val="0"/>
              </a:spcBef>
              <a:spcAft>
                <a:spcPts val="0"/>
              </a:spcAft>
              <a:buNone/>
            </a:pPr>
            <a:r>
              <a:rPr lang="en" sz="1950">
                <a:solidFill>
                  <a:schemeClr val="dk1"/>
                </a:solidFill>
                <a:latin typeface="Roboto"/>
                <a:ea typeface="Roboto"/>
                <a:cs typeface="Roboto"/>
                <a:sym typeface="Roboto"/>
              </a:rPr>
              <a:t>Functions</a:t>
            </a:r>
            <a:endParaRPr sz="1950">
              <a:solidFill>
                <a:schemeClr val="dk1"/>
              </a:solidFill>
              <a:latin typeface="Roboto"/>
              <a:ea typeface="Roboto"/>
              <a:cs typeface="Roboto"/>
              <a:sym typeface="Roboto"/>
            </a:endParaRPr>
          </a:p>
          <a:p>
            <a:pPr indent="0" lvl="0" marL="0" marR="114300" rtl="0" algn="l">
              <a:spcBef>
                <a:spcPts val="0"/>
              </a:spcBef>
              <a:spcAft>
                <a:spcPts val="0"/>
              </a:spcAft>
              <a:buNone/>
            </a:pPr>
            <a:r>
              <a:rPr b="1" lang="en" sz="1150">
                <a:solidFill>
                  <a:schemeClr val="dk1"/>
                </a:solidFill>
                <a:highlight>
                  <a:srgbClr val="EEEEFF"/>
                </a:highlight>
              </a:rPr>
              <a:t>def</a:t>
            </a:r>
            <a:r>
              <a:rPr lang="en" sz="1150">
                <a:solidFill>
                  <a:schemeClr val="dk1"/>
                </a:solidFill>
                <a:highlight>
                  <a:srgbClr val="EEEEFF"/>
                </a:highlight>
              </a:rPr>
              <a:t> </a:t>
            </a:r>
            <a:r>
              <a:rPr b="1" lang="en" sz="1150">
                <a:solidFill>
                  <a:srgbClr val="990000"/>
                </a:solidFill>
                <a:highlight>
                  <a:srgbClr val="EEEEFF"/>
                </a:highlight>
              </a:rPr>
              <a:t>sign</a:t>
            </a:r>
            <a:r>
              <a:rPr lang="en" sz="1150">
                <a:solidFill>
                  <a:schemeClr val="dk1"/>
                </a:solidFill>
                <a:highlight>
                  <a:srgbClr val="EEEEFF"/>
                </a:highlight>
              </a:rPr>
              <a:t>(x):</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if</a:t>
            </a:r>
            <a:r>
              <a:rPr lang="en" sz="1150">
                <a:solidFill>
                  <a:schemeClr val="dk1"/>
                </a:solidFill>
                <a:highlight>
                  <a:srgbClr val="EEEEFF"/>
                </a:highlight>
              </a:rPr>
              <a:t> x </a:t>
            </a:r>
            <a:r>
              <a:rPr b="1" lang="en" sz="1150">
                <a:solidFill>
                  <a:schemeClr val="dk1"/>
                </a:solidFill>
                <a:highlight>
                  <a:srgbClr val="EEEEFF"/>
                </a:highlight>
              </a:rPr>
              <a:t>&gt;</a:t>
            </a:r>
            <a:r>
              <a:rPr lang="en" sz="1150">
                <a:solidFill>
                  <a:schemeClr val="dk1"/>
                </a:solidFill>
                <a:highlight>
                  <a:srgbClr val="EEEEFF"/>
                </a:highlight>
              </a:rPr>
              <a:t> </a:t>
            </a:r>
            <a:r>
              <a:rPr lang="en" sz="1150">
                <a:solidFill>
                  <a:srgbClr val="009999"/>
                </a:solidFill>
                <a:highlight>
                  <a:srgbClr val="EEEEFF"/>
                </a:highlight>
              </a:rPr>
              <a:t>0</a:t>
            </a:r>
            <a:r>
              <a:rPr lang="en" sz="1150">
                <a:solidFill>
                  <a:schemeClr val="dk1"/>
                </a:solidFill>
                <a:highlight>
                  <a:srgbClr val="EEEEFF"/>
                </a:highlight>
              </a:rPr>
              <a:t>:</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return</a:t>
            </a:r>
            <a:r>
              <a:rPr lang="en" sz="1150">
                <a:solidFill>
                  <a:schemeClr val="dk1"/>
                </a:solidFill>
                <a:highlight>
                  <a:srgbClr val="EEEEFF"/>
                </a:highlight>
              </a:rPr>
              <a:t> </a:t>
            </a:r>
            <a:r>
              <a:rPr lang="en" sz="1150">
                <a:solidFill>
                  <a:srgbClr val="DD1144"/>
                </a:solidFill>
                <a:highlight>
                  <a:srgbClr val="EEEEFF"/>
                </a:highlight>
              </a:rPr>
              <a:t>'positive'</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elif</a:t>
            </a:r>
            <a:r>
              <a:rPr lang="en" sz="1150">
                <a:solidFill>
                  <a:schemeClr val="dk1"/>
                </a:solidFill>
                <a:highlight>
                  <a:srgbClr val="EEEEFF"/>
                </a:highlight>
              </a:rPr>
              <a:t> x </a:t>
            </a:r>
            <a:r>
              <a:rPr b="1" lang="en" sz="1150">
                <a:solidFill>
                  <a:schemeClr val="dk1"/>
                </a:solidFill>
                <a:highlight>
                  <a:srgbClr val="EEEEFF"/>
                </a:highlight>
              </a:rPr>
              <a:t>&lt;</a:t>
            </a:r>
            <a:r>
              <a:rPr lang="en" sz="1150">
                <a:solidFill>
                  <a:schemeClr val="dk1"/>
                </a:solidFill>
                <a:highlight>
                  <a:srgbClr val="EEEEFF"/>
                </a:highlight>
              </a:rPr>
              <a:t> </a:t>
            </a:r>
            <a:r>
              <a:rPr lang="en" sz="1150">
                <a:solidFill>
                  <a:srgbClr val="009999"/>
                </a:solidFill>
                <a:highlight>
                  <a:srgbClr val="EEEEFF"/>
                </a:highlight>
              </a:rPr>
              <a:t>0</a:t>
            </a:r>
            <a:r>
              <a:rPr lang="en" sz="1150">
                <a:solidFill>
                  <a:schemeClr val="dk1"/>
                </a:solidFill>
                <a:highlight>
                  <a:srgbClr val="EEEEFF"/>
                </a:highlight>
              </a:rPr>
              <a:t>:</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return</a:t>
            </a:r>
            <a:r>
              <a:rPr lang="en" sz="1150">
                <a:solidFill>
                  <a:schemeClr val="dk1"/>
                </a:solidFill>
                <a:highlight>
                  <a:srgbClr val="EEEEFF"/>
                </a:highlight>
              </a:rPr>
              <a:t> </a:t>
            </a:r>
            <a:r>
              <a:rPr lang="en" sz="1150">
                <a:solidFill>
                  <a:srgbClr val="DD1144"/>
                </a:solidFill>
                <a:highlight>
                  <a:srgbClr val="EEEEFF"/>
                </a:highlight>
              </a:rPr>
              <a:t>'negative'</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else</a:t>
            </a:r>
            <a:r>
              <a:rPr lang="en" sz="1150">
                <a:solidFill>
                  <a:schemeClr val="dk1"/>
                </a:solidFill>
                <a:highlight>
                  <a:srgbClr val="EEEEFF"/>
                </a:highlight>
              </a:rPr>
              <a:t>:</a:t>
            </a:r>
            <a:endParaRPr sz="1150">
              <a:solidFill>
                <a:schemeClr val="dk1"/>
              </a:solidFill>
              <a:highlight>
                <a:srgbClr val="EEEEFF"/>
              </a:highlight>
            </a:endParaRPr>
          </a:p>
          <a:p>
            <a:pPr indent="0" lvl="0" marL="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return</a:t>
            </a:r>
            <a:r>
              <a:rPr lang="en" sz="1150">
                <a:solidFill>
                  <a:schemeClr val="dk1"/>
                </a:solidFill>
                <a:highlight>
                  <a:srgbClr val="EEEEFF"/>
                </a:highlight>
              </a:rPr>
              <a:t> </a:t>
            </a:r>
            <a:r>
              <a:rPr lang="en" sz="1150">
                <a:solidFill>
                  <a:srgbClr val="DD1144"/>
                </a:solidFill>
                <a:highlight>
                  <a:srgbClr val="EEEEFF"/>
                </a:highlight>
              </a:rPr>
              <a:t>'zero'</a:t>
            </a:r>
            <a:endParaRPr sz="1150">
              <a:solidFill>
                <a:schemeClr val="dk1"/>
              </a:solidFill>
              <a:highlight>
                <a:srgbClr val="EEEEFF"/>
              </a:highlight>
            </a:endParaRPr>
          </a:p>
          <a:p>
            <a:pPr indent="0" lvl="0" marL="0" marR="114300" rtl="0" algn="l">
              <a:spcBef>
                <a:spcPts val="0"/>
              </a:spcBef>
              <a:spcAft>
                <a:spcPts val="0"/>
              </a:spcAft>
              <a:buNone/>
            </a:pPr>
            <a:r>
              <a:t/>
            </a:r>
            <a:endParaRPr sz="1150">
              <a:solidFill>
                <a:schemeClr val="dk1"/>
              </a:solidFill>
              <a:highlight>
                <a:srgbClr val="EEEEFF"/>
              </a:highlight>
            </a:endParaRPr>
          </a:p>
          <a:p>
            <a:pPr indent="0" lvl="0" marL="0" marR="114300" rtl="0" algn="l">
              <a:spcBef>
                <a:spcPts val="0"/>
              </a:spcBef>
              <a:spcAft>
                <a:spcPts val="0"/>
              </a:spcAft>
              <a:buNone/>
            </a:pPr>
            <a:r>
              <a:rPr b="1" lang="en" sz="1150">
                <a:solidFill>
                  <a:schemeClr val="dk1"/>
                </a:solidFill>
                <a:highlight>
                  <a:srgbClr val="EEEEFF"/>
                </a:highlight>
              </a:rPr>
              <a:t>for</a:t>
            </a:r>
            <a:r>
              <a:rPr lang="en" sz="1150">
                <a:solidFill>
                  <a:schemeClr val="dk1"/>
                </a:solidFill>
                <a:highlight>
                  <a:srgbClr val="EEEEFF"/>
                </a:highlight>
              </a:rPr>
              <a:t> x </a:t>
            </a:r>
            <a:r>
              <a:rPr b="1" lang="en" sz="1150">
                <a:solidFill>
                  <a:schemeClr val="dk1"/>
                </a:solidFill>
                <a:highlight>
                  <a:srgbClr val="EEEEFF"/>
                </a:highlight>
              </a:rPr>
              <a:t>in</a:t>
            </a:r>
            <a:r>
              <a:rPr lang="en" sz="1150">
                <a:solidFill>
                  <a:schemeClr val="dk1"/>
                </a:solidFill>
                <a:highlight>
                  <a:srgbClr val="EEEEFF"/>
                </a:highlight>
              </a:rPr>
              <a:t> [</a:t>
            </a:r>
            <a:r>
              <a:rPr b="1" lang="en" sz="1150">
                <a:solidFill>
                  <a:schemeClr val="dk1"/>
                </a:solidFill>
                <a:highlight>
                  <a:srgbClr val="EEEEFF"/>
                </a:highlight>
              </a:rPr>
              <a:t>-</a:t>
            </a:r>
            <a:r>
              <a:rPr lang="en" sz="1150">
                <a:solidFill>
                  <a:srgbClr val="009999"/>
                </a:solidFill>
                <a:highlight>
                  <a:srgbClr val="EEEEFF"/>
                </a:highlight>
              </a:rPr>
              <a:t>1</a:t>
            </a:r>
            <a:r>
              <a:rPr lang="en" sz="1150">
                <a:solidFill>
                  <a:schemeClr val="dk1"/>
                </a:solidFill>
                <a:highlight>
                  <a:srgbClr val="EEEEFF"/>
                </a:highlight>
              </a:rPr>
              <a:t>, </a:t>
            </a:r>
            <a:r>
              <a:rPr lang="en" sz="1150">
                <a:solidFill>
                  <a:srgbClr val="009999"/>
                </a:solidFill>
                <a:highlight>
                  <a:srgbClr val="EEEEFF"/>
                </a:highlight>
              </a:rPr>
              <a:t>0</a:t>
            </a:r>
            <a:r>
              <a:rPr lang="en" sz="1150">
                <a:solidFill>
                  <a:schemeClr val="dk1"/>
                </a:solidFill>
                <a:highlight>
                  <a:srgbClr val="EEEEFF"/>
                </a:highlight>
              </a:rPr>
              <a:t>, </a:t>
            </a:r>
            <a:r>
              <a:rPr lang="en" sz="1150">
                <a:solidFill>
                  <a:srgbClr val="009999"/>
                </a:solidFill>
                <a:highlight>
                  <a:srgbClr val="EEEEFF"/>
                </a:highlight>
              </a:rPr>
              <a:t>1</a:t>
            </a:r>
            <a:r>
              <a:rPr lang="en" sz="1150">
                <a:solidFill>
                  <a:schemeClr val="dk1"/>
                </a:solidFill>
                <a:highlight>
                  <a:srgbClr val="EEEEFF"/>
                </a:highlight>
              </a:rPr>
              <a:t>]:</a:t>
            </a:r>
            <a:endParaRPr sz="1150">
              <a:solidFill>
                <a:schemeClr val="dk1"/>
              </a:solidFill>
              <a:highlight>
                <a:srgbClr val="EEEEFF"/>
              </a:highlight>
            </a:endParaRPr>
          </a:p>
          <a:p>
            <a:pPr indent="0" lvl="0" marL="114300" marR="114300" rtl="0" algn="l">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print</a:t>
            </a:r>
            <a:r>
              <a:rPr lang="en" sz="1150">
                <a:solidFill>
                  <a:schemeClr val="dk1"/>
                </a:solidFill>
                <a:highlight>
                  <a:srgbClr val="EEEEFF"/>
                </a:highlight>
              </a:rPr>
              <a:t>(sign(x))</a:t>
            </a:r>
            <a:endParaRPr sz="1150">
              <a:solidFill>
                <a:schemeClr val="dk1"/>
              </a:solidFill>
              <a:highlight>
                <a:srgbClr val="EEEEFF"/>
              </a:highlight>
            </a:endParaRPr>
          </a:p>
          <a:p>
            <a:pPr indent="0" lvl="0" marL="114300" marR="114300" rtl="0" algn="l">
              <a:spcBef>
                <a:spcPts val="0"/>
              </a:spcBef>
              <a:spcAft>
                <a:spcPts val="0"/>
              </a:spcAft>
              <a:buNone/>
            </a:pPr>
            <a:r>
              <a:rPr i="1" lang="en" sz="1150">
                <a:solidFill>
                  <a:srgbClr val="999988"/>
                </a:solidFill>
                <a:highlight>
                  <a:srgbClr val="EEEEFF"/>
                </a:highlight>
              </a:rPr>
              <a:t># Prints "negative", "zero", "positive"</a:t>
            </a:r>
            <a:endParaRPr i="1" sz="1150">
              <a:solidFill>
                <a:srgbClr val="999988"/>
              </a:solidFill>
              <a:highlight>
                <a:srgbClr val="EEEEFF"/>
              </a:highlight>
            </a:endParaRPr>
          </a:p>
          <a:p>
            <a:pPr indent="0" lvl="0" marL="0" marR="114300" rtl="0" algn="l">
              <a:spcBef>
                <a:spcPts val="0"/>
              </a:spcBef>
              <a:spcAft>
                <a:spcPts val="0"/>
              </a:spcAft>
              <a:buClr>
                <a:schemeClr val="dk1"/>
              </a:buClr>
              <a:buSzPts val="1100"/>
              <a:buFont typeface="Arial"/>
              <a:buNone/>
            </a:pPr>
            <a:r>
              <a:t/>
            </a:r>
            <a:endParaRPr sz="1950">
              <a:solidFill>
                <a:schemeClr val="dk1"/>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0" y="824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135" name="Google Shape;135;p26"/>
          <p:cNvSpPr txBox="1"/>
          <p:nvPr>
            <p:ph idx="1" type="body"/>
          </p:nvPr>
        </p:nvSpPr>
        <p:spPr>
          <a:xfrm>
            <a:off x="53725" y="598650"/>
            <a:ext cx="9090300" cy="454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Roboto"/>
                <a:ea typeface="Roboto"/>
                <a:cs typeface="Roboto"/>
                <a:sym typeface="Roboto"/>
              </a:rPr>
              <a:t>A function is a set of statements that take inputs, do some specific computation and produces output. The idea is to put some commonly or repeatedly done task together and make a function, so that instead of writing the same code again and again for different inputs, we can call the function.</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400">
                <a:solidFill>
                  <a:schemeClr val="dk1"/>
                </a:solidFill>
                <a:highlight>
                  <a:srgbClr val="FFFFFF"/>
                </a:highlight>
                <a:latin typeface="Roboto"/>
                <a:ea typeface="Roboto"/>
                <a:cs typeface="Roboto"/>
                <a:sym typeface="Roboto"/>
              </a:rPr>
              <a:t>Python provides built-in functions like print(), etc. but we can also create your own functions. These functions are called user-defined functions.</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 simple Python function to check</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whether x is even or odd</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def evenOdd( x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if (x % 2 == 0):</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print "even"</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else: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print "odd"</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Driver code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evenOdd(2)</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evenOdd(3)</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0" y="-80575"/>
            <a:ext cx="88323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FFFFFF"/>
                </a:highlight>
                <a:latin typeface="Roboto"/>
                <a:ea typeface="Roboto"/>
                <a:cs typeface="Roboto"/>
                <a:sym typeface="Roboto"/>
              </a:rPr>
              <a:t>Pass by Reference or pass by value?</a:t>
            </a:r>
            <a:endParaRPr b="1"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highlight>
                  <a:srgbClr val="FFFFFF"/>
                </a:highlight>
                <a:latin typeface="Roboto"/>
                <a:ea typeface="Roboto"/>
                <a:cs typeface="Roboto"/>
                <a:sym typeface="Roboto"/>
              </a:rPr>
              <a:t>One important thing to note is, in Python every variable name is a reference. When we pass a variable to a function, a new reference to the object is created. Parameter passing in Python is same as reference passing in Java.</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Here x is a new reference to same list lst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def myFun(x):</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x[0] = 20</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Driver Code (Note that lst is modified</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after function call.</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lst = [10, 11, 12, 13, 14, 15]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myFun(lst);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print(lst</a:t>
            </a:r>
            <a:r>
              <a:rPr b="1" lang="en" sz="1400">
                <a:solidFill>
                  <a:schemeClr val="dk1"/>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chemeClr val="dk1"/>
                </a:solidFill>
                <a:highlight>
                  <a:srgbClr val="FFFFFF"/>
                </a:highlight>
                <a:latin typeface="Roboto"/>
                <a:ea typeface="Roboto"/>
                <a:cs typeface="Roboto"/>
                <a:sym typeface="Roboto"/>
              </a:rPr>
              <a:t>When we pass a reference and change the received reference to something else, the connection between passed and received parameter is broken. For example, consider below program.</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def myFun(x):</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 After below line link of x with previous</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 object gets broken. A new object is assigned</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 to x.</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x = [20, 30, 40]</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 Driver Code (Note that lst is not modified</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 after function call.</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lst = [10, 11, 12, 13, 14, 15] </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myFun(lst);     print(lst) </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83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FF"/>
                </a:highlight>
                <a:latin typeface="Roboto"/>
                <a:ea typeface="Roboto"/>
                <a:cs typeface="Roboto"/>
                <a:sym typeface="Roboto"/>
              </a:rPr>
              <a:t>Exercise:</a:t>
            </a:r>
            <a:r>
              <a:rPr lang="en" sz="1200">
                <a:highlight>
                  <a:srgbClr val="FFFFFF"/>
                </a:highlight>
                <a:latin typeface="Roboto"/>
                <a:ea typeface="Roboto"/>
                <a:cs typeface="Roboto"/>
                <a:sym typeface="Roboto"/>
              </a:rPr>
              <a:t> Try to guess the output of following code</a:t>
            </a:r>
            <a:endParaRPr/>
          </a:p>
        </p:txBody>
      </p:sp>
      <p:sp>
        <p:nvSpPr>
          <p:cNvPr id="146" name="Google Shape;146;p28"/>
          <p:cNvSpPr txBox="1"/>
          <p:nvPr>
            <p:ph idx="1" type="body"/>
          </p:nvPr>
        </p:nvSpPr>
        <p:spPr>
          <a:xfrm>
            <a:off x="0" y="456600"/>
            <a:ext cx="9144000" cy="46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def swap(x, 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temp = x;</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x = 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y = temp;</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Driver code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x = 2</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y = 3</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swap(x, 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print(x)</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print(y)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u="sng">
                <a:solidFill>
                  <a:srgbClr val="EC4E20"/>
                </a:solidFill>
                <a:highlight>
                  <a:srgbClr val="FFFFFF"/>
                </a:highlight>
                <a:latin typeface="Roboto"/>
                <a:ea typeface="Roboto"/>
                <a:cs typeface="Roboto"/>
                <a:sym typeface="Roboto"/>
                <a:hlinkClick r:id="rId3"/>
              </a:rPr>
              <a:t>Default arguments:</a:t>
            </a:r>
            <a:endParaRPr b="1" sz="1200" u="sng">
              <a:solidFill>
                <a:srgbClr val="EC4E20"/>
              </a:solidFill>
              <a:highlight>
                <a:srgbClr val="FFFFFF"/>
              </a:highlight>
              <a:latin typeface="Roboto"/>
              <a:ea typeface="Roboto"/>
              <a:cs typeface="Roboto"/>
              <a:sym typeface="Roboto"/>
              <a:hlinkClick r:id="rId4"/>
            </a:endParaRPr>
          </a:p>
          <a:p>
            <a:pPr indent="0" lvl="0" marL="0" rtl="0" algn="l">
              <a:lnSpc>
                <a:spcPct val="100000"/>
              </a:lnSpc>
              <a:spcBef>
                <a:spcPts val="0"/>
              </a:spcBef>
              <a:spcAft>
                <a:spcPts val="0"/>
              </a:spcAft>
              <a:buNone/>
            </a:pPr>
            <a:r>
              <a:rPr lang="en" sz="1200">
                <a:solidFill>
                  <a:schemeClr val="dk1"/>
                </a:solidFill>
                <a:highlight>
                  <a:srgbClr val="FFFFFF"/>
                </a:highlight>
                <a:latin typeface="Roboto"/>
                <a:ea typeface="Roboto"/>
                <a:cs typeface="Roboto"/>
                <a:sym typeface="Roboto"/>
              </a:rPr>
              <a:t>A default argument is a parameter that assumes a default value if a value is not provided in the function call for that argument.The following example illustrates Default arguments.</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Python program to demonstrate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default arguments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def myFun(x, y=50):</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print("x: ", x)</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print("y: ", 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Driver code (We call myFun() with only</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argument)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myFun(10)</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94000" y="94000"/>
            <a:ext cx="8970900" cy="49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Roboto"/>
                <a:ea typeface="Roboto"/>
                <a:cs typeface="Roboto"/>
                <a:sym typeface="Roboto"/>
              </a:rPr>
              <a:t>Keyword arguments:</a:t>
            </a:r>
            <a:endParaRPr b="1"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400">
                <a:solidFill>
                  <a:schemeClr val="dk1"/>
                </a:solidFill>
                <a:highlight>
                  <a:srgbClr val="FFFFFF"/>
                </a:highlight>
                <a:latin typeface="Roboto"/>
                <a:ea typeface="Roboto"/>
                <a:cs typeface="Roboto"/>
                <a:sym typeface="Roboto"/>
              </a:rPr>
              <a:t>The idea is to allow caller to specify argument name with values so that caller does not need to remember order of parameters.</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Python program to demonstrate Keyword Arguments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def student(firstname, lastname):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print(firstname, lastname)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Keyword arguments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student(firstname ='Geeks', lastname ='Practice')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student(lastname ='Practice', firstname ='Geeks')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6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57" name="Google Shape;157;p30"/>
          <p:cNvSpPr txBox="1"/>
          <p:nvPr>
            <p:ph idx="1" type="body"/>
          </p:nvPr>
        </p:nvSpPr>
        <p:spPr>
          <a:xfrm>
            <a:off x="-100" y="641700"/>
            <a:ext cx="9144000" cy="440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 simple example class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class Test: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A sample method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def fun(self):</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print("Hello")</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Driver code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obj = Test()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obj.fun()</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FFFFFF"/>
                </a:highlight>
                <a:latin typeface="Roboto"/>
                <a:ea typeface="Roboto"/>
                <a:cs typeface="Roboto"/>
                <a:sym typeface="Roboto"/>
              </a:rPr>
              <a:t>The __init__ method</a:t>
            </a:r>
            <a:endParaRPr b="1"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200">
                <a:solidFill>
                  <a:schemeClr val="dk1"/>
                </a:solidFill>
                <a:highlight>
                  <a:srgbClr val="FFFFFF"/>
                </a:highlight>
                <a:latin typeface="Roboto"/>
                <a:ea typeface="Roboto"/>
                <a:cs typeface="Roboto"/>
                <a:sym typeface="Roboto"/>
              </a:rPr>
              <a:t>The __init__ method is similar to constructors in C++ and Java. It is run as soon as an object of a class is instantiated. The method is useful to do any initialization you want to do with your object.</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class Person:</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init method or constructor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def __init__(self, name):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self.name = name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Sample Method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def say_hi(self):</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print('Hello, my name is', self.name)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 = Person('Shwetanshu')</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p.say_hi()</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idx="1" type="body"/>
          </p:nvPr>
        </p:nvSpPr>
        <p:spPr>
          <a:xfrm>
            <a:off x="163975" y="0"/>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Python program to show that the variables with a value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assigned in class declaration, are class variables and</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variables inside methods and constructors are instance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chemeClr val="dk1"/>
                </a:solidFill>
                <a:highlight>
                  <a:srgbClr val="FFFFFF"/>
                </a:highlight>
                <a:latin typeface="Courier New"/>
                <a:ea typeface="Courier New"/>
                <a:cs typeface="Courier New"/>
                <a:sym typeface="Courier New"/>
              </a:rPr>
              <a:t># variables.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Class for Computer Science Student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class CSStudent:</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Class Variable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stream = 'cse'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The init method or constructor</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def __init__(self, roll):</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 Instance Variable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self.roll = roll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Objects of CSStudent class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a = CSStudent(101)</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b = CSStudent(102)</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print(a.stream)  # prints "cse"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print(b.stream)  # prints "cse"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print(a.roll)	# prints 101</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Class variables can be accessed using class</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 name also</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ourier New"/>
                <a:ea typeface="Courier New"/>
                <a:cs typeface="Courier New"/>
                <a:sym typeface="Courier New"/>
              </a:rPr>
              <a:t>print(CSStudent.stream) # prints "cse"</a:t>
            </a:r>
            <a:endParaRPr b="1"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Day1 syllabus</a:t>
            </a:r>
            <a:endParaRPr/>
          </a:p>
        </p:txBody>
      </p:sp>
      <p:sp>
        <p:nvSpPr>
          <p:cNvPr id="62" name="Google Shape;62;p14"/>
          <p:cNvSpPr txBox="1"/>
          <p:nvPr>
            <p:ph idx="1" type="body"/>
          </p:nvPr>
        </p:nvSpPr>
        <p:spPr>
          <a:xfrm>
            <a:off x="311700" y="674825"/>
            <a:ext cx="8520600" cy="4078200"/>
          </a:xfrm>
          <a:prstGeom prst="rect">
            <a:avLst/>
          </a:prstGeom>
        </p:spPr>
        <p:txBody>
          <a:bodyPr anchorCtr="0" anchor="t" bIns="91425" lIns="91425" spcFirstLastPara="1" rIns="91425" wrap="square" tIns="91425">
            <a:noAutofit/>
          </a:bodyPr>
          <a:lstStyle/>
          <a:p>
            <a:pPr indent="-317500" lvl="0" marL="457200" rtl="0" algn="l">
              <a:lnSpc>
                <a:spcPct val="141575"/>
              </a:lnSpc>
              <a:spcBef>
                <a:spcPts val="0"/>
              </a:spcBef>
              <a:spcAft>
                <a:spcPts val="0"/>
              </a:spcAft>
              <a:buClr>
                <a:srgbClr val="0074B5"/>
              </a:buClr>
              <a:buSzPts val="1400"/>
              <a:buChar char="●"/>
            </a:pPr>
            <a:r>
              <a:rPr lang="en" sz="1400">
                <a:solidFill>
                  <a:srgbClr val="0074B5"/>
                </a:solidFill>
              </a:rPr>
              <a:t>After completing all four modules, you’ll be able to start writing your very own Python Programs.</a:t>
            </a:r>
            <a:endParaRPr sz="1400">
              <a:solidFill>
                <a:srgbClr val="0074B5"/>
              </a:solidFill>
            </a:endParaRPr>
          </a:p>
          <a:p>
            <a:pPr indent="-317500" lvl="0" marL="457200" rtl="0" algn="l">
              <a:lnSpc>
                <a:spcPct val="141575"/>
              </a:lnSpc>
              <a:spcBef>
                <a:spcPts val="0"/>
              </a:spcBef>
              <a:spcAft>
                <a:spcPts val="0"/>
              </a:spcAft>
              <a:buClr>
                <a:srgbClr val="0074B5"/>
              </a:buClr>
              <a:buSzPts val="1400"/>
              <a:buChar char="●"/>
            </a:pPr>
            <a:r>
              <a:rPr lang="en" sz="1400">
                <a:solidFill>
                  <a:srgbClr val="0074B5"/>
                </a:solidFill>
              </a:rPr>
              <a:t>It is comprised of four modules. We'll start off with Python basics, writing your first program, and then cover, in detail, types, expressions, variables, strings and string operations.</a:t>
            </a:r>
            <a:endParaRPr sz="1400">
              <a:solidFill>
                <a:srgbClr val="0074B5"/>
              </a:solidFill>
            </a:endParaRPr>
          </a:p>
          <a:p>
            <a:pPr indent="-317500" lvl="0" marL="457200" rtl="0" algn="l">
              <a:lnSpc>
                <a:spcPct val="141575"/>
              </a:lnSpc>
              <a:spcBef>
                <a:spcPts val="0"/>
              </a:spcBef>
              <a:spcAft>
                <a:spcPts val="0"/>
              </a:spcAft>
              <a:buSzPts val="1400"/>
              <a:buChar char="●"/>
            </a:pPr>
            <a:r>
              <a:rPr lang="en" sz="1400">
                <a:solidFill>
                  <a:srgbClr val="0074B5"/>
                </a:solidFill>
              </a:rPr>
              <a:t>In the 2nd module we'll introduce you to Python </a:t>
            </a:r>
            <a:r>
              <a:rPr b="1" lang="en" sz="1400">
                <a:solidFill>
                  <a:srgbClr val="333333"/>
                </a:solidFill>
              </a:rPr>
              <a:t>data structures, namely lists and tuples, sets and dictionaries. </a:t>
            </a:r>
            <a:r>
              <a:rPr lang="en" sz="1400">
                <a:solidFill>
                  <a:srgbClr val="0074B5"/>
                </a:solidFill>
              </a:rPr>
              <a:t>Lists and tuples, are called compound data types and are one of the key types of data structures in Python. Sets and dictionaries are types of collections.</a:t>
            </a:r>
            <a:endParaRPr sz="1400">
              <a:solidFill>
                <a:srgbClr val="0074B5"/>
              </a:solidFill>
            </a:endParaRPr>
          </a:p>
          <a:p>
            <a:pPr indent="-317500" lvl="0" marL="457200" rtl="0" algn="l">
              <a:lnSpc>
                <a:spcPct val="141575"/>
              </a:lnSpc>
              <a:spcBef>
                <a:spcPts val="0"/>
              </a:spcBef>
              <a:spcAft>
                <a:spcPts val="0"/>
              </a:spcAft>
              <a:buClr>
                <a:srgbClr val="0074B5"/>
              </a:buClr>
              <a:buSzPts val="1400"/>
              <a:buChar char="●"/>
            </a:pPr>
            <a:r>
              <a:rPr lang="en" sz="1400">
                <a:solidFill>
                  <a:srgbClr val="0074B5"/>
                </a:solidFill>
              </a:rPr>
              <a:t>In the 3rd module we'll cover Python programming fundamentals, including conditions, branching, loops, functions, and objects and classes. Specifically, you’ll learn about comparison and logic operators, and the if, else, and elif statements, for and while loops, how to use some of Python’s built-in functions, as well as how build your own functions, and how to create objects and classes using object constructors and attributes.</a:t>
            </a:r>
            <a:endParaRPr sz="1400">
              <a:solidFill>
                <a:srgbClr val="0074B5"/>
              </a:solidFill>
            </a:endParaRPr>
          </a:p>
          <a:p>
            <a:pPr indent="-317500" lvl="0" marL="457200" rtl="0" algn="l">
              <a:lnSpc>
                <a:spcPct val="141575"/>
              </a:lnSpc>
              <a:spcBef>
                <a:spcPts val="0"/>
              </a:spcBef>
              <a:spcAft>
                <a:spcPts val="0"/>
              </a:spcAft>
              <a:buClr>
                <a:srgbClr val="0074B5"/>
              </a:buClr>
              <a:buSzPts val="1400"/>
              <a:buChar char="●"/>
            </a:pPr>
            <a:r>
              <a:rPr lang="en" sz="1400">
                <a:solidFill>
                  <a:srgbClr val="0074B5"/>
                </a:solidFill>
              </a:rPr>
              <a:t>And finally, in the 4th module we'll show you how to work with data in Python. Specifically, how to read and write with the open method, and how to load, work with, and save data in pandas. </a:t>
            </a:r>
            <a:endParaRPr sz="1400">
              <a:solidFill>
                <a:srgbClr val="0074B5"/>
              </a:solidFill>
            </a:endParaRPr>
          </a:p>
          <a:p>
            <a:pPr indent="0" lvl="0" marL="0" rtl="0" algn="l">
              <a:lnSpc>
                <a:spcPct val="141575"/>
              </a:lnSpc>
              <a:spcBef>
                <a:spcPts val="600"/>
              </a:spcBef>
              <a:spcAft>
                <a:spcPts val="0"/>
              </a:spcAft>
              <a:buNone/>
            </a:pPr>
            <a:r>
              <a:t/>
            </a:r>
            <a:endParaRPr sz="1050">
              <a:solidFill>
                <a:srgbClr val="0074B5"/>
              </a:solidFill>
            </a:endParaRPr>
          </a:p>
          <a:p>
            <a:pPr indent="0" lvl="0" marL="0" rtl="0" algn="l">
              <a:lnSpc>
                <a:spcPct val="141575"/>
              </a:lnSpc>
              <a:spcBef>
                <a:spcPts val="600"/>
              </a:spcBef>
              <a:spcAft>
                <a:spcPts val="0"/>
              </a:spcAft>
              <a:buNone/>
            </a:pPr>
            <a:r>
              <a:t/>
            </a:r>
            <a:endParaRPr sz="1050">
              <a:solidFill>
                <a:srgbClr val="0074B5"/>
              </a:solidFill>
            </a:endParaRPr>
          </a:p>
          <a:p>
            <a:pPr indent="0" lvl="0" marL="0" rtl="0" algn="l">
              <a:lnSpc>
                <a:spcPct val="141575"/>
              </a:lnSpc>
              <a:spcBef>
                <a:spcPts val="600"/>
              </a:spcBef>
              <a:spcAft>
                <a:spcPts val="0"/>
              </a:spcAft>
              <a:buNone/>
            </a:pPr>
            <a:r>
              <a:t/>
            </a:r>
            <a:endParaRPr sz="1050">
              <a:solidFill>
                <a:srgbClr val="0074B5"/>
              </a:solidFill>
            </a:endParaRPr>
          </a:p>
          <a:p>
            <a:pPr indent="0" lvl="0" marL="0" rtl="0" algn="l">
              <a:lnSpc>
                <a:spcPct val="141575"/>
              </a:lnSpc>
              <a:spcBef>
                <a:spcPts val="600"/>
              </a:spcBef>
              <a:spcAft>
                <a:spcPts val="0"/>
              </a:spcAft>
              <a:buNone/>
            </a:pPr>
            <a:r>
              <a:t/>
            </a:r>
            <a:endParaRPr sz="1050">
              <a:solidFill>
                <a:srgbClr val="0074B5"/>
              </a:solidFill>
            </a:endParaRPr>
          </a:p>
          <a:p>
            <a:pPr indent="0" lvl="0" marL="0" rtl="0" algn="l">
              <a:lnSpc>
                <a:spcPct val="141575"/>
              </a:lnSpc>
              <a:spcBef>
                <a:spcPts val="600"/>
              </a:spcBef>
              <a:spcAft>
                <a:spcPts val="0"/>
              </a:spcAft>
              <a:buNone/>
            </a:pPr>
            <a:r>
              <a:t/>
            </a:r>
            <a:endParaRPr sz="1050">
              <a:solidFill>
                <a:srgbClr val="0074B5"/>
              </a:solidFill>
            </a:endParaRPr>
          </a:p>
          <a:p>
            <a:pPr indent="0" lvl="0" marL="0" rtl="0" algn="l">
              <a:lnSpc>
                <a:spcPct val="141575"/>
              </a:lnSpc>
              <a:spcBef>
                <a:spcPts val="600"/>
              </a:spcBef>
              <a:spcAft>
                <a:spcPts val="0"/>
              </a:spcAft>
              <a:buNone/>
            </a:pPr>
            <a:r>
              <a:t/>
            </a:r>
            <a:endParaRPr sz="1400">
              <a:solidFill>
                <a:srgbClr val="0074B5"/>
              </a:solidFill>
            </a:endParaRPr>
          </a:p>
          <a:p>
            <a:pPr indent="0" lvl="0" marL="914400" rtl="0" algn="l">
              <a:lnSpc>
                <a:spcPct val="141575"/>
              </a:lnSpc>
              <a:spcBef>
                <a:spcPts val="600"/>
              </a:spcBef>
              <a:spcAft>
                <a:spcPts val="0"/>
              </a:spcAft>
              <a:buNone/>
            </a:pPr>
            <a:r>
              <a:t/>
            </a:r>
            <a:endParaRPr sz="1400">
              <a:solidFill>
                <a:srgbClr val="0074B5"/>
              </a:solidFill>
            </a:endParaRPr>
          </a:p>
          <a:p>
            <a:pPr indent="0" lvl="0" marL="457200" rtl="0" algn="l">
              <a:lnSpc>
                <a:spcPct val="141575"/>
              </a:lnSpc>
              <a:spcBef>
                <a:spcPts val="600"/>
              </a:spcBef>
              <a:spcAft>
                <a:spcPts val="0"/>
              </a:spcAft>
              <a:buNone/>
            </a:pPr>
            <a:r>
              <a:t/>
            </a:r>
            <a:endParaRPr sz="1400">
              <a:solidFill>
                <a:srgbClr val="0074B5"/>
              </a:solidFill>
            </a:endParaRPr>
          </a:p>
          <a:p>
            <a:pPr indent="0" lvl="0" marL="0" rtl="0" algn="l">
              <a:spcBef>
                <a:spcPts val="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0" y="690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NUMpy</a:t>
            </a:r>
            <a:endParaRPr/>
          </a:p>
        </p:txBody>
      </p:sp>
      <p:sp>
        <p:nvSpPr>
          <p:cNvPr id="168" name="Google Shape;168;p32"/>
          <p:cNvSpPr txBox="1"/>
          <p:nvPr>
            <p:ph idx="1" type="body"/>
          </p:nvPr>
        </p:nvSpPr>
        <p:spPr>
          <a:xfrm>
            <a:off x="120875" y="558375"/>
            <a:ext cx="9023100" cy="4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205CAA"/>
                </a:solidFill>
                <a:highlight>
                  <a:srgbClr val="FFFFFF"/>
                </a:highlight>
                <a:latin typeface="Roboto"/>
                <a:ea typeface="Roboto"/>
                <a:cs typeface="Roboto"/>
                <a:sym typeface="Roboto"/>
                <a:hlinkClick r:id="rId3"/>
              </a:rPr>
              <a:t>Numpy</a:t>
            </a:r>
            <a:r>
              <a:rPr lang="en" sz="1400">
                <a:solidFill>
                  <a:schemeClr val="dk1"/>
                </a:solidFill>
                <a:highlight>
                  <a:srgbClr val="FFFFFF"/>
                </a:highlight>
                <a:latin typeface="Roboto"/>
                <a:ea typeface="Roboto"/>
                <a:cs typeface="Roboto"/>
                <a:sym typeface="Roboto"/>
              </a:rPr>
              <a:t> is the core library for scientific computing in Python. It provides a high-performance multidimensional array object, and tools for working with these arrays.</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b="1" lang="en" sz="1400">
                <a:solidFill>
                  <a:schemeClr val="dk1"/>
                </a:solidFill>
                <a:latin typeface="Roboto"/>
                <a:ea typeface="Roboto"/>
                <a:cs typeface="Roboto"/>
                <a:sym typeface="Roboto"/>
              </a:rPr>
              <a:t>Arrays</a:t>
            </a:r>
            <a:endParaRPr b="1" sz="1400">
              <a:solidFill>
                <a:schemeClr val="dk1"/>
              </a:solidFill>
              <a:latin typeface="Roboto"/>
              <a:ea typeface="Roboto"/>
              <a:cs typeface="Roboto"/>
              <a:sym typeface="Roboto"/>
            </a:endParaRPr>
          </a:p>
          <a:p>
            <a:pPr indent="0" lvl="0" marL="0" rtl="0" algn="just">
              <a:spcBef>
                <a:spcPts val="1600"/>
              </a:spcBef>
              <a:spcAft>
                <a:spcPts val="0"/>
              </a:spcAft>
              <a:buClr>
                <a:schemeClr val="dk1"/>
              </a:buClr>
              <a:buSzPts val="1100"/>
              <a:buFont typeface="Arial"/>
              <a:buNone/>
            </a:pPr>
            <a:r>
              <a:rPr lang="en" sz="1400">
                <a:solidFill>
                  <a:schemeClr val="dk1"/>
                </a:solidFill>
                <a:latin typeface="Roboto"/>
                <a:ea typeface="Roboto"/>
                <a:cs typeface="Roboto"/>
                <a:sym typeface="Roboto"/>
              </a:rPr>
              <a:t>A numpy array is a grid of values, all of the same type, and is indexed by a tuple of nonnegative integers. The number of dimensions is the </a:t>
            </a:r>
            <a:r>
              <a:rPr i="1" lang="en" sz="1400">
                <a:solidFill>
                  <a:schemeClr val="dk1"/>
                </a:solidFill>
                <a:latin typeface="Roboto"/>
                <a:ea typeface="Roboto"/>
                <a:cs typeface="Roboto"/>
                <a:sym typeface="Roboto"/>
              </a:rPr>
              <a:t>rank</a:t>
            </a:r>
            <a:r>
              <a:rPr lang="en" sz="1400">
                <a:solidFill>
                  <a:schemeClr val="dk1"/>
                </a:solidFill>
                <a:latin typeface="Roboto"/>
                <a:ea typeface="Roboto"/>
                <a:cs typeface="Roboto"/>
                <a:sym typeface="Roboto"/>
              </a:rPr>
              <a:t> of the array; the </a:t>
            </a:r>
            <a:r>
              <a:rPr i="1" lang="en" sz="1400">
                <a:solidFill>
                  <a:schemeClr val="dk1"/>
                </a:solidFill>
                <a:latin typeface="Roboto"/>
                <a:ea typeface="Roboto"/>
                <a:cs typeface="Roboto"/>
                <a:sym typeface="Roboto"/>
              </a:rPr>
              <a:t>shape</a:t>
            </a:r>
            <a:r>
              <a:rPr lang="en" sz="1400">
                <a:solidFill>
                  <a:schemeClr val="dk1"/>
                </a:solidFill>
                <a:latin typeface="Roboto"/>
                <a:ea typeface="Roboto"/>
                <a:cs typeface="Roboto"/>
                <a:sym typeface="Roboto"/>
              </a:rPr>
              <a:t> of an array is a tuple of integers giving the size of the array along each dimension.</a:t>
            </a:r>
            <a:endParaRPr sz="1400">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rPr lang="en" sz="1400">
                <a:solidFill>
                  <a:schemeClr val="dk1"/>
                </a:solidFill>
                <a:highlight>
                  <a:srgbClr val="EEEEFF"/>
                </a:highlight>
              </a:rPr>
              <a:t>import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3</a:t>
            </a:r>
            <a:r>
              <a:rPr lang="en" sz="1400">
                <a:solidFill>
                  <a:schemeClr val="dk1"/>
                </a:solidFill>
                <a:highlight>
                  <a:srgbClr val="EEEEFF"/>
                </a:highlight>
              </a:rPr>
              <a:t>])   </a:t>
            </a:r>
            <a:r>
              <a:rPr i="1" lang="en" sz="1400">
                <a:solidFill>
                  <a:srgbClr val="999988"/>
                </a:solidFill>
                <a:highlight>
                  <a:srgbClr val="EEEEFF"/>
                </a:highlight>
              </a:rPr>
              <a:t># Create a rank 1 array</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0086B3"/>
                </a:solidFill>
                <a:highlight>
                  <a:srgbClr val="EEEEFF"/>
                </a:highlight>
              </a:rPr>
              <a:t>type</a:t>
            </a:r>
            <a:r>
              <a:rPr lang="en" sz="1400">
                <a:solidFill>
                  <a:schemeClr val="dk1"/>
                </a:solidFill>
                <a:highlight>
                  <a:srgbClr val="EEEEFF"/>
                </a:highlight>
              </a:rPr>
              <a:t>(a))            </a:t>
            </a:r>
            <a:r>
              <a:rPr i="1" lang="en" sz="1400">
                <a:solidFill>
                  <a:srgbClr val="999988"/>
                </a:solidFill>
                <a:highlight>
                  <a:srgbClr val="EEEEFF"/>
                </a:highlight>
              </a:rPr>
              <a:t># Prints "&lt;class 'numpy.ndarray'&gt;"</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"(3,)"</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a:t>
            </a:r>
            <a:r>
              <a:rPr lang="en" sz="1400">
                <a:solidFill>
                  <a:srgbClr val="009999"/>
                </a:solidFill>
                <a:highlight>
                  <a:srgbClr val="EEEEFF"/>
                </a:highlight>
              </a:rPr>
              <a:t>0</a:t>
            </a:r>
            <a:r>
              <a:rPr lang="en" sz="1400">
                <a:solidFill>
                  <a:schemeClr val="dk1"/>
                </a:solidFill>
                <a:highlight>
                  <a:srgbClr val="EEEEFF"/>
                </a:highlight>
              </a:rPr>
              <a:t>], a[</a:t>
            </a:r>
            <a:r>
              <a:rPr lang="en" sz="1400">
                <a:solidFill>
                  <a:srgbClr val="009999"/>
                </a:solidFill>
                <a:highlight>
                  <a:srgbClr val="EEEEFF"/>
                </a:highlight>
              </a:rPr>
              <a:t>1</a:t>
            </a:r>
            <a:r>
              <a:rPr lang="en" sz="1400">
                <a:solidFill>
                  <a:schemeClr val="dk1"/>
                </a:solidFill>
                <a:highlight>
                  <a:srgbClr val="EEEEFF"/>
                </a:highlight>
              </a:rPr>
              <a:t>], a[</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Prints "1 2 3"</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a:t>
            </a:r>
            <a:r>
              <a:rPr lang="en" sz="1400">
                <a:solidFill>
                  <a:srgbClr val="009999"/>
                </a:solidFill>
                <a:highlight>
                  <a:srgbClr val="EEEEFF"/>
                </a:highlight>
              </a:rPr>
              <a:t>0</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9999"/>
                </a:solidFill>
                <a:highlight>
                  <a:srgbClr val="EEEEFF"/>
                </a:highlight>
              </a:rPr>
              <a:t>5</a:t>
            </a:r>
            <a:r>
              <a:rPr lang="en" sz="1400">
                <a:solidFill>
                  <a:schemeClr val="dk1"/>
                </a:solidFill>
                <a:highlight>
                  <a:srgbClr val="EEEEFF"/>
                </a:highlight>
              </a:rPr>
              <a:t>                  </a:t>
            </a:r>
            <a:r>
              <a:rPr i="1" lang="en" sz="1400">
                <a:solidFill>
                  <a:srgbClr val="999988"/>
                </a:solidFill>
                <a:highlight>
                  <a:srgbClr val="EEEEFF"/>
                </a:highlight>
              </a:rPr>
              <a:t># Change an element of the array</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                  </a:t>
            </a:r>
            <a:r>
              <a:rPr i="1" lang="en" sz="1400">
                <a:solidFill>
                  <a:srgbClr val="999988"/>
                </a:solidFill>
                <a:highlight>
                  <a:srgbClr val="EEEEFF"/>
                </a:highlight>
              </a:rPr>
              <a:t># Prints "[5, 2, 3]"</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b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a:t>
            </a:r>
            <a:r>
              <a:rPr lang="en" sz="1400">
                <a:solidFill>
                  <a:srgbClr val="009999"/>
                </a:solidFill>
                <a:highlight>
                  <a:srgbClr val="EEEEFF"/>
                </a:highlight>
              </a:rPr>
              <a:t>5</a:t>
            </a:r>
            <a:r>
              <a:rPr lang="en" sz="1400">
                <a:solidFill>
                  <a:schemeClr val="dk1"/>
                </a:solidFill>
                <a:highlight>
                  <a:srgbClr val="EEEEFF"/>
                </a:highlight>
              </a:rPr>
              <a:t>,</a:t>
            </a:r>
            <a:r>
              <a:rPr lang="en" sz="1400">
                <a:solidFill>
                  <a:srgbClr val="009999"/>
                </a:solidFill>
                <a:highlight>
                  <a:srgbClr val="EEEEFF"/>
                </a:highlight>
              </a:rPr>
              <a:t>6</a:t>
            </a:r>
            <a:r>
              <a:rPr lang="en" sz="1400">
                <a:solidFill>
                  <a:schemeClr val="dk1"/>
                </a:solidFill>
                <a:highlight>
                  <a:srgbClr val="EEEEFF"/>
                </a:highlight>
              </a:rPr>
              <a:t>]])    </a:t>
            </a:r>
            <a:r>
              <a:rPr i="1" lang="en" sz="1400">
                <a:solidFill>
                  <a:srgbClr val="999988"/>
                </a:solidFill>
                <a:highlight>
                  <a:srgbClr val="EEEEFF"/>
                </a:highlight>
              </a:rPr>
              <a:t># Create a rank 2 array</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(b</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"(2, 3)"</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(b[</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b[</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b[</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i="1" lang="en" sz="1400">
                <a:solidFill>
                  <a:srgbClr val="999988"/>
                </a:solidFill>
                <a:highlight>
                  <a:srgbClr val="EEEEFF"/>
                </a:highlight>
              </a:rPr>
              <a:t># Prints "1 2 4"</a:t>
            </a:r>
            <a:endParaRPr i="1" sz="1400">
              <a:solidFill>
                <a:srgbClr val="999988"/>
              </a:solidFill>
              <a:highlight>
                <a:srgbClr val="EEEEFF"/>
              </a:highlight>
            </a:endParaRPr>
          </a:p>
          <a:p>
            <a:pPr indent="0" lvl="0" marL="0" rtl="0" algn="l">
              <a:spcBef>
                <a:spcPts val="0"/>
              </a:spcBef>
              <a:spcAft>
                <a:spcPts val="16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136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functions of NUMpy</a:t>
            </a:r>
            <a:endParaRPr/>
          </a:p>
        </p:txBody>
      </p:sp>
      <p:sp>
        <p:nvSpPr>
          <p:cNvPr id="174" name="Google Shape;174;p33"/>
          <p:cNvSpPr txBox="1"/>
          <p:nvPr>
            <p:ph idx="1" type="body"/>
          </p:nvPr>
        </p:nvSpPr>
        <p:spPr>
          <a:xfrm>
            <a:off x="311700" y="846050"/>
            <a:ext cx="8520600" cy="4230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400">
                <a:solidFill>
                  <a:schemeClr val="dk1"/>
                </a:solidFill>
                <a:highlight>
                  <a:srgbClr val="EEEEFF"/>
                </a:highlight>
              </a:rPr>
              <a:t>import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zeros((</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Create an array of all zeros</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              </a:t>
            </a:r>
            <a:r>
              <a:rPr i="1" lang="en" sz="1400">
                <a:solidFill>
                  <a:srgbClr val="999988"/>
                </a:solidFill>
                <a:highlight>
                  <a:srgbClr val="EEEEFF"/>
                </a:highlight>
              </a:rPr>
              <a:t># Prints "[[ 0.  0.]</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[ 0.  0.]]"</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b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ones((</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Create an array of all ones</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(b)              </a:t>
            </a:r>
            <a:r>
              <a:rPr i="1" lang="en" sz="1400">
                <a:solidFill>
                  <a:srgbClr val="999988"/>
                </a:solidFill>
                <a:highlight>
                  <a:srgbClr val="EEEEFF"/>
                </a:highlight>
              </a:rPr>
              <a:t># Prints "[[ 1.  1.]]"</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c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full((</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7</a:t>
            </a:r>
            <a:r>
              <a:rPr lang="en" sz="1400">
                <a:solidFill>
                  <a:schemeClr val="dk1"/>
                </a:solidFill>
                <a:highlight>
                  <a:srgbClr val="EEEEFF"/>
                </a:highlight>
              </a:rPr>
              <a:t>)  </a:t>
            </a:r>
            <a:r>
              <a:rPr i="1" lang="en" sz="1400">
                <a:solidFill>
                  <a:srgbClr val="999988"/>
                </a:solidFill>
                <a:highlight>
                  <a:srgbClr val="EEEEFF"/>
                </a:highlight>
              </a:rPr>
              <a:t># Create a constant array</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(c)               </a:t>
            </a:r>
            <a:r>
              <a:rPr i="1" lang="en" sz="1400">
                <a:solidFill>
                  <a:srgbClr val="999988"/>
                </a:solidFill>
                <a:highlight>
                  <a:srgbClr val="EEEEFF"/>
                </a:highlight>
              </a:rPr>
              <a:t># Prints "[[ 7.  7.]</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[ 7.  7.]]"</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d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eye(</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Create a 2x2 identity matrix</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(d)              </a:t>
            </a:r>
            <a:r>
              <a:rPr i="1" lang="en" sz="1400">
                <a:solidFill>
                  <a:srgbClr val="999988"/>
                </a:solidFill>
                <a:highlight>
                  <a:srgbClr val="EEEEFF"/>
                </a:highlight>
              </a:rPr>
              <a:t># Prints "[[ 1.  0.]</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[ 0.  1.]]"</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e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random</a:t>
            </a:r>
            <a:r>
              <a:rPr b="1" lang="en" sz="1400">
                <a:solidFill>
                  <a:schemeClr val="dk1"/>
                </a:solidFill>
                <a:highlight>
                  <a:srgbClr val="EEEEFF"/>
                </a:highlight>
              </a:rPr>
              <a:t>.</a:t>
            </a:r>
            <a:r>
              <a:rPr lang="en" sz="1400">
                <a:solidFill>
                  <a:schemeClr val="dk1"/>
                </a:solidFill>
                <a:highlight>
                  <a:srgbClr val="EEEEFF"/>
                </a:highlight>
              </a:rPr>
              <a:t>random((</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Create an array filled with random values</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(e)                     </a:t>
            </a:r>
            <a:r>
              <a:rPr i="1" lang="en" sz="1400">
                <a:solidFill>
                  <a:srgbClr val="999988"/>
                </a:solidFill>
                <a:highlight>
                  <a:srgbClr val="EEEEFF"/>
                </a:highlight>
              </a:rPr>
              <a:t># Might print "[[ 0.91940167  0.08143941]</a:t>
            </a:r>
            <a:endParaRPr sz="1400">
              <a:solidFill>
                <a:schemeClr val="dk1"/>
              </a:solidFill>
              <a:highlight>
                <a:srgbClr val="EEEEFF"/>
              </a:highlight>
            </a:endParaRPr>
          </a:p>
          <a:p>
            <a:pPr indent="0" lvl="0" marL="114300" marR="114300" rtl="0" algn="l">
              <a:lnSpc>
                <a:spcPct val="114000"/>
              </a:lnSpc>
              <a:spcBef>
                <a:spcPts val="0"/>
              </a:spcBef>
              <a:spcAft>
                <a:spcPts val="0"/>
              </a:spcAft>
              <a:buClr>
                <a:schemeClr val="dk1"/>
              </a:buClr>
              <a:buSzPts val="1100"/>
              <a:buFont typeface="Arial"/>
              <a:buNone/>
            </a:pPr>
            <a:r>
              <a:rPr lang="en" sz="1400">
                <a:solidFill>
                  <a:schemeClr val="dk1"/>
                </a:solidFill>
                <a:highlight>
                  <a:srgbClr val="EEEEFF"/>
                </a:highlight>
              </a:rPr>
              <a:t>                             </a:t>
            </a:r>
            <a:r>
              <a:rPr i="1" lang="en" sz="1400">
                <a:solidFill>
                  <a:srgbClr val="999988"/>
                </a:solidFill>
                <a:highlight>
                  <a:srgbClr val="EEEEFF"/>
                </a:highlight>
              </a:rPr>
              <a:t>#               [ 0.68744134  0.87236687]]"</a:t>
            </a:r>
            <a:endParaRPr i="1" sz="1400">
              <a:solidFill>
                <a:srgbClr val="999988"/>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4"/>
          <p:cNvSpPr txBox="1"/>
          <p:nvPr/>
        </p:nvSpPr>
        <p:spPr>
          <a:xfrm>
            <a:off x="53725" y="-301125"/>
            <a:ext cx="9144000" cy="5444400"/>
          </a:xfrm>
          <a:prstGeom prst="rect">
            <a:avLst/>
          </a:prstGeom>
          <a:noFill/>
          <a:ln>
            <a:noFill/>
          </a:ln>
        </p:spPr>
        <p:txBody>
          <a:bodyPr anchorCtr="0" anchor="t" bIns="91425" lIns="91425" spcFirstLastPara="1" rIns="91425" wrap="square" tIns="91425">
            <a:noAutofit/>
          </a:bodyPr>
          <a:lstStyle/>
          <a:p>
            <a:pPr indent="0" lvl="0" marL="0" rtl="0" algn="l">
              <a:spcBef>
                <a:spcPts val="3000"/>
              </a:spcBef>
              <a:spcAft>
                <a:spcPts val="0"/>
              </a:spcAft>
              <a:buNone/>
            </a:pPr>
            <a:r>
              <a:rPr b="1" lang="en" sz="1800">
                <a:solidFill>
                  <a:schemeClr val="dk1"/>
                </a:solidFill>
                <a:latin typeface="Roboto"/>
                <a:ea typeface="Roboto"/>
                <a:cs typeface="Roboto"/>
                <a:sym typeface="Roboto"/>
              </a:rPr>
              <a:t>Array indexing</a:t>
            </a:r>
            <a:endParaRPr b="1" sz="1800">
              <a:solidFill>
                <a:schemeClr val="dk1"/>
              </a:solidFill>
              <a:latin typeface="Roboto"/>
              <a:ea typeface="Roboto"/>
              <a:cs typeface="Roboto"/>
              <a:sym typeface="Roboto"/>
            </a:endParaRPr>
          </a:p>
          <a:p>
            <a:pPr indent="0" lvl="0" marL="0" rtl="0" algn="just">
              <a:lnSpc>
                <a:spcPct val="115000"/>
              </a:lnSpc>
              <a:spcBef>
                <a:spcPts val="1500"/>
              </a:spcBef>
              <a:spcAft>
                <a:spcPts val="0"/>
              </a:spcAft>
              <a:buNone/>
            </a:pPr>
            <a:r>
              <a:rPr lang="en">
                <a:solidFill>
                  <a:schemeClr val="dk1"/>
                </a:solidFill>
                <a:latin typeface="Roboto"/>
                <a:ea typeface="Roboto"/>
                <a:cs typeface="Roboto"/>
                <a:sym typeface="Roboto"/>
              </a:rPr>
              <a:t>Numpy offers several ways to index into arrays.</a:t>
            </a:r>
            <a:endParaRPr>
              <a:solidFill>
                <a:schemeClr val="dk1"/>
              </a:solidFill>
              <a:latin typeface="Roboto"/>
              <a:ea typeface="Roboto"/>
              <a:cs typeface="Roboto"/>
              <a:sym typeface="Roboto"/>
            </a:endParaRPr>
          </a:p>
          <a:p>
            <a:pPr indent="0" lvl="0" marL="0" rtl="0" algn="just">
              <a:lnSpc>
                <a:spcPct val="115000"/>
              </a:lnSpc>
              <a:spcBef>
                <a:spcPts val="1500"/>
              </a:spcBef>
              <a:spcAft>
                <a:spcPts val="0"/>
              </a:spcAft>
              <a:buNone/>
            </a:pPr>
            <a:r>
              <a:rPr b="1" lang="en">
                <a:solidFill>
                  <a:schemeClr val="dk1"/>
                </a:solidFill>
                <a:latin typeface="Roboto"/>
                <a:ea typeface="Roboto"/>
                <a:cs typeface="Roboto"/>
                <a:sym typeface="Roboto"/>
              </a:rPr>
              <a:t>Slicing:</a:t>
            </a:r>
            <a:r>
              <a:rPr lang="en">
                <a:solidFill>
                  <a:schemeClr val="dk1"/>
                </a:solidFill>
                <a:latin typeface="Roboto"/>
                <a:ea typeface="Roboto"/>
                <a:cs typeface="Roboto"/>
                <a:sym typeface="Roboto"/>
              </a:rPr>
              <a:t> Similar to Python lists, numpy arrays can be sliced. Since arrays may be multidimensional, you must specify a slice for each dimension of the array:</a:t>
            </a:r>
            <a:endParaRPr>
              <a:solidFill>
                <a:schemeClr val="dk1"/>
              </a:solidFill>
              <a:latin typeface="Roboto"/>
              <a:ea typeface="Roboto"/>
              <a:cs typeface="Roboto"/>
              <a:sym typeface="Roboto"/>
            </a:endParaRPr>
          </a:p>
          <a:p>
            <a:pPr indent="0" lvl="0" marL="0" rtl="0" algn="just">
              <a:lnSpc>
                <a:spcPct val="100000"/>
              </a:lnSpc>
              <a:spcBef>
                <a:spcPts val="1500"/>
              </a:spcBef>
              <a:spcAft>
                <a:spcPts val="0"/>
              </a:spcAft>
              <a:buNone/>
            </a:pPr>
            <a:r>
              <a:rPr lang="en">
                <a:solidFill>
                  <a:schemeClr val="dk1"/>
                </a:solidFill>
                <a:highlight>
                  <a:srgbClr val="EEEEFF"/>
                </a:highlight>
              </a:rPr>
              <a:t>import </a:t>
            </a:r>
            <a:r>
              <a:rPr lang="en">
                <a:solidFill>
                  <a:srgbClr val="555555"/>
                </a:solidFill>
                <a:highlight>
                  <a:srgbClr val="EEEEFF"/>
                </a:highlight>
              </a:rPr>
              <a:t>numpy</a:t>
            </a:r>
            <a:r>
              <a:rPr lang="en">
                <a:solidFill>
                  <a:schemeClr val="dk1"/>
                </a:solidFill>
                <a:highlight>
                  <a:srgbClr val="EEEEFF"/>
                </a:highlight>
              </a:rPr>
              <a:t> </a:t>
            </a:r>
            <a:r>
              <a:rPr b="1" lang="en">
                <a:solidFill>
                  <a:schemeClr val="dk1"/>
                </a:solidFill>
                <a:highlight>
                  <a:srgbClr val="EEEEFF"/>
                </a:highlight>
              </a:rPr>
              <a:t>as</a:t>
            </a:r>
            <a:r>
              <a:rPr lang="en">
                <a:solidFill>
                  <a:schemeClr val="dk1"/>
                </a:solidFill>
                <a:highlight>
                  <a:srgbClr val="EEEEFF"/>
                </a:highlight>
              </a:rPr>
              <a:t> np</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Create the following rank 2 array with shape (3, 4)</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[[ 1  2  3  4]</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[ 5  6  7  8]</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[ 9 10 11 12]]</a:t>
            </a:r>
            <a:endParaRPr>
              <a:solidFill>
                <a:schemeClr val="dk1"/>
              </a:solidFill>
              <a:highlight>
                <a:srgbClr val="EEEEFF"/>
              </a:highlight>
            </a:endParaRPr>
          </a:p>
          <a:p>
            <a:pPr indent="0" lvl="0" marL="0" rtl="0" algn="just">
              <a:lnSpc>
                <a:spcPct val="100000"/>
              </a:lnSpc>
              <a:spcBef>
                <a:spcPts val="0"/>
              </a:spcBef>
              <a:spcAft>
                <a:spcPts val="0"/>
              </a:spcAft>
              <a:buNone/>
            </a:pPr>
            <a:r>
              <a:rPr lang="en">
                <a:solidFill>
                  <a:schemeClr val="dk1"/>
                </a:solidFill>
                <a:highlight>
                  <a:srgbClr val="EEEEFF"/>
                </a:highlight>
              </a:rPr>
              <a:t>a </a:t>
            </a:r>
            <a:r>
              <a:rPr b="1" lang="en">
                <a:solidFill>
                  <a:schemeClr val="dk1"/>
                </a:solidFill>
                <a:highlight>
                  <a:srgbClr val="EEEEFF"/>
                </a:highlight>
              </a:rPr>
              <a:t>=</a:t>
            </a:r>
            <a:r>
              <a:rPr lang="en">
                <a:solidFill>
                  <a:schemeClr val="dk1"/>
                </a:solidFill>
                <a:highlight>
                  <a:srgbClr val="EEEEFF"/>
                </a:highlight>
              </a:rPr>
              <a:t> np</a:t>
            </a:r>
            <a:r>
              <a:rPr b="1" lang="en">
                <a:solidFill>
                  <a:schemeClr val="dk1"/>
                </a:solidFill>
                <a:highlight>
                  <a:srgbClr val="EEEEFF"/>
                </a:highlight>
              </a:rPr>
              <a:t>.</a:t>
            </a:r>
            <a:r>
              <a:rPr lang="en">
                <a:solidFill>
                  <a:schemeClr val="dk1"/>
                </a:solidFill>
                <a:highlight>
                  <a:srgbClr val="EEEEFF"/>
                </a:highlight>
              </a:rPr>
              <a:t>array([[</a:t>
            </a:r>
            <a:r>
              <a:rPr lang="en">
                <a:solidFill>
                  <a:srgbClr val="009999"/>
                </a:solidFill>
                <a:highlight>
                  <a:srgbClr val="EEEEFF"/>
                </a:highlight>
              </a:rPr>
              <a:t>1</a:t>
            </a:r>
            <a:r>
              <a:rPr lang="en">
                <a:solidFill>
                  <a:schemeClr val="dk1"/>
                </a:solidFill>
                <a:highlight>
                  <a:srgbClr val="EEEEFF"/>
                </a:highlight>
              </a:rPr>
              <a:t>,</a:t>
            </a:r>
            <a:r>
              <a:rPr lang="en">
                <a:solidFill>
                  <a:srgbClr val="009999"/>
                </a:solidFill>
                <a:highlight>
                  <a:srgbClr val="EEEEFF"/>
                </a:highlight>
              </a:rPr>
              <a:t>2</a:t>
            </a:r>
            <a:r>
              <a:rPr lang="en">
                <a:solidFill>
                  <a:schemeClr val="dk1"/>
                </a:solidFill>
                <a:highlight>
                  <a:srgbClr val="EEEEFF"/>
                </a:highlight>
              </a:rPr>
              <a:t>,</a:t>
            </a:r>
            <a:r>
              <a:rPr lang="en">
                <a:solidFill>
                  <a:srgbClr val="009999"/>
                </a:solidFill>
                <a:highlight>
                  <a:srgbClr val="EEEEFF"/>
                </a:highlight>
              </a:rPr>
              <a:t>3</a:t>
            </a:r>
            <a:r>
              <a:rPr lang="en">
                <a:solidFill>
                  <a:schemeClr val="dk1"/>
                </a:solidFill>
                <a:highlight>
                  <a:srgbClr val="EEEEFF"/>
                </a:highlight>
              </a:rPr>
              <a:t>,</a:t>
            </a:r>
            <a:r>
              <a:rPr lang="en">
                <a:solidFill>
                  <a:srgbClr val="009999"/>
                </a:solidFill>
                <a:highlight>
                  <a:srgbClr val="EEEEFF"/>
                </a:highlight>
              </a:rPr>
              <a:t>4</a:t>
            </a:r>
            <a:r>
              <a:rPr lang="en">
                <a:solidFill>
                  <a:schemeClr val="dk1"/>
                </a:solidFill>
                <a:highlight>
                  <a:srgbClr val="EEEEFF"/>
                </a:highlight>
              </a:rPr>
              <a:t>], [</a:t>
            </a:r>
            <a:r>
              <a:rPr lang="en">
                <a:solidFill>
                  <a:srgbClr val="009999"/>
                </a:solidFill>
                <a:highlight>
                  <a:srgbClr val="EEEEFF"/>
                </a:highlight>
              </a:rPr>
              <a:t>5</a:t>
            </a:r>
            <a:r>
              <a:rPr lang="en">
                <a:solidFill>
                  <a:schemeClr val="dk1"/>
                </a:solidFill>
                <a:highlight>
                  <a:srgbClr val="EEEEFF"/>
                </a:highlight>
              </a:rPr>
              <a:t>,</a:t>
            </a:r>
            <a:r>
              <a:rPr lang="en">
                <a:solidFill>
                  <a:srgbClr val="009999"/>
                </a:solidFill>
                <a:highlight>
                  <a:srgbClr val="EEEEFF"/>
                </a:highlight>
              </a:rPr>
              <a:t>6</a:t>
            </a:r>
            <a:r>
              <a:rPr lang="en">
                <a:solidFill>
                  <a:schemeClr val="dk1"/>
                </a:solidFill>
                <a:highlight>
                  <a:srgbClr val="EEEEFF"/>
                </a:highlight>
              </a:rPr>
              <a:t>,</a:t>
            </a:r>
            <a:r>
              <a:rPr lang="en">
                <a:solidFill>
                  <a:srgbClr val="009999"/>
                </a:solidFill>
                <a:highlight>
                  <a:srgbClr val="EEEEFF"/>
                </a:highlight>
              </a:rPr>
              <a:t>7</a:t>
            </a:r>
            <a:r>
              <a:rPr lang="en">
                <a:solidFill>
                  <a:schemeClr val="dk1"/>
                </a:solidFill>
                <a:highlight>
                  <a:srgbClr val="EEEEFF"/>
                </a:highlight>
              </a:rPr>
              <a:t>,</a:t>
            </a:r>
            <a:r>
              <a:rPr lang="en">
                <a:solidFill>
                  <a:srgbClr val="009999"/>
                </a:solidFill>
                <a:highlight>
                  <a:srgbClr val="EEEEFF"/>
                </a:highlight>
              </a:rPr>
              <a:t>8</a:t>
            </a:r>
            <a:r>
              <a:rPr lang="en">
                <a:solidFill>
                  <a:schemeClr val="dk1"/>
                </a:solidFill>
                <a:highlight>
                  <a:srgbClr val="EEEEFF"/>
                </a:highlight>
              </a:rPr>
              <a:t>], [</a:t>
            </a:r>
            <a:r>
              <a:rPr lang="en">
                <a:solidFill>
                  <a:srgbClr val="009999"/>
                </a:solidFill>
                <a:highlight>
                  <a:srgbClr val="EEEEFF"/>
                </a:highlight>
              </a:rPr>
              <a:t>9</a:t>
            </a:r>
            <a:r>
              <a:rPr lang="en">
                <a:solidFill>
                  <a:schemeClr val="dk1"/>
                </a:solidFill>
                <a:highlight>
                  <a:srgbClr val="EEEEFF"/>
                </a:highlight>
              </a:rPr>
              <a:t>,</a:t>
            </a:r>
            <a:r>
              <a:rPr lang="en">
                <a:solidFill>
                  <a:srgbClr val="009999"/>
                </a:solidFill>
                <a:highlight>
                  <a:srgbClr val="EEEEFF"/>
                </a:highlight>
              </a:rPr>
              <a:t>10</a:t>
            </a:r>
            <a:r>
              <a:rPr lang="en">
                <a:solidFill>
                  <a:schemeClr val="dk1"/>
                </a:solidFill>
                <a:highlight>
                  <a:srgbClr val="EEEEFF"/>
                </a:highlight>
              </a:rPr>
              <a:t>,</a:t>
            </a:r>
            <a:r>
              <a:rPr lang="en">
                <a:solidFill>
                  <a:srgbClr val="009999"/>
                </a:solidFill>
                <a:highlight>
                  <a:srgbClr val="EEEEFF"/>
                </a:highlight>
              </a:rPr>
              <a:t>11</a:t>
            </a:r>
            <a:r>
              <a:rPr lang="en">
                <a:solidFill>
                  <a:schemeClr val="dk1"/>
                </a:solidFill>
                <a:highlight>
                  <a:srgbClr val="EEEEFF"/>
                </a:highlight>
              </a:rPr>
              <a:t>,</a:t>
            </a:r>
            <a:r>
              <a:rPr lang="en">
                <a:solidFill>
                  <a:srgbClr val="009999"/>
                </a:solidFill>
                <a:highlight>
                  <a:srgbClr val="EEEEFF"/>
                </a:highlight>
              </a:rPr>
              <a:t>12</a:t>
            </a:r>
            <a:r>
              <a:rPr lang="en">
                <a:solidFill>
                  <a:schemeClr val="dk1"/>
                </a:solidFill>
                <a:highlight>
                  <a:srgbClr val="EEEEFF"/>
                </a:highlight>
              </a:rPr>
              <a:t>]])</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Use slicing to pull out the subarray consisting of the first 2 rows</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and columns 1 and 2; b is the following array of shape (2, 2):</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[[2 3]</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[6 7]]</a:t>
            </a:r>
            <a:endParaRPr>
              <a:solidFill>
                <a:schemeClr val="dk1"/>
              </a:solidFill>
              <a:highlight>
                <a:srgbClr val="EEEEFF"/>
              </a:highlight>
            </a:endParaRPr>
          </a:p>
          <a:p>
            <a:pPr indent="0" lvl="0" marL="0" rtl="0" algn="just">
              <a:lnSpc>
                <a:spcPct val="100000"/>
              </a:lnSpc>
              <a:spcBef>
                <a:spcPts val="0"/>
              </a:spcBef>
              <a:spcAft>
                <a:spcPts val="0"/>
              </a:spcAft>
              <a:buNone/>
            </a:pPr>
            <a:r>
              <a:rPr lang="en">
                <a:solidFill>
                  <a:schemeClr val="dk1"/>
                </a:solidFill>
                <a:highlight>
                  <a:srgbClr val="EEEEFF"/>
                </a:highlight>
              </a:rPr>
              <a:t>b </a:t>
            </a:r>
            <a:r>
              <a:rPr b="1" lang="en">
                <a:solidFill>
                  <a:schemeClr val="dk1"/>
                </a:solidFill>
                <a:highlight>
                  <a:srgbClr val="EEEEFF"/>
                </a:highlight>
              </a:rPr>
              <a:t>=</a:t>
            </a:r>
            <a:r>
              <a:rPr lang="en">
                <a:solidFill>
                  <a:schemeClr val="dk1"/>
                </a:solidFill>
                <a:highlight>
                  <a:srgbClr val="EEEEFF"/>
                </a:highlight>
              </a:rPr>
              <a:t> a[:</a:t>
            </a:r>
            <a:r>
              <a:rPr lang="en">
                <a:solidFill>
                  <a:srgbClr val="009999"/>
                </a:solidFill>
                <a:highlight>
                  <a:srgbClr val="EEEEFF"/>
                </a:highlight>
              </a:rPr>
              <a:t>2</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a:t>
            </a:r>
            <a:r>
              <a:rPr lang="en">
                <a:solidFill>
                  <a:srgbClr val="009999"/>
                </a:solidFill>
                <a:highlight>
                  <a:srgbClr val="EEEEFF"/>
                </a:highlight>
              </a:rPr>
              <a:t>3</a:t>
            </a:r>
            <a:r>
              <a:rPr lang="en">
                <a:solidFill>
                  <a:schemeClr val="dk1"/>
                </a:solidFill>
                <a:highlight>
                  <a:srgbClr val="EEEEFF"/>
                </a:highlight>
              </a:rPr>
              <a:t>]</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A slice of an array is a view into the same data, so modifying it</a:t>
            </a:r>
            <a:endParaRPr>
              <a:solidFill>
                <a:schemeClr val="dk1"/>
              </a:solidFill>
              <a:highlight>
                <a:srgbClr val="EEEEFF"/>
              </a:highlight>
            </a:endParaRPr>
          </a:p>
          <a:p>
            <a:pPr indent="0" lvl="0" marL="0" rtl="0" algn="just">
              <a:lnSpc>
                <a:spcPct val="100000"/>
              </a:lnSpc>
              <a:spcBef>
                <a:spcPts val="0"/>
              </a:spcBef>
              <a:spcAft>
                <a:spcPts val="0"/>
              </a:spcAft>
              <a:buNone/>
            </a:pPr>
            <a:r>
              <a:rPr i="1" lang="en">
                <a:solidFill>
                  <a:srgbClr val="999988"/>
                </a:solidFill>
                <a:highlight>
                  <a:srgbClr val="EEEEFF"/>
                </a:highlight>
              </a:rPr>
              <a:t># will modify the original array.</a:t>
            </a:r>
            <a:endParaRPr>
              <a:solidFill>
                <a:schemeClr val="dk1"/>
              </a:solidFill>
              <a:highlight>
                <a:srgbClr val="EEEEFF"/>
              </a:highlight>
            </a:endParaRPr>
          </a:p>
          <a:p>
            <a:pPr indent="0" lvl="0" marL="0" rtl="0" algn="just">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a:t>
            </a:r>
            <a:r>
              <a:rPr lang="en">
                <a:solidFill>
                  <a:srgbClr val="009999"/>
                </a:solidFill>
                <a:highlight>
                  <a:srgbClr val="EEEEFF"/>
                </a:highlight>
              </a:rPr>
              <a:t>0</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   </a:t>
            </a:r>
            <a:r>
              <a:rPr i="1" lang="en">
                <a:solidFill>
                  <a:srgbClr val="999988"/>
                </a:solidFill>
                <a:highlight>
                  <a:srgbClr val="EEEEFF"/>
                </a:highlight>
              </a:rPr>
              <a:t># Prints "2"</a:t>
            </a:r>
            <a:endParaRPr>
              <a:solidFill>
                <a:schemeClr val="dk1"/>
              </a:solidFill>
              <a:highlight>
                <a:srgbClr val="EEEEFF"/>
              </a:highlight>
            </a:endParaRPr>
          </a:p>
          <a:p>
            <a:pPr indent="0" lvl="0" marL="0" rtl="0" algn="just">
              <a:lnSpc>
                <a:spcPct val="100000"/>
              </a:lnSpc>
              <a:spcBef>
                <a:spcPts val="0"/>
              </a:spcBef>
              <a:spcAft>
                <a:spcPts val="0"/>
              </a:spcAft>
              <a:buNone/>
            </a:pPr>
            <a:r>
              <a:rPr lang="en">
                <a:solidFill>
                  <a:schemeClr val="dk1"/>
                </a:solidFill>
                <a:highlight>
                  <a:srgbClr val="EEEEFF"/>
                </a:highlight>
              </a:rPr>
              <a:t>b[</a:t>
            </a:r>
            <a:r>
              <a:rPr lang="en">
                <a:solidFill>
                  <a:srgbClr val="009999"/>
                </a:solidFill>
                <a:highlight>
                  <a:srgbClr val="EEEEFF"/>
                </a:highlight>
              </a:rPr>
              <a:t>0</a:t>
            </a:r>
            <a:r>
              <a:rPr lang="en">
                <a:solidFill>
                  <a:schemeClr val="dk1"/>
                </a:solidFill>
                <a:highlight>
                  <a:srgbClr val="EEEEFF"/>
                </a:highlight>
              </a:rPr>
              <a:t>, </a:t>
            </a:r>
            <a:r>
              <a:rPr lang="en">
                <a:solidFill>
                  <a:srgbClr val="009999"/>
                </a:solidFill>
                <a:highlight>
                  <a:srgbClr val="EEEEFF"/>
                </a:highlight>
              </a:rPr>
              <a:t>0</a:t>
            </a:r>
            <a:r>
              <a:rPr lang="en">
                <a:solidFill>
                  <a:schemeClr val="dk1"/>
                </a:solidFill>
                <a:highlight>
                  <a:srgbClr val="EEEEFF"/>
                </a:highlight>
              </a:rPr>
              <a:t>]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77</a:t>
            </a:r>
            <a:r>
              <a:rPr lang="en">
                <a:solidFill>
                  <a:schemeClr val="dk1"/>
                </a:solidFill>
                <a:highlight>
                  <a:srgbClr val="EEEEFF"/>
                </a:highlight>
              </a:rPr>
              <a:t>     </a:t>
            </a:r>
            <a:r>
              <a:rPr i="1" lang="en">
                <a:solidFill>
                  <a:srgbClr val="999988"/>
                </a:solidFill>
                <a:highlight>
                  <a:srgbClr val="EEEEFF"/>
                </a:highlight>
              </a:rPr>
              <a:t># b[0, 0] is the same piece of data as a[0, 1]</a:t>
            </a:r>
            <a:endParaRPr>
              <a:solidFill>
                <a:schemeClr val="dk1"/>
              </a:solidFill>
              <a:highlight>
                <a:srgbClr val="EEEEFF"/>
              </a:highlight>
            </a:endParaRPr>
          </a:p>
          <a:p>
            <a:pPr indent="0" lvl="0" marL="0" marR="11430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a:t>
            </a:r>
            <a:r>
              <a:rPr lang="en">
                <a:solidFill>
                  <a:srgbClr val="009999"/>
                </a:solidFill>
                <a:highlight>
                  <a:srgbClr val="EEEEFF"/>
                </a:highlight>
              </a:rPr>
              <a:t>0</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   </a:t>
            </a:r>
            <a:r>
              <a:rPr i="1" lang="en">
                <a:solidFill>
                  <a:srgbClr val="999988"/>
                </a:solidFill>
                <a:highlight>
                  <a:srgbClr val="EEEEFF"/>
                </a:highlight>
              </a:rPr>
              <a:t># Prints "77"</a:t>
            </a:r>
            <a:endParaRPr i="1">
              <a:solidFill>
                <a:srgbClr val="999988"/>
              </a:solidFill>
              <a:highlight>
                <a:srgbClr val="EEEEFF"/>
              </a:highlight>
            </a:endParaRPr>
          </a:p>
          <a:p>
            <a:pPr indent="0" lvl="0" marL="0" rtl="0" algn="just">
              <a:lnSpc>
                <a:spcPct val="115000"/>
              </a:lnSpc>
              <a:spcBef>
                <a:spcPts val="1500"/>
              </a:spcBef>
              <a:spcAft>
                <a:spcPts val="15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2042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rgbClr val="FFFFFF"/>
                </a:highlight>
                <a:latin typeface="Roboto"/>
                <a:ea typeface="Roboto"/>
                <a:cs typeface="Roboto"/>
                <a:sym typeface="Roboto"/>
              </a:rPr>
              <a:t>You can also mix integer indexing with slice indexing</a:t>
            </a:r>
            <a:r>
              <a:rPr lang="en" sz="1200">
                <a:highlight>
                  <a:srgbClr val="FFFFFF"/>
                </a:highlight>
                <a:latin typeface="Roboto"/>
                <a:ea typeface="Roboto"/>
                <a:cs typeface="Roboto"/>
                <a:sym typeface="Roboto"/>
              </a:rPr>
              <a:t>.</a:t>
            </a:r>
            <a:endParaRPr/>
          </a:p>
        </p:txBody>
      </p:sp>
      <p:sp>
        <p:nvSpPr>
          <p:cNvPr id="185" name="Google Shape;185;p35"/>
          <p:cNvSpPr txBox="1"/>
          <p:nvPr>
            <p:ph idx="1" type="body"/>
          </p:nvPr>
        </p:nvSpPr>
        <p:spPr>
          <a:xfrm>
            <a:off x="204275" y="368100"/>
            <a:ext cx="8520600" cy="477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EEEEFF"/>
                </a:highlight>
              </a:rPr>
              <a:t>import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Create the following rank 2 array with shape (3, 4)</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[[ 1  2  3  4]</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[ 5  6  7  8]</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[ 9 10 11 12]]</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 [</a:t>
            </a:r>
            <a:r>
              <a:rPr lang="en" sz="1400">
                <a:solidFill>
                  <a:srgbClr val="009999"/>
                </a:solidFill>
                <a:highlight>
                  <a:srgbClr val="EEEEFF"/>
                </a:highlight>
              </a:rPr>
              <a:t>5</a:t>
            </a:r>
            <a:r>
              <a:rPr lang="en" sz="1400">
                <a:solidFill>
                  <a:schemeClr val="dk1"/>
                </a:solidFill>
                <a:highlight>
                  <a:srgbClr val="EEEEFF"/>
                </a:highlight>
              </a:rPr>
              <a:t>,</a:t>
            </a:r>
            <a:r>
              <a:rPr lang="en" sz="1400">
                <a:solidFill>
                  <a:srgbClr val="009999"/>
                </a:solidFill>
                <a:highlight>
                  <a:srgbClr val="EEEEFF"/>
                </a:highlight>
              </a:rPr>
              <a:t>6</a:t>
            </a:r>
            <a:r>
              <a:rPr lang="en" sz="1400">
                <a:solidFill>
                  <a:schemeClr val="dk1"/>
                </a:solidFill>
                <a:highlight>
                  <a:srgbClr val="EEEEFF"/>
                </a:highlight>
              </a:rPr>
              <a:t>,</a:t>
            </a:r>
            <a:r>
              <a:rPr lang="en" sz="1400">
                <a:solidFill>
                  <a:srgbClr val="009999"/>
                </a:solidFill>
                <a:highlight>
                  <a:srgbClr val="EEEEFF"/>
                </a:highlight>
              </a:rPr>
              <a:t>7</a:t>
            </a:r>
            <a:r>
              <a:rPr lang="en" sz="1400">
                <a:solidFill>
                  <a:schemeClr val="dk1"/>
                </a:solidFill>
                <a:highlight>
                  <a:srgbClr val="EEEEFF"/>
                </a:highlight>
              </a:rPr>
              <a:t>,</a:t>
            </a:r>
            <a:r>
              <a:rPr lang="en" sz="1400">
                <a:solidFill>
                  <a:srgbClr val="009999"/>
                </a:solidFill>
                <a:highlight>
                  <a:srgbClr val="EEEEFF"/>
                </a:highlight>
              </a:rPr>
              <a:t>8</a:t>
            </a:r>
            <a:r>
              <a:rPr lang="en" sz="1400">
                <a:solidFill>
                  <a:schemeClr val="dk1"/>
                </a:solidFill>
                <a:highlight>
                  <a:srgbClr val="EEEEFF"/>
                </a:highlight>
              </a:rPr>
              <a:t>], [</a:t>
            </a:r>
            <a:r>
              <a:rPr lang="en" sz="1400">
                <a:solidFill>
                  <a:srgbClr val="009999"/>
                </a:solidFill>
                <a:highlight>
                  <a:srgbClr val="EEEEFF"/>
                </a:highlight>
              </a:rPr>
              <a:t>9</a:t>
            </a:r>
            <a:r>
              <a:rPr lang="en" sz="1400">
                <a:solidFill>
                  <a:schemeClr val="dk1"/>
                </a:solidFill>
                <a:highlight>
                  <a:srgbClr val="EEEEFF"/>
                </a:highlight>
              </a:rPr>
              <a:t>,</a:t>
            </a:r>
            <a:r>
              <a:rPr lang="en" sz="1400">
                <a:solidFill>
                  <a:srgbClr val="009999"/>
                </a:solidFill>
                <a:highlight>
                  <a:srgbClr val="EEEEFF"/>
                </a:highlight>
              </a:rPr>
              <a:t>10</a:t>
            </a:r>
            <a:r>
              <a:rPr lang="en" sz="1400">
                <a:solidFill>
                  <a:schemeClr val="dk1"/>
                </a:solidFill>
                <a:highlight>
                  <a:srgbClr val="EEEEFF"/>
                </a:highlight>
              </a:rPr>
              <a:t>,</a:t>
            </a:r>
            <a:r>
              <a:rPr lang="en" sz="1400">
                <a:solidFill>
                  <a:srgbClr val="009999"/>
                </a:solidFill>
                <a:highlight>
                  <a:srgbClr val="EEEEFF"/>
                </a:highlight>
              </a:rPr>
              <a:t>11</a:t>
            </a:r>
            <a:r>
              <a:rPr lang="en" sz="1400">
                <a:solidFill>
                  <a:schemeClr val="dk1"/>
                </a:solidFill>
                <a:highlight>
                  <a:srgbClr val="EEEEFF"/>
                </a:highlight>
              </a:rPr>
              <a:t>,</a:t>
            </a:r>
            <a:r>
              <a:rPr lang="en" sz="1400">
                <a:solidFill>
                  <a:srgbClr val="009999"/>
                </a:solidFill>
                <a:highlight>
                  <a:srgbClr val="EEEEFF"/>
                </a:highlight>
              </a:rPr>
              <a:t>12</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Two ways of accessing the data in the middle row of the array.</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Mixing integer indexing with slices yields an array of lower rank,</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while using only slices yields an array of the same rank as the</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original array:</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row_r1 </a:t>
            </a:r>
            <a:r>
              <a:rPr b="1" lang="en" sz="1400">
                <a:solidFill>
                  <a:schemeClr val="dk1"/>
                </a:solidFill>
                <a:highlight>
                  <a:srgbClr val="EEEEFF"/>
                </a:highlight>
              </a:rPr>
              <a:t>=</a:t>
            </a:r>
            <a:r>
              <a:rPr lang="en" sz="1400">
                <a:solidFill>
                  <a:schemeClr val="dk1"/>
                </a:solidFill>
                <a:highlight>
                  <a:srgbClr val="EEEEFF"/>
                </a:highlight>
              </a:rPr>
              <a:t> a[</a:t>
            </a:r>
            <a:r>
              <a:rPr lang="en" sz="1400">
                <a:solidFill>
                  <a:srgbClr val="009999"/>
                </a:solidFill>
                <a:highlight>
                  <a:srgbClr val="EEEEFF"/>
                </a:highlight>
              </a:rPr>
              <a:t>1</a:t>
            </a:r>
            <a:r>
              <a:rPr lang="en" sz="1400">
                <a:solidFill>
                  <a:schemeClr val="dk1"/>
                </a:solidFill>
                <a:highlight>
                  <a:srgbClr val="EEEEFF"/>
                </a:highlight>
              </a:rPr>
              <a:t>, :]    </a:t>
            </a:r>
            <a:r>
              <a:rPr i="1" lang="en" sz="1400">
                <a:solidFill>
                  <a:srgbClr val="999988"/>
                </a:solidFill>
                <a:highlight>
                  <a:srgbClr val="EEEEFF"/>
                </a:highlight>
              </a:rPr>
              <a:t># Rank 1 view of the second row of a</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row_r2 </a:t>
            </a:r>
            <a:r>
              <a:rPr b="1" lang="en" sz="1400">
                <a:solidFill>
                  <a:schemeClr val="dk1"/>
                </a:solidFill>
                <a:highlight>
                  <a:srgbClr val="EEEEFF"/>
                </a:highlight>
              </a:rPr>
              <a:t>=</a:t>
            </a:r>
            <a:r>
              <a:rPr lang="en" sz="1400">
                <a:solidFill>
                  <a:schemeClr val="dk1"/>
                </a:solidFill>
                <a:highlight>
                  <a:srgbClr val="EEEEFF"/>
                </a:highlight>
              </a:rPr>
              <a:t> a[</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  </a:t>
            </a:r>
            <a:r>
              <a:rPr i="1" lang="en" sz="1400">
                <a:solidFill>
                  <a:srgbClr val="999988"/>
                </a:solidFill>
                <a:highlight>
                  <a:srgbClr val="EEEEFF"/>
                </a:highlight>
              </a:rPr>
              <a:t># Rank 2 view of the second row of a</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(row_r1, row_r1</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"[5 6 7 8] (4,)"</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(row_r2, row_r2</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"[[5 6 7 8]] (1, 4)"</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We can make the same distinction when accessing columns of an array:</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col_r1 </a:t>
            </a:r>
            <a:r>
              <a:rPr b="1" lang="en" sz="1400">
                <a:solidFill>
                  <a:schemeClr val="dk1"/>
                </a:solidFill>
                <a:highlight>
                  <a:srgbClr val="EEEEFF"/>
                </a:highlight>
              </a:rPr>
              <a:t>=</a:t>
            </a:r>
            <a:r>
              <a:rPr lang="en" sz="1400">
                <a:solidFill>
                  <a:schemeClr val="dk1"/>
                </a:solidFill>
                <a:highlight>
                  <a:srgbClr val="EEEEFF"/>
                </a:highlight>
              </a:rPr>
              <a:t> a[:, </a:t>
            </a:r>
            <a:r>
              <a:rPr lang="en" sz="1400">
                <a:solidFill>
                  <a:srgbClr val="009999"/>
                </a:solidFill>
                <a:highlight>
                  <a:srgbClr val="EEEEFF"/>
                </a:highlight>
              </a:rPr>
              <a:t>1</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col_r2 </a:t>
            </a:r>
            <a:r>
              <a:rPr b="1" lang="en" sz="1400">
                <a:solidFill>
                  <a:schemeClr val="dk1"/>
                </a:solidFill>
                <a:highlight>
                  <a:srgbClr val="EEEEFF"/>
                </a:highlight>
              </a:rPr>
              <a:t>=</a:t>
            </a:r>
            <a:r>
              <a:rPr lang="en" sz="1400">
                <a:solidFill>
                  <a:schemeClr val="dk1"/>
                </a:solidFill>
                <a:highlight>
                  <a:srgbClr val="EEEEFF"/>
                </a:highlight>
              </a:rPr>
              <a:t> a[:, </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(col_r1, col_r1</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"[ 2  6 10] (3,)"</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(col_r2, col_r2</a:t>
            </a:r>
            <a:r>
              <a:rPr b="1" lang="en" sz="1400">
                <a:solidFill>
                  <a:schemeClr val="dk1"/>
                </a:solidFill>
                <a:highlight>
                  <a:srgbClr val="EEEEFF"/>
                </a:highlight>
              </a:rPr>
              <a:t>.</a:t>
            </a:r>
            <a:r>
              <a:rPr lang="en" sz="1400">
                <a:solidFill>
                  <a:schemeClr val="dk1"/>
                </a:solidFill>
                <a:highlight>
                  <a:srgbClr val="EEEEFF"/>
                </a:highlight>
              </a:rPr>
              <a:t>shape)  </a:t>
            </a:r>
            <a:r>
              <a:rPr i="1" lang="en" sz="1400">
                <a:solidFill>
                  <a:srgbClr val="999988"/>
                </a:solidFill>
                <a:highlight>
                  <a:srgbClr val="EEEEFF"/>
                </a:highlight>
              </a:rPr>
              <a:t># Prints "[[ 2]</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[ 6]</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lang="en" sz="1400">
                <a:solidFill>
                  <a:schemeClr val="dk1"/>
                </a:solidFill>
                <a:highlight>
                  <a:srgbClr val="EEEEFF"/>
                </a:highlight>
              </a:rPr>
              <a:t>                             </a:t>
            </a:r>
            <a:r>
              <a:rPr i="1" lang="en" sz="1400">
                <a:solidFill>
                  <a:srgbClr val="999988"/>
                </a:solidFill>
                <a:highlight>
                  <a:srgbClr val="EEEEFF"/>
                </a:highlight>
              </a:rPr>
              <a:t>#          [10]] (3, 1)"</a:t>
            </a:r>
            <a:endParaRPr i="1" sz="1400">
              <a:solidFill>
                <a:srgbClr val="999988"/>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109300"/>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rgbClr val="FFFFFF"/>
                </a:highlight>
                <a:latin typeface="Roboto"/>
                <a:ea typeface="Roboto"/>
                <a:cs typeface="Roboto"/>
                <a:sym typeface="Roboto"/>
              </a:rPr>
              <a:t>Integer array indexing:</a:t>
            </a:r>
            <a:r>
              <a:rPr lang="en" sz="1400">
                <a:highlight>
                  <a:srgbClr val="FFFFFF"/>
                </a:highlight>
                <a:latin typeface="Roboto"/>
                <a:ea typeface="Roboto"/>
                <a:cs typeface="Roboto"/>
                <a:sym typeface="Roboto"/>
              </a:rPr>
              <a:t> When you index into numpy arrays using slicing, the resulting array view will always be a subarray of the original array. In contrast, integer array indexing allows you to construct arbitrary arrays using the data from another array. Here is an example:</a:t>
            </a:r>
            <a:endParaRPr sz="1400"/>
          </a:p>
        </p:txBody>
      </p:sp>
      <p:sp>
        <p:nvSpPr>
          <p:cNvPr id="191" name="Google Shape;191;p36"/>
          <p:cNvSpPr txBox="1"/>
          <p:nvPr>
            <p:ph idx="1" type="body"/>
          </p:nvPr>
        </p:nvSpPr>
        <p:spPr>
          <a:xfrm>
            <a:off x="311700" y="872800"/>
            <a:ext cx="8520600" cy="416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EEEEFF"/>
                </a:highlight>
              </a:rPr>
              <a:t>import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3</a:t>
            </a:r>
            <a:r>
              <a:rPr lang="en" sz="1400">
                <a:solidFill>
                  <a:schemeClr val="dk1"/>
                </a:solidFill>
                <a:highlight>
                  <a:srgbClr val="EEEEFF"/>
                </a:highlight>
              </a:rPr>
              <a:t>, </a:t>
            </a:r>
            <a:r>
              <a:rPr lang="en" sz="1400">
                <a:solidFill>
                  <a:srgbClr val="009999"/>
                </a:solidFill>
                <a:highlight>
                  <a:srgbClr val="EEEEFF"/>
                </a:highlight>
              </a:rPr>
              <a:t>4</a:t>
            </a:r>
            <a:r>
              <a:rPr lang="en" sz="1400">
                <a:solidFill>
                  <a:schemeClr val="dk1"/>
                </a:solidFill>
                <a:highlight>
                  <a:srgbClr val="EEEEFF"/>
                </a:highlight>
              </a:rPr>
              <a:t>], [</a:t>
            </a:r>
            <a:r>
              <a:rPr lang="en" sz="1400">
                <a:solidFill>
                  <a:srgbClr val="009999"/>
                </a:solidFill>
                <a:highlight>
                  <a:srgbClr val="EEEEFF"/>
                </a:highlight>
              </a:rPr>
              <a:t>5</a:t>
            </a:r>
            <a:r>
              <a:rPr lang="en" sz="1400">
                <a:solidFill>
                  <a:schemeClr val="dk1"/>
                </a:solidFill>
                <a:highlight>
                  <a:srgbClr val="EEEEFF"/>
                </a:highlight>
              </a:rPr>
              <a:t>, </a:t>
            </a:r>
            <a:r>
              <a:rPr lang="en" sz="1400">
                <a:solidFill>
                  <a:srgbClr val="009999"/>
                </a:solidFill>
                <a:highlight>
                  <a:srgbClr val="EEEEFF"/>
                </a:highlight>
              </a:rPr>
              <a:t>6</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An example of integer array indexing.</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The returned array will have shape (3,) and</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i="1" lang="en" sz="1400">
                <a:solidFill>
                  <a:srgbClr val="999988"/>
                </a:solidFill>
                <a:highlight>
                  <a:srgbClr val="EEEEFF"/>
                </a:highlight>
              </a:rPr>
              <a:t># Prints "[1 4 5]"</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The above example of integer array indexing is equivalent to this:</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chemeClr val="dk1"/>
                </a:solidFill>
                <a:highlight>
                  <a:srgbClr val="EEEEFF"/>
                </a:highlight>
              </a:rPr>
              <a:t>array([a[</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i="1" lang="en" sz="1400">
                <a:solidFill>
                  <a:srgbClr val="999988"/>
                </a:solidFill>
                <a:highlight>
                  <a:srgbClr val="EEEEFF"/>
                </a:highlight>
              </a:rPr>
              <a:t># Prints "[1 4 5]"</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When using integer array indexing, you can reuse the same</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element from the source array:</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i="1" lang="en" sz="1400">
                <a:solidFill>
                  <a:srgbClr val="999988"/>
                </a:solidFill>
                <a:highlight>
                  <a:srgbClr val="EEEEFF"/>
                </a:highlight>
              </a:rPr>
              <a:t># Prints "[2 2]"</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Equivalent to the previous integer array indexing example</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chemeClr val="dk1"/>
                </a:solidFill>
                <a:highlight>
                  <a:srgbClr val="EEEEFF"/>
                </a:highlight>
              </a:rPr>
              <a:t>array([a[</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i="1" lang="en" sz="1400">
                <a:solidFill>
                  <a:srgbClr val="999988"/>
                </a:solidFill>
                <a:highlight>
                  <a:srgbClr val="EEEEFF"/>
                </a:highlight>
              </a:rPr>
              <a:t># Prints "[2 2]"</a:t>
            </a:r>
            <a:endParaRPr i="1" sz="1400">
              <a:solidFill>
                <a:srgbClr val="999988"/>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txBox="1"/>
          <p:nvPr>
            <p:ph idx="1" type="body"/>
          </p:nvPr>
        </p:nvSpPr>
        <p:spPr>
          <a:xfrm>
            <a:off x="0" y="120900"/>
            <a:ext cx="8520600" cy="502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50">
                <a:solidFill>
                  <a:schemeClr val="dk1"/>
                </a:solidFill>
                <a:highlight>
                  <a:srgbClr val="EEEEFF"/>
                </a:highlight>
              </a:rPr>
              <a:t>i</a:t>
            </a:r>
            <a:r>
              <a:rPr lang="en" sz="1400">
                <a:solidFill>
                  <a:schemeClr val="dk1"/>
                </a:solidFill>
                <a:highlight>
                  <a:srgbClr val="EEEEFF"/>
                </a:highlight>
              </a:rPr>
              <a:t>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Create a new array from which we will select elements</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 [</a:t>
            </a:r>
            <a:r>
              <a:rPr lang="en" sz="1400">
                <a:solidFill>
                  <a:srgbClr val="009999"/>
                </a:solidFill>
                <a:highlight>
                  <a:srgbClr val="EEEEFF"/>
                </a:highlight>
              </a:rPr>
              <a:t>4</a:t>
            </a:r>
            <a:r>
              <a:rPr lang="en" sz="1400">
                <a:solidFill>
                  <a:schemeClr val="dk1"/>
                </a:solidFill>
                <a:highlight>
                  <a:srgbClr val="EEEEFF"/>
                </a:highlight>
              </a:rPr>
              <a:t>,</a:t>
            </a:r>
            <a:r>
              <a:rPr lang="en" sz="1400">
                <a:solidFill>
                  <a:srgbClr val="009999"/>
                </a:solidFill>
                <a:highlight>
                  <a:srgbClr val="EEEEFF"/>
                </a:highlight>
              </a:rPr>
              <a:t>5</a:t>
            </a:r>
            <a:r>
              <a:rPr lang="en" sz="1400">
                <a:solidFill>
                  <a:schemeClr val="dk1"/>
                </a:solidFill>
                <a:highlight>
                  <a:srgbClr val="EEEEFF"/>
                </a:highlight>
              </a:rPr>
              <a:t>,</a:t>
            </a:r>
            <a:r>
              <a:rPr lang="en" sz="1400">
                <a:solidFill>
                  <a:srgbClr val="009999"/>
                </a:solidFill>
                <a:highlight>
                  <a:srgbClr val="EEEEFF"/>
                </a:highlight>
              </a:rPr>
              <a:t>6</a:t>
            </a:r>
            <a:r>
              <a:rPr lang="en" sz="1400">
                <a:solidFill>
                  <a:schemeClr val="dk1"/>
                </a:solidFill>
                <a:highlight>
                  <a:srgbClr val="EEEEFF"/>
                </a:highlight>
              </a:rPr>
              <a:t>], [</a:t>
            </a:r>
            <a:r>
              <a:rPr lang="en" sz="1400">
                <a:solidFill>
                  <a:srgbClr val="009999"/>
                </a:solidFill>
                <a:highlight>
                  <a:srgbClr val="EEEEFF"/>
                </a:highlight>
              </a:rPr>
              <a:t>7</a:t>
            </a:r>
            <a:r>
              <a:rPr lang="en" sz="1400">
                <a:solidFill>
                  <a:schemeClr val="dk1"/>
                </a:solidFill>
                <a:highlight>
                  <a:srgbClr val="EEEEFF"/>
                </a:highlight>
              </a:rPr>
              <a:t>,</a:t>
            </a:r>
            <a:r>
              <a:rPr lang="en" sz="1400">
                <a:solidFill>
                  <a:srgbClr val="009999"/>
                </a:solidFill>
                <a:highlight>
                  <a:srgbClr val="EEEEFF"/>
                </a:highlight>
              </a:rPr>
              <a:t>8</a:t>
            </a:r>
            <a:r>
              <a:rPr lang="en" sz="1400">
                <a:solidFill>
                  <a:schemeClr val="dk1"/>
                </a:solidFill>
                <a:highlight>
                  <a:srgbClr val="EEEEFF"/>
                </a:highlight>
              </a:rPr>
              <a:t>,</a:t>
            </a:r>
            <a:r>
              <a:rPr lang="en" sz="1400">
                <a:solidFill>
                  <a:srgbClr val="009999"/>
                </a:solidFill>
                <a:highlight>
                  <a:srgbClr val="EEEEFF"/>
                </a:highlight>
              </a:rPr>
              <a:t>9</a:t>
            </a:r>
            <a:r>
              <a:rPr lang="en" sz="1400">
                <a:solidFill>
                  <a:schemeClr val="dk1"/>
                </a:solidFill>
                <a:highlight>
                  <a:srgbClr val="EEEEFF"/>
                </a:highlight>
              </a:rPr>
              <a:t>], [</a:t>
            </a:r>
            <a:r>
              <a:rPr lang="en" sz="1400">
                <a:solidFill>
                  <a:srgbClr val="009999"/>
                </a:solidFill>
                <a:highlight>
                  <a:srgbClr val="EEEEFF"/>
                </a:highlight>
              </a:rPr>
              <a:t>10</a:t>
            </a:r>
            <a:r>
              <a:rPr lang="en" sz="1400">
                <a:solidFill>
                  <a:schemeClr val="dk1"/>
                </a:solidFill>
                <a:highlight>
                  <a:srgbClr val="EEEEFF"/>
                </a:highlight>
              </a:rPr>
              <a:t>, </a:t>
            </a:r>
            <a:r>
              <a:rPr lang="en" sz="1400">
                <a:solidFill>
                  <a:srgbClr val="009999"/>
                </a:solidFill>
                <a:highlight>
                  <a:srgbClr val="EEEEFF"/>
                </a:highlight>
              </a:rPr>
              <a:t>11</a:t>
            </a:r>
            <a:r>
              <a:rPr lang="en" sz="1400">
                <a:solidFill>
                  <a:schemeClr val="dk1"/>
                </a:solidFill>
                <a:highlight>
                  <a:srgbClr val="EEEEFF"/>
                </a:highlight>
              </a:rPr>
              <a:t>, </a:t>
            </a:r>
            <a:r>
              <a:rPr lang="en" sz="1400">
                <a:solidFill>
                  <a:srgbClr val="009999"/>
                </a:solidFill>
                <a:highlight>
                  <a:srgbClr val="EEEEFF"/>
                </a:highlight>
              </a:rPr>
              <a:t>12</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  </a:t>
            </a:r>
            <a:r>
              <a:rPr i="1" lang="en" sz="1400">
                <a:solidFill>
                  <a:srgbClr val="999988"/>
                </a:solidFill>
                <a:highlight>
                  <a:srgbClr val="EEEEFF"/>
                </a:highlight>
              </a:rPr>
              <a:t># prints "array([[ 1,  2,  3],</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[ 4,  5,  6],</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[ 7,  8,  9],</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[10, 11, 12]])"</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Create an array of indices</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b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0</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Select one element from each row of a using the indices in b</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(a[np</a:t>
            </a:r>
            <a:r>
              <a:rPr b="1" lang="en" sz="1400">
                <a:solidFill>
                  <a:schemeClr val="dk1"/>
                </a:solidFill>
                <a:highlight>
                  <a:srgbClr val="EEEEFF"/>
                </a:highlight>
              </a:rPr>
              <a:t>.</a:t>
            </a:r>
            <a:r>
              <a:rPr lang="en" sz="1400">
                <a:solidFill>
                  <a:schemeClr val="dk1"/>
                </a:solidFill>
                <a:highlight>
                  <a:srgbClr val="EEEEFF"/>
                </a:highlight>
              </a:rPr>
              <a:t>arange(</a:t>
            </a:r>
            <a:r>
              <a:rPr lang="en" sz="1400">
                <a:solidFill>
                  <a:srgbClr val="009999"/>
                </a:solidFill>
                <a:highlight>
                  <a:srgbClr val="EEEEFF"/>
                </a:highlight>
              </a:rPr>
              <a:t>4</a:t>
            </a:r>
            <a:r>
              <a:rPr lang="en" sz="1400">
                <a:solidFill>
                  <a:schemeClr val="dk1"/>
                </a:solidFill>
                <a:highlight>
                  <a:srgbClr val="EEEEFF"/>
                </a:highlight>
              </a:rPr>
              <a:t>), b])  </a:t>
            </a:r>
            <a:r>
              <a:rPr i="1" lang="en" sz="1400">
                <a:solidFill>
                  <a:srgbClr val="999988"/>
                </a:solidFill>
                <a:highlight>
                  <a:srgbClr val="EEEEFF"/>
                </a:highlight>
              </a:rPr>
              <a:t># Prints "[ 1  6  7 11]"</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Mutate one element from each row of a using the indices in b</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a[np</a:t>
            </a:r>
            <a:r>
              <a:rPr b="1" lang="en" sz="1400">
                <a:solidFill>
                  <a:schemeClr val="dk1"/>
                </a:solidFill>
                <a:highlight>
                  <a:srgbClr val="EEEEFF"/>
                </a:highlight>
              </a:rPr>
              <a:t>.</a:t>
            </a:r>
            <a:r>
              <a:rPr lang="en" sz="1400">
                <a:solidFill>
                  <a:schemeClr val="dk1"/>
                </a:solidFill>
                <a:highlight>
                  <a:srgbClr val="EEEEFF"/>
                </a:highlight>
              </a:rPr>
              <a:t>arange(</a:t>
            </a:r>
            <a:r>
              <a:rPr lang="en" sz="1400">
                <a:solidFill>
                  <a:srgbClr val="009999"/>
                </a:solidFill>
                <a:highlight>
                  <a:srgbClr val="EEEEFF"/>
                </a:highlight>
              </a:rPr>
              <a:t>4</a:t>
            </a:r>
            <a:r>
              <a:rPr lang="en" sz="1400">
                <a:solidFill>
                  <a:schemeClr val="dk1"/>
                </a:solidFill>
                <a:highlight>
                  <a:srgbClr val="EEEEFF"/>
                </a:highlight>
              </a:rPr>
              <a:t>), b]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9999"/>
                </a:solidFill>
                <a:highlight>
                  <a:srgbClr val="EEEEFF"/>
                </a:highlight>
              </a:rPr>
              <a:t>10</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  </a:t>
            </a:r>
            <a:r>
              <a:rPr i="1" lang="en" sz="1400">
                <a:solidFill>
                  <a:srgbClr val="999988"/>
                </a:solidFill>
                <a:highlight>
                  <a:srgbClr val="EEEEFF"/>
                </a:highlight>
              </a:rPr>
              <a:t># prints "array([[11,  2,  3],</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[ 4,  5, 16],</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[17,  8,  9],</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lang="en" sz="1400">
                <a:solidFill>
                  <a:schemeClr val="dk1"/>
                </a:solidFill>
                <a:highlight>
                  <a:srgbClr val="EEEEFF"/>
                </a:highlight>
              </a:rPr>
              <a:t>          </a:t>
            </a:r>
            <a:r>
              <a:rPr i="1" lang="en" sz="1400">
                <a:solidFill>
                  <a:srgbClr val="999988"/>
                </a:solidFill>
                <a:highlight>
                  <a:srgbClr val="EEEEFF"/>
                </a:highlight>
              </a:rPr>
              <a:t>#                [10, 21, 12]])</a:t>
            </a:r>
            <a:endParaRPr i="1" sz="1400">
              <a:solidFill>
                <a:srgbClr val="999988"/>
              </a:solidFill>
              <a:highlight>
                <a:srgbClr val="EEEEFF"/>
              </a:highlight>
            </a:endParaRPr>
          </a:p>
          <a:p>
            <a:pPr indent="0" lvl="0" marL="0" rtl="0" algn="l">
              <a:lnSpc>
                <a:spcPct val="100000"/>
              </a:lnSpc>
              <a:spcBef>
                <a:spcPts val="0"/>
              </a:spcBef>
              <a:spcAft>
                <a:spcPts val="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idx="1" type="body"/>
          </p:nvPr>
        </p:nvSpPr>
        <p:spPr>
          <a:xfrm>
            <a:off x="95400" y="134250"/>
            <a:ext cx="8953200" cy="487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highlight>
                  <a:srgbClr val="FFFFFF"/>
                </a:highlight>
                <a:latin typeface="Roboto"/>
                <a:ea typeface="Roboto"/>
                <a:cs typeface="Roboto"/>
                <a:sym typeface="Roboto"/>
              </a:rPr>
              <a:t>Boolean array indexing:</a:t>
            </a:r>
            <a:r>
              <a:rPr lang="en" sz="1200">
                <a:solidFill>
                  <a:schemeClr val="dk1"/>
                </a:solidFill>
                <a:highlight>
                  <a:srgbClr val="FFFFFF"/>
                </a:highlight>
                <a:latin typeface="Roboto"/>
                <a:ea typeface="Roboto"/>
                <a:cs typeface="Roboto"/>
                <a:sym typeface="Roboto"/>
              </a:rPr>
              <a:t> Boolean array indexing lets you pick out arbitrary elements of an array. Frequently this type of indexing is used to select the elements of an array that satisfy some condition. Here is an example: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400">
                <a:solidFill>
                  <a:schemeClr val="dk1"/>
                </a:solidFill>
                <a:highlight>
                  <a:srgbClr val="EEEEFF"/>
                </a:highlight>
              </a:rPr>
              <a:t>import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a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3</a:t>
            </a:r>
            <a:r>
              <a:rPr lang="en" sz="1400">
                <a:solidFill>
                  <a:schemeClr val="dk1"/>
                </a:solidFill>
                <a:highlight>
                  <a:srgbClr val="EEEEFF"/>
                </a:highlight>
              </a:rPr>
              <a:t>, </a:t>
            </a:r>
            <a:r>
              <a:rPr lang="en" sz="1400">
                <a:solidFill>
                  <a:srgbClr val="009999"/>
                </a:solidFill>
                <a:highlight>
                  <a:srgbClr val="EEEEFF"/>
                </a:highlight>
              </a:rPr>
              <a:t>4</a:t>
            </a:r>
            <a:r>
              <a:rPr lang="en" sz="1400">
                <a:solidFill>
                  <a:schemeClr val="dk1"/>
                </a:solidFill>
                <a:highlight>
                  <a:srgbClr val="EEEEFF"/>
                </a:highlight>
              </a:rPr>
              <a:t>], [</a:t>
            </a:r>
            <a:r>
              <a:rPr lang="en" sz="1400">
                <a:solidFill>
                  <a:srgbClr val="009999"/>
                </a:solidFill>
                <a:highlight>
                  <a:srgbClr val="EEEEFF"/>
                </a:highlight>
              </a:rPr>
              <a:t>5</a:t>
            </a:r>
            <a:r>
              <a:rPr lang="en" sz="1400">
                <a:solidFill>
                  <a:schemeClr val="dk1"/>
                </a:solidFill>
                <a:highlight>
                  <a:srgbClr val="EEEEFF"/>
                </a:highlight>
              </a:rPr>
              <a:t>, </a:t>
            </a:r>
            <a:r>
              <a:rPr lang="en" sz="1400">
                <a:solidFill>
                  <a:srgbClr val="009999"/>
                </a:solidFill>
                <a:highlight>
                  <a:srgbClr val="EEEEFF"/>
                </a:highlight>
              </a:rPr>
              <a:t>6</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bool_idx </a:t>
            </a:r>
            <a:r>
              <a:rPr b="1" lang="en" sz="1400">
                <a:solidFill>
                  <a:schemeClr val="dk1"/>
                </a:solidFill>
                <a:highlight>
                  <a:srgbClr val="EEEEFF"/>
                </a:highlight>
              </a:rPr>
              <a:t>=</a:t>
            </a:r>
            <a:r>
              <a:rPr lang="en" sz="1400">
                <a:solidFill>
                  <a:schemeClr val="dk1"/>
                </a:solidFill>
                <a:highlight>
                  <a:srgbClr val="EEEEFF"/>
                </a:highlight>
              </a:rPr>
              <a:t> (a </a:t>
            </a:r>
            <a:r>
              <a:rPr b="1" lang="en" sz="1400">
                <a:solidFill>
                  <a:schemeClr val="dk1"/>
                </a:solidFill>
                <a:highlight>
                  <a:srgbClr val="EEEEFF"/>
                </a:highlight>
              </a:rPr>
              <a:t>&gt;</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Find the elements of a that are bigger than 2;</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this returns a numpy array of Booleans of the same</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shape as a, where each slot of bool_idx tells</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whether that element of a is &gt; 2.</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(bool_idx)      </a:t>
            </a:r>
            <a:r>
              <a:rPr i="1" lang="en" sz="1400">
                <a:solidFill>
                  <a:srgbClr val="999988"/>
                </a:solidFill>
                <a:highlight>
                  <a:srgbClr val="EEEEFF"/>
                </a:highlight>
              </a:rPr>
              <a:t># Prints "[[False False]</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True  True]</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 True  True]]"</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We use boolean array indexing to construct a rank 1 array</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consisting of the elements of a corresponding to the True values</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of bool_idx</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(a[bool_idx])  </a:t>
            </a:r>
            <a:r>
              <a:rPr i="1" lang="en" sz="1400">
                <a:solidFill>
                  <a:srgbClr val="999988"/>
                </a:solidFill>
                <a:highlight>
                  <a:srgbClr val="EEEEFF"/>
                </a:highlight>
              </a:rPr>
              <a:t># Prints "[3 4 5 6]"</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We can do all of the above in a single concise statement:</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(a[a </a:t>
            </a:r>
            <a:r>
              <a:rPr b="1" lang="en" sz="1400">
                <a:solidFill>
                  <a:schemeClr val="dk1"/>
                </a:solidFill>
                <a:highlight>
                  <a:srgbClr val="EEEEFF"/>
                </a:highlight>
              </a:rPr>
              <a:t>&gt;</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Prints "[3 4 5 6]"</a:t>
            </a:r>
            <a:endParaRPr i="1" sz="1400">
              <a:solidFill>
                <a:srgbClr val="999988"/>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9"/>
          <p:cNvSpPr txBox="1"/>
          <p:nvPr>
            <p:ph idx="1" type="body"/>
          </p:nvPr>
        </p:nvSpPr>
        <p:spPr>
          <a:xfrm>
            <a:off x="123700" y="0"/>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Let numpy choose the datatype</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a:t>
            </a:r>
            <a:r>
              <a:rPr b="1" lang="en" sz="1400">
                <a:solidFill>
                  <a:schemeClr val="dk1"/>
                </a:solidFill>
                <a:highlight>
                  <a:srgbClr val="EEEEFF"/>
                </a:highlight>
              </a:rPr>
              <a:t>.</a:t>
            </a:r>
            <a:r>
              <a:rPr lang="en" sz="1400">
                <a:solidFill>
                  <a:schemeClr val="dk1"/>
                </a:solidFill>
                <a:highlight>
                  <a:srgbClr val="EEEEFF"/>
                </a:highlight>
              </a:rPr>
              <a:t>dtype)         </a:t>
            </a:r>
            <a:r>
              <a:rPr i="1" lang="en" sz="1400">
                <a:solidFill>
                  <a:srgbClr val="999988"/>
                </a:solidFill>
                <a:highlight>
                  <a:srgbClr val="EEEEFF"/>
                </a:highlight>
              </a:rPr>
              <a:t># Prints "int64"</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1.0</a:t>
            </a:r>
            <a:r>
              <a:rPr lang="en" sz="1400">
                <a:solidFill>
                  <a:schemeClr val="dk1"/>
                </a:solidFill>
                <a:highlight>
                  <a:srgbClr val="EEEEFF"/>
                </a:highlight>
              </a:rPr>
              <a:t>, </a:t>
            </a:r>
            <a:r>
              <a:rPr lang="en" sz="1400">
                <a:solidFill>
                  <a:srgbClr val="009999"/>
                </a:solidFill>
                <a:highlight>
                  <a:srgbClr val="EEEEFF"/>
                </a:highlight>
              </a:rPr>
              <a:t>2.0</a:t>
            </a:r>
            <a:r>
              <a:rPr lang="en" sz="1400">
                <a:solidFill>
                  <a:schemeClr val="dk1"/>
                </a:solidFill>
                <a:highlight>
                  <a:srgbClr val="EEEEFF"/>
                </a:highlight>
              </a:rPr>
              <a:t>])   </a:t>
            </a:r>
            <a:r>
              <a:rPr i="1" lang="en" sz="1400">
                <a:solidFill>
                  <a:srgbClr val="999988"/>
                </a:solidFill>
                <a:highlight>
                  <a:srgbClr val="EEEEFF"/>
                </a:highlight>
              </a:rPr>
              <a:t># Let numpy choose the datatype</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a:t>
            </a:r>
            <a:r>
              <a:rPr b="1" lang="en" sz="1400">
                <a:solidFill>
                  <a:schemeClr val="dk1"/>
                </a:solidFill>
                <a:highlight>
                  <a:srgbClr val="EEEEFF"/>
                </a:highlight>
              </a:rPr>
              <a:t>.</a:t>
            </a:r>
            <a:r>
              <a:rPr lang="en" sz="1400">
                <a:solidFill>
                  <a:schemeClr val="dk1"/>
                </a:solidFill>
                <a:highlight>
                  <a:srgbClr val="EEEEFF"/>
                </a:highlight>
              </a:rPr>
              <a:t>dtype)             </a:t>
            </a:r>
            <a:r>
              <a:rPr i="1" lang="en" sz="1400">
                <a:solidFill>
                  <a:srgbClr val="999988"/>
                </a:solidFill>
                <a:highlight>
                  <a:srgbClr val="EEEEFF"/>
                </a:highlight>
              </a:rPr>
              <a:t># Prints "float64"</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dtype</a:t>
            </a:r>
            <a:r>
              <a:rPr b="1" lang="en" sz="1400">
                <a:solidFill>
                  <a:schemeClr val="dk1"/>
                </a:solidFill>
                <a:highlight>
                  <a:srgbClr val="EEEEFF"/>
                </a:highlight>
              </a:rPr>
              <a:t>=</a:t>
            </a:r>
            <a:r>
              <a:rPr lang="en" sz="1400">
                <a:solidFill>
                  <a:schemeClr val="dk1"/>
                </a:solidFill>
                <a:highlight>
                  <a:srgbClr val="EEEEFF"/>
                </a:highlight>
              </a:rPr>
              <a:t>np</a:t>
            </a:r>
            <a:r>
              <a:rPr b="1" lang="en" sz="1400">
                <a:solidFill>
                  <a:schemeClr val="dk1"/>
                </a:solidFill>
                <a:highlight>
                  <a:srgbClr val="EEEEFF"/>
                </a:highlight>
              </a:rPr>
              <a:t>.</a:t>
            </a:r>
            <a:r>
              <a:rPr lang="en" sz="1400">
                <a:solidFill>
                  <a:schemeClr val="dk1"/>
                </a:solidFill>
                <a:highlight>
                  <a:srgbClr val="EEEEFF"/>
                </a:highlight>
              </a:rPr>
              <a:t>int64)   </a:t>
            </a:r>
            <a:r>
              <a:rPr i="1" lang="en" sz="1400">
                <a:solidFill>
                  <a:srgbClr val="999988"/>
                </a:solidFill>
                <a:highlight>
                  <a:srgbClr val="EEEEFF"/>
                </a:highlight>
              </a:rPr>
              <a:t># Force a particular datatype</a:t>
            </a:r>
            <a:endParaRPr sz="1400">
              <a:solidFill>
                <a:schemeClr val="dk1"/>
              </a:solidFill>
              <a:highlight>
                <a:srgbClr val="EEEEFF"/>
              </a:highlight>
            </a:endParaRPr>
          </a:p>
          <a:p>
            <a:pPr indent="0" lvl="0" marL="114300" marR="11430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a:t>
            </a:r>
            <a:r>
              <a:rPr b="1" lang="en" sz="1400">
                <a:solidFill>
                  <a:schemeClr val="dk1"/>
                </a:solidFill>
                <a:highlight>
                  <a:srgbClr val="EEEEFF"/>
                </a:highlight>
              </a:rPr>
              <a:t>.</a:t>
            </a:r>
            <a:r>
              <a:rPr lang="en" sz="1400">
                <a:solidFill>
                  <a:schemeClr val="dk1"/>
                </a:solidFill>
                <a:highlight>
                  <a:srgbClr val="EEEEFF"/>
                </a:highlight>
              </a:rPr>
              <a:t>dtype)                         </a:t>
            </a:r>
            <a:r>
              <a:rPr i="1" lang="en" sz="1400">
                <a:solidFill>
                  <a:srgbClr val="999988"/>
                </a:solidFill>
                <a:highlight>
                  <a:srgbClr val="EEEEFF"/>
                </a:highlight>
              </a:rPr>
              <a:t># Prints "int64"</a:t>
            </a:r>
            <a:endParaRPr i="1" sz="1400">
              <a:solidFill>
                <a:srgbClr val="999988"/>
              </a:solidFill>
              <a:highlight>
                <a:srgbClr val="EEEEFF"/>
              </a:highlight>
            </a:endParaRPr>
          </a:p>
          <a:p>
            <a:pPr indent="0" lvl="0" marL="114300" marR="114300" rtl="0" algn="l">
              <a:lnSpc>
                <a:spcPct val="100000"/>
              </a:lnSpc>
              <a:spcBef>
                <a:spcPts val="0"/>
              </a:spcBef>
              <a:spcAft>
                <a:spcPts val="0"/>
              </a:spcAft>
              <a:buNone/>
            </a:pPr>
            <a:r>
              <a:t/>
            </a:r>
            <a:endParaRPr i="1" sz="1400">
              <a:solidFill>
                <a:srgbClr val="999988"/>
              </a:solidFill>
              <a:highlight>
                <a:srgbClr val="EEEEFF"/>
              </a:highlight>
            </a:endParaRPr>
          </a:p>
          <a:p>
            <a:pPr indent="0" lvl="0" marL="0" rtl="0" algn="l">
              <a:lnSpc>
                <a:spcPct val="100000"/>
              </a:lnSpc>
              <a:spcBef>
                <a:spcPts val="0"/>
              </a:spcBef>
              <a:spcAft>
                <a:spcPts val="0"/>
              </a:spcAft>
              <a:buNone/>
            </a:pPr>
            <a:r>
              <a:rPr lang="en" sz="1950">
                <a:solidFill>
                  <a:schemeClr val="dk1"/>
                </a:solidFill>
                <a:latin typeface="Roboto"/>
                <a:ea typeface="Roboto"/>
                <a:cs typeface="Roboto"/>
                <a:sym typeface="Roboto"/>
              </a:rPr>
              <a:t>Array math</a:t>
            </a:r>
            <a:endParaRPr sz="195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200">
                <a:solidFill>
                  <a:schemeClr val="dk1"/>
                </a:solidFill>
                <a:latin typeface="Roboto"/>
                <a:ea typeface="Roboto"/>
                <a:cs typeface="Roboto"/>
                <a:sym typeface="Roboto"/>
              </a:rPr>
              <a:t>Basic mathematical functions operate elementwise on arrays, and are available both as operator overloads and as functions in the numpy module:</a:t>
            </a:r>
            <a:endParaRPr sz="1200">
              <a:solidFill>
                <a:schemeClr val="dk1"/>
              </a:solidFill>
              <a:latin typeface="Roboto"/>
              <a:ea typeface="Roboto"/>
              <a:cs typeface="Roboto"/>
              <a:sym typeface="Roboto"/>
            </a:endParaRPr>
          </a:p>
          <a:p>
            <a:pPr indent="0" lvl="0" marL="114300" marR="114300" rtl="0" algn="l">
              <a:lnSpc>
                <a:spcPct val="100000"/>
              </a:lnSpc>
              <a:spcBef>
                <a:spcPts val="0"/>
              </a:spcBef>
              <a:spcAft>
                <a:spcPts val="0"/>
              </a:spcAft>
              <a:buNone/>
            </a:pPr>
            <a:r>
              <a:rPr lang="en" sz="1150">
                <a:solidFill>
                  <a:schemeClr val="dk1"/>
                </a:solidFill>
                <a:highlight>
                  <a:srgbClr val="EEEEFF"/>
                </a:highlight>
              </a:rPr>
              <a:t>x </a:t>
            </a:r>
            <a:r>
              <a:rPr b="1" lang="en" sz="1150">
                <a:solidFill>
                  <a:schemeClr val="dk1"/>
                </a:solidFill>
                <a:highlight>
                  <a:srgbClr val="EEEEFF"/>
                </a:highlight>
              </a:rPr>
              <a:t>=</a:t>
            </a:r>
            <a:r>
              <a:rPr lang="en" sz="1150">
                <a:solidFill>
                  <a:schemeClr val="dk1"/>
                </a:solidFill>
                <a:highlight>
                  <a:srgbClr val="EEEEFF"/>
                </a:highlight>
              </a:rPr>
              <a:t> np</a:t>
            </a:r>
            <a:r>
              <a:rPr b="1" lang="en" sz="1150">
                <a:solidFill>
                  <a:schemeClr val="dk1"/>
                </a:solidFill>
                <a:highlight>
                  <a:srgbClr val="EEEEFF"/>
                </a:highlight>
              </a:rPr>
              <a:t>.</a:t>
            </a:r>
            <a:r>
              <a:rPr lang="en" sz="1150">
                <a:solidFill>
                  <a:schemeClr val="dk1"/>
                </a:solidFill>
                <a:highlight>
                  <a:srgbClr val="EEEEFF"/>
                </a:highlight>
              </a:rPr>
              <a:t>array([[</a:t>
            </a:r>
            <a:r>
              <a:rPr lang="en" sz="1150">
                <a:solidFill>
                  <a:srgbClr val="009999"/>
                </a:solidFill>
                <a:highlight>
                  <a:srgbClr val="EEEEFF"/>
                </a:highlight>
              </a:rPr>
              <a:t>1</a:t>
            </a:r>
            <a:r>
              <a:rPr lang="en" sz="1150">
                <a:solidFill>
                  <a:schemeClr val="dk1"/>
                </a:solidFill>
                <a:highlight>
                  <a:srgbClr val="EEEEFF"/>
                </a:highlight>
              </a:rPr>
              <a:t>,</a:t>
            </a:r>
            <a:r>
              <a:rPr lang="en" sz="1150">
                <a:solidFill>
                  <a:srgbClr val="009999"/>
                </a:solidFill>
                <a:highlight>
                  <a:srgbClr val="EEEEFF"/>
                </a:highlight>
              </a:rPr>
              <a:t>2</a:t>
            </a:r>
            <a:r>
              <a:rPr lang="en" sz="1150">
                <a:solidFill>
                  <a:schemeClr val="dk1"/>
                </a:solidFill>
                <a:highlight>
                  <a:srgbClr val="EEEEFF"/>
                </a:highlight>
              </a:rPr>
              <a:t>],[</a:t>
            </a:r>
            <a:r>
              <a:rPr lang="en" sz="1150">
                <a:solidFill>
                  <a:srgbClr val="009999"/>
                </a:solidFill>
                <a:highlight>
                  <a:srgbClr val="EEEEFF"/>
                </a:highlight>
              </a:rPr>
              <a:t>3</a:t>
            </a:r>
            <a:r>
              <a:rPr lang="en" sz="1150">
                <a:solidFill>
                  <a:schemeClr val="dk1"/>
                </a:solidFill>
                <a:highlight>
                  <a:srgbClr val="EEEEFF"/>
                </a:highlight>
              </a:rPr>
              <a:t>,</a:t>
            </a:r>
            <a:r>
              <a:rPr lang="en" sz="1150">
                <a:solidFill>
                  <a:srgbClr val="009999"/>
                </a:solidFill>
                <a:highlight>
                  <a:srgbClr val="EEEEFF"/>
                </a:highlight>
              </a:rPr>
              <a:t>4</a:t>
            </a:r>
            <a:r>
              <a:rPr lang="en" sz="1150">
                <a:solidFill>
                  <a:schemeClr val="dk1"/>
                </a:solidFill>
                <a:highlight>
                  <a:srgbClr val="EEEEFF"/>
                </a:highlight>
              </a:rPr>
              <a:t>]], dtype</a:t>
            </a:r>
            <a:r>
              <a:rPr b="1" lang="en" sz="1150">
                <a:solidFill>
                  <a:schemeClr val="dk1"/>
                </a:solidFill>
                <a:highlight>
                  <a:srgbClr val="EEEEFF"/>
                </a:highlight>
              </a:rPr>
              <a: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float64)</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lang="en" sz="1150">
                <a:solidFill>
                  <a:schemeClr val="dk1"/>
                </a:solidFill>
                <a:highlight>
                  <a:srgbClr val="EEEEFF"/>
                </a:highlight>
              </a:rPr>
              <a:t>y </a:t>
            </a:r>
            <a:r>
              <a:rPr b="1" lang="en" sz="1150">
                <a:solidFill>
                  <a:schemeClr val="dk1"/>
                </a:solidFill>
                <a:highlight>
                  <a:srgbClr val="EEEEFF"/>
                </a:highlight>
              </a:rPr>
              <a:t>=</a:t>
            </a:r>
            <a:r>
              <a:rPr lang="en" sz="1150">
                <a:solidFill>
                  <a:schemeClr val="dk1"/>
                </a:solidFill>
                <a:highlight>
                  <a:srgbClr val="EEEEFF"/>
                </a:highlight>
              </a:rPr>
              <a:t> np</a:t>
            </a:r>
            <a:r>
              <a:rPr b="1" lang="en" sz="1150">
                <a:solidFill>
                  <a:schemeClr val="dk1"/>
                </a:solidFill>
                <a:highlight>
                  <a:srgbClr val="EEEEFF"/>
                </a:highlight>
              </a:rPr>
              <a:t>.</a:t>
            </a:r>
            <a:r>
              <a:rPr lang="en" sz="1150">
                <a:solidFill>
                  <a:schemeClr val="dk1"/>
                </a:solidFill>
                <a:highlight>
                  <a:srgbClr val="EEEEFF"/>
                </a:highlight>
              </a:rPr>
              <a:t>array([[</a:t>
            </a:r>
            <a:r>
              <a:rPr lang="en" sz="1150">
                <a:solidFill>
                  <a:srgbClr val="009999"/>
                </a:solidFill>
                <a:highlight>
                  <a:srgbClr val="EEEEFF"/>
                </a:highlight>
              </a:rPr>
              <a:t>5</a:t>
            </a:r>
            <a:r>
              <a:rPr lang="en" sz="1150">
                <a:solidFill>
                  <a:schemeClr val="dk1"/>
                </a:solidFill>
                <a:highlight>
                  <a:srgbClr val="EEEEFF"/>
                </a:highlight>
              </a:rPr>
              <a:t>,</a:t>
            </a:r>
            <a:r>
              <a:rPr lang="en" sz="1150">
                <a:solidFill>
                  <a:srgbClr val="009999"/>
                </a:solidFill>
                <a:highlight>
                  <a:srgbClr val="EEEEFF"/>
                </a:highlight>
              </a:rPr>
              <a:t>6</a:t>
            </a:r>
            <a:r>
              <a:rPr lang="en" sz="1150">
                <a:solidFill>
                  <a:schemeClr val="dk1"/>
                </a:solidFill>
                <a:highlight>
                  <a:srgbClr val="EEEEFF"/>
                </a:highlight>
              </a:rPr>
              <a:t>],[</a:t>
            </a:r>
            <a:r>
              <a:rPr lang="en" sz="1150">
                <a:solidFill>
                  <a:srgbClr val="009999"/>
                </a:solidFill>
                <a:highlight>
                  <a:srgbClr val="EEEEFF"/>
                </a:highlight>
              </a:rPr>
              <a:t>7</a:t>
            </a:r>
            <a:r>
              <a:rPr lang="en" sz="1150">
                <a:solidFill>
                  <a:schemeClr val="dk1"/>
                </a:solidFill>
                <a:highlight>
                  <a:srgbClr val="EEEEFF"/>
                </a:highlight>
              </a:rPr>
              <a:t>,</a:t>
            </a:r>
            <a:r>
              <a:rPr lang="en" sz="1150">
                <a:solidFill>
                  <a:srgbClr val="009999"/>
                </a:solidFill>
                <a:highlight>
                  <a:srgbClr val="EEEEFF"/>
                </a:highlight>
              </a:rPr>
              <a:t>8</a:t>
            </a:r>
            <a:r>
              <a:rPr lang="en" sz="1150">
                <a:solidFill>
                  <a:schemeClr val="dk1"/>
                </a:solidFill>
                <a:highlight>
                  <a:srgbClr val="EEEEFF"/>
                </a:highlight>
              </a:rPr>
              <a:t>]], dtype</a:t>
            </a:r>
            <a:r>
              <a:rPr b="1" lang="en" sz="1150">
                <a:solidFill>
                  <a:schemeClr val="dk1"/>
                </a:solidFill>
                <a:highlight>
                  <a:srgbClr val="EEEEFF"/>
                </a:highlight>
              </a:rPr>
              <a: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float64)</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Elementwise sum; both produce the array        </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[[ 6.0  8.0]</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[10.0 12.0]]</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b="1" lang="en" sz="1150">
                <a:solidFill>
                  <a:schemeClr val="dk1"/>
                </a:solidFill>
                <a:highlight>
                  <a:srgbClr val="EEEEFF"/>
                </a:highlight>
              </a:rPr>
              <a:t>print</a:t>
            </a:r>
            <a:r>
              <a:rPr lang="en" sz="1150">
                <a:solidFill>
                  <a:schemeClr val="dk1"/>
                </a:solidFill>
                <a:highlight>
                  <a:srgbClr val="EEEEFF"/>
                </a:highlight>
              </a:rPr>
              <a:t>(x </a:t>
            </a:r>
            <a:r>
              <a:rPr b="1" lang="en" sz="1150">
                <a:solidFill>
                  <a:schemeClr val="dk1"/>
                </a:solidFill>
                <a:highlight>
                  <a:srgbClr val="EEEEFF"/>
                </a:highlight>
              </a:rPr>
              <a:t>+</a:t>
            </a:r>
            <a:r>
              <a:rPr lang="en" sz="1150">
                <a:solidFill>
                  <a:schemeClr val="dk1"/>
                </a:solidFill>
                <a:highlight>
                  <a:srgbClr val="EEEEFF"/>
                </a:highlight>
              </a:rPr>
              <a:t> y)</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b="1" lang="en" sz="1150">
                <a:solidFill>
                  <a:schemeClr val="dk1"/>
                </a:solidFill>
                <a:highlight>
                  <a:srgbClr val="EEEEFF"/>
                </a:highlight>
              </a:rPr>
              <a:t>print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add(x, y))</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Elementwise difference; both produce the array</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[[-4.0 -4.0]</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i="1" lang="en" sz="1150">
                <a:solidFill>
                  <a:srgbClr val="999988"/>
                </a:solidFill>
                <a:highlight>
                  <a:srgbClr val="EEEEFF"/>
                </a:highlight>
              </a:rPr>
              <a:t>#  [-4.0 -4.0]]</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rPr b="1" lang="en" sz="1150">
                <a:solidFill>
                  <a:schemeClr val="dk1"/>
                </a:solidFill>
                <a:highlight>
                  <a:srgbClr val="EEEEFF"/>
                </a:highlight>
              </a:rPr>
              <a:t>print</a:t>
            </a:r>
            <a:r>
              <a:rPr lang="en" sz="1150">
                <a:solidFill>
                  <a:schemeClr val="dk1"/>
                </a:solidFill>
                <a:highlight>
                  <a:srgbClr val="EEEEFF"/>
                </a:highlight>
              </a:rPr>
              <a:t>(x </a:t>
            </a:r>
            <a:r>
              <a:rPr b="1" lang="en" sz="1150">
                <a:solidFill>
                  <a:schemeClr val="dk1"/>
                </a:solidFill>
                <a:highlight>
                  <a:srgbClr val="EEEEFF"/>
                </a:highlight>
              </a:rPr>
              <a:t>-</a:t>
            </a:r>
            <a:r>
              <a:rPr lang="en" sz="1150">
                <a:solidFill>
                  <a:schemeClr val="dk1"/>
                </a:solidFill>
                <a:highlight>
                  <a:srgbClr val="EEEEFF"/>
                </a:highlight>
              </a:rPr>
              <a:t> y)</a:t>
            </a:r>
            <a:endParaRPr sz="1150">
              <a:solidFill>
                <a:schemeClr val="dk1"/>
              </a:solidFill>
              <a:highlight>
                <a:srgbClr val="EEEEFF"/>
              </a:highlight>
            </a:endParaRPr>
          </a:p>
          <a:p>
            <a:pPr indent="0" lvl="0" marL="114300" marR="114300" rtl="0" algn="l">
              <a:spcBef>
                <a:spcPts val="0"/>
              </a:spcBef>
              <a:spcAft>
                <a:spcPts val="0"/>
              </a:spcAft>
              <a:buNone/>
            </a:pPr>
            <a:r>
              <a:rPr b="1" lang="en" sz="1150">
                <a:solidFill>
                  <a:schemeClr val="dk1"/>
                </a:solidFill>
                <a:highlight>
                  <a:srgbClr val="EEEEFF"/>
                </a:highlight>
              </a:rPr>
              <a:t>print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subtract(x, y))</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None/>
            </a:pPr>
            <a:r>
              <a:t/>
            </a:r>
            <a:endParaRPr sz="1150">
              <a:solidFill>
                <a:schemeClr val="dk1"/>
              </a:solidFill>
              <a:highlight>
                <a:srgbClr val="EEEEFF"/>
              </a:highlight>
              <a:latin typeface="Roboto"/>
              <a:ea typeface="Roboto"/>
              <a:cs typeface="Roboto"/>
              <a:sym typeface="Roboto"/>
            </a:endParaRPr>
          </a:p>
          <a:p>
            <a:pPr indent="0" lvl="0" marL="114300" marR="114300" rtl="0" algn="l">
              <a:lnSpc>
                <a:spcPct val="100000"/>
              </a:lnSpc>
              <a:spcBef>
                <a:spcPts val="0"/>
              </a:spcBef>
              <a:spcAft>
                <a:spcPts val="0"/>
              </a:spcAft>
              <a:buClr>
                <a:schemeClr val="dk1"/>
              </a:buClr>
              <a:buSzPts val="1100"/>
              <a:buFont typeface="Arial"/>
              <a:buNone/>
            </a:pPr>
            <a:r>
              <a:t/>
            </a:r>
            <a:endParaRPr i="1" sz="1400">
              <a:solidFill>
                <a:srgbClr val="999988"/>
              </a:solidFill>
              <a:highlight>
                <a:srgbClr val="EEEEFF"/>
              </a:highlight>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311700" y="201450"/>
            <a:ext cx="8520600" cy="4367400"/>
          </a:xfrm>
          <a:prstGeom prst="rect">
            <a:avLst/>
          </a:prstGeom>
        </p:spPr>
        <p:txBody>
          <a:bodyPr anchorCtr="0" anchor="t" bIns="91425" lIns="91425" spcFirstLastPara="1" rIns="91425" wrap="square" tIns="91425">
            <a:noAutofit/>
          </a:bodyPr>
          <a:lstStyle/>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Elementwise product; both produce the array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[[ 5.0 12.0]</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[21.0 32.0]]</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150">
                <a:solidFill>
                  <a:schemeClr val="dk1"/>
                </a:solidFill>
                <a:highlight>
                  <a:srgbClr val="EEEEFF"/>
                </a:highlight>
              </a:rPr>
              <a:t>print</a:t>
            </a:r>
            <a:r>
              <a:rPr lang="en" sz="1150">
                <a:solidFill>
                  <a:schemeClr val="dk1"/>
                </a:solidFill>
                <a:highlight>
                  <a:srgbClr val="EEEEFF"/>
                </a:highlight>
              </a:rPr>
              <a:t>(x </a:t>
            </a:r>
            <a:r>
              <a:rPr b="1" lang="en" sz="1150">
                <a:solidFill>
                  <a:schemeClr val="dk1"/>
                </a:solidFill>
                <a:highlight>
                  <a:srgbClr val="EEEEFF"/>
                </a:highlight>
              </a:rPr>
              <a:t>*</a:t>
            </a:r>
            <a:r>
              <a:rPr lang="en" sz="1150">
                <a:solidFill>
                  <a:schemeClr val="dk1"/>
                </a:solidFill>
                <a:highlight>
                  <a:srgbClr val="EEEEFF"/>
                </a:highlight>
              </a:rPr>
              <a:t> 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150">
                <a:solidFill>
                  <a:schemeClr val="dk1"/>
                </a:solidFill>
                <a:highlight>
                  <a:srgbClr val="EEEEFF"/>
                </a:highlight>
              </a:rPr>
              <a:t>print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multiply(x, 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Elementwise division; both produce the array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[[ 0.2         0.33333333]</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[ 0.42857143  0.5       ]]</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150">
                <a:solidFill>
                  <a:schemeClr val="dk1"/>
                </a:solidFill>
                <a:highlight>
                  <a:srgbClr val="EEEEFF"/>
                </a:highlight>
              </a:rPr>
              <a:t>print</a:t>
            </a:r>
            <a:r>
              <a:rPr lang="en" sz="1150">
                <a:solidFill>
                  <a:schemeClr val="dk1"/>
                </a:solidFill>
                <a:highlight>
                  <a:srgbClr val="EEEEFF"/>
                </a:highlight>
              </a:rPr>
              <a:t>(x </a:t>
            </a:r>
            <a:r>
              <a:rPr b="1" lang="en" sz="1150">
                <a:solidFill>
                  <a:schemeClr val="dk1"/>
                </a:solidFill>
                <a:highlight>
                  <a:srgbClr val="EEEEFF"/>
                </a:highlight>
              </a:rPr>
              <a:t>/</a:t>
            </a:r>
            <a:r>
              <a:rPr lang="en" sz="1150">
                <a:solidFill>
                  <a:schemeClr val="dk1"/>
                </a:solidFill>
                <a:highlight>
                  <a:srgbClr val="EEEEFF"/>
                </a:highlight>
              </a:rPr>
              <a:t> 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150">
                <a:solidFill>
                  <a:schemeClr val="dk1"/>
                </a:solidFill>
                <a:highlight>
                  <a:srgbClr val="EEEEFF"/>
                </a:highlight>
              </a:rPr>
              <a:t>print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divide(x, 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Elementwise square root; produces the array</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[[ 1.          1.41421356]</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i="1" lang="en" sz="1150">
                <a:solidFill>
                  <a:srgbClr val="999988"/>
                </a:solidFill>
                <a:highlight>
                  <a:srgbClr val="EEEEFF"/>
                </a:highlight>
              </a:rPr>
              <a:t>#  [ 1.73205081  2.        ]]</a:t>
            </a:r>
            <a:endParaRPr sz="115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150">
                <a:solidFill>
                  <a:schemeClr val="dk1"/>
                </a:solidFill>
                <a:highlight>
                  <a:srgbClr val="EEEEFF"/>
                </a:highlight>
              </a:rPr>
              <a:t>print</a:t>
            </a:r>
            <a:r>
              <a:rPr lang="en" sz="1150">
                <a:solidFill>
                  <a:schemeClr val="dk1"/>
                </a:solidFill>
                <a:highlight>
                  <a:srgbClr val="EEEEFF"/>
                </a:highlight>
              </a:rPr>
              <a:t>(np</a:t>
            </a:r>
            <a:r>
              <a:rPr b="1" lang="en" sz="1150">
                <a:solidFill>
                  <a:schemeClr val="dk1"/>
                </a:solidFill>
                <a:highlight>
                  <a:srgbClr val="EEEEFF"/>
                </a:highlight>
              </a:rPr>
              <a:t>.</a:t>
            </a:r>
            <a:r>
              <a:rPr lang="en" sz="1150">
                <a:solidFill>
                  <a:schemeClr val="dk1"/>
                </a:solidFill>
                <a:highlight>
                  <a:srgbClr val="EEEEFF"/>
                </a:highlight>
              </a:rPr>
              <a:t>sqrt(x))</a:t>
            </a:r>
            <a:endParaRPr sz="1150">
              <a:solidFill>
                <a:schemeClr val="dk1"/>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1"/>
          <p:cNvSpPr txBox="1"/>
          <p:nvPr>
            <p:ph idx="1" type="body"/>
          </p:nvPr>
        </p:nvSpPr>
        <p:spPr>
          <a:xfrm>
            <a:off x="311700" y="131325"/>
            <a:ext cx="8520600" cy="442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50">
                <a:solidFill>
                  <a:schemeClr val="dk1"/>
                </a:solidFill>
                <a:highlight>
                  <a:srgbClr val="EEEEFF"/>
                </a:highlight>
              </a:rPr>
              <a:t>im</a:t>
            </a:r>
            <a:r>
              <a:rPr lang="en" sz="1400">
                <a:solidFill>
                  <a:schemeClr val="dk1"/>
                </a:solidFill>
                <a:highlight>
                  <a:srgbClr val="EEEEFF"/>
                </a:highlight>
              </a:rPr>
              <a:t>port </a:t>
            </a:r>
            <a:r>
              <a:rPr lang="en" sz="1400">
                <a:solidFill>
                  <a:srgbClr val="555555"/>
                </a:solidFill>
                <a:highlight>
                  <a:srgbClr val="EEEEFF"/>
                </a:highlight>
              </a:rPr>
              <a:t>numpy</a:t>
            </a:r>
            <a:r>
              <a:rPr lang="en" sz="1400">
                <a:solidFill>
                  <a:schemeClr val="dk1"/>
                </a:solidFill>
                <a:highlight>
                  <a:srgbClr val="EEEEFF"/>
                </a:highlight>
              </a:rPr>
              <a:t> </a:t>
            </a:r>
            <a:r>
              <a:rPr b="1" lang="en" sz="1400">
                <a:solidFill>
                  <a:schemeClr val="dk1"/>
                </a:solidFill>
                <a:highlight>
                  <a:srgbClr val="EEEEFF"/>
                </a:highlight>
              </a:rPr>
              <a:t>as</a:t>
            </a:r>
            <a:r>
              <a:rPr lang="en" sz="1400">
                <a:solidFill>
                  <a:schemeClr val="dk1"/>
                </a:solidFill>
                <a:highlight>
                  <a:srgbClr val="EEEEFF"/>
                </a:highlight>
              </a:rPr>
              <a:t> np</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y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5</a:t>
            </a:r>
            <a:r>
              <a:rPr lang="en" sz="1400">
                <a:solidFill>
                  <a:schemeClr val="dk1"/>
                </a:solidFill>
                <a:highlight>
                  <a:srgbClr val="EEEEFF"/>
                </a:highlight>
              </a:rPr>
              <a:t>,</a:t>
            </a:r>
            <a:r>
              <a:rPr lang="en" sz="1400">
                <a:solidFill>
                  <a:srgbClr val="009999"/>
                </a:solidFill>
                <a:highlight>
                  <a:srgbClr val="EEEEFF"/>
                </a:highlight>
              </a:rPr>
              <a:t>6</a:t>
            </a:r>
            <a:r>
              <a:rPr lang="en" sz="1400">
                <a:solidFill>
                  <a:schemeClr val="dk1"/>
                </a:solidFill>
                <a:highlight>
                  <a:srgbClr val="EEEEFF"/>
                </a:highlight>
              </a:rPr>
              <a:t>],[</a:t>
            </a:r>
            <a:r>
              <a:rPr lang="en" sz="1400">
                <a:solidFill>
                  <a:srgbClr val="009999"/>
                </a:solidFill>
                <a:highlight>
                  <a:srgbClr val="EEEEFF"/>
                </a:highlight>
              </a:rPr>
              <a:t>7</a:t>
            </a:r>
            <a:r>
              <a:rPr lang="en" sz="1400">
                <a:solidFill>
                  <a:schemeClr val="dk1"/>
                </a:solidFill>
                <a:highlight>
                  <a:srgbClr val="EEEEFF"/>
                </a:highlight>
              </a:rPr>
              <a:t>,</a:t>
            </a:r>
            <a:r>
              <a:rPr lang="en" sz="1400">
                <a:solidFill>
                  <a:srgbClr val="009999"/>
                </a:solidFill>
                <a:highlight>
                  <a:srgbClr val="EEEEFF"/>
                </a:highlight>
              </a:rPr>
              <a:t>8</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v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9</a:t>
            </a:r>
            <a:r>
              <a:rPr lang="en" sz="1400">
                <a:solidFill>
                  <a:schemeClr val="dk1"/>
                </a:solidFill>
                <a:highlight>
                  <a:srgbClr val="EEEEFF"/>
                </a:highlight>
              </a:rPr>
              <a:t>,</a:t>
            </a:r>
            <a:r>
              <a:rPr lang="en" sz="1400">
                <a:solidFill>
                  <a:srgbClr val="009999"/>
                </a:solidFill>
                <a:highlight>
                  <a:srgbClr val="EEEEFF"/>
                </a:highlight>
              </a:rPr>
              <a:t>10</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rPr lang="en" sz="1400">
                <a:solidFill>
                  <a:schemeClr val="dk1"/>
                </a:solidFill>
                <a:highlight>
                  <a:srgbClr val="EEEEFF"/>
                </a:highlight>
              </a:rPr>
              <a:t>w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11</a:t>
            </a:r>
            <a:r>
              <a:rPr lang="en" sz="1400">
                <a:solidFill>
                  <a:schemeClr val="dk1"/>
                </a:solidFill>
                <a:highlight>
                  <a:srgbClr val="EEEEFF"/>
                </a:highlight>
              </a:rPr>
              <a:t>, </a:t>
            </a:r>
            <a:r>
              <a:rPr lang="en" sz="1400">
                <a:solidFill>
                  <a:srgbClr val="009999"/>
                </a:solidFill>
                <a:highlight>
                  <a:srgbClr val="EEEEFF"/>
                </a:highlight>
              </a:rPr>
              <a:t>12</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i="1" lang="en" sz="1400">
                <a:solidFill>
                  <a:srgbClr val="999988"/>
                </a:solidFill>
                <a:highlight>
                  <a:srgbClr val="EEEEFF"/>
                </a:highlight>
              </a:rPr>
              <a:t># Inner product of vectors; both produce 219</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(v</a:t>
            </a:r>
            <a:r>
              <a:rPr b="1" lang="en" sz="1400">
                <a:solidFill>
                  <a:schemeClr val="dk1"/>
                </a:solidFill>
                <a:highlight>
                  <a:srgbClr val="EEEEFF"/>
                </a:highlight>
              </a:rPr>
              <a:t>.</a:t>
            </a:r>
            <a:r>
              <a:rPr lang="en" sz="1400">
                <a:solidFill>
                  <a:schemeClr val="dk1"/>
                </a:solidFill>
                <a:highlight>
                  <a:srgbClr val="EEEEFF"/>
                </a:highlight>
              </a:rPr>
              <a:t>dot(w))</a:t>
            </a:r>
            <a:endParaRPr sz="1400">
              <a:solidFill>
                <a:schemeClr val="dk1"/>
              </a:solidFill>
              <a:highlight>
                <a:srgbClr val="EEEEFF"/>
              </a:highlight>
            </a:endParaRPr>
          </a:p>
          <a:p>
            <a:pPr indent="0" lvl="0" marL="114300" marR="11430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chemeClr val="dk1"/>
                </a:solidFill>
                <a:highlight>
                  <a:srgbClr val="EEEEFF"/>
                </a:highlight>
              </a:rPr>
              <a:t>dot(v, w))</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t/>
            </a:r>
            <a:endParaRPr sz="1400">
              <a:solidFill>
                <a:schemeClr val="dk1"/>
              </a:solidFill>
              <a:highlight>
                <a:srgbClr val="EEEEFF"/>
              </a:highlight>
            </a:endParaRPr>
          </a:p>
          <a:p>
            <a:pPr indent="0" lvl="0" marL="0" rtl="0" algn="l">
              <a:spcBef>
                <a:spcPts val="0"/>
              </a:spcBef>
              <a:spcAft>
                <a:spcPts val="0"/>
              </a:spcAft>
              <a:buNone/>
            </a:pPr>
            <a:r>
              <a:rPr lang="en" sz="1400">
                <a:solidFill>
                  <a:schemeClr val="dk1"/>
                </a:solidFill>
                <a:highlight>
                  <a:srgbClr val="FFFFFF"/>
                </a:highlight>
                <a:latin typeface="Roboto"/>
                <a:ea typeface="Roboto"/>
                <a:cs typeface="Roboto"/>
                <a:sym typeface="Roboto"/>
              </a:rPr>
              <a:t>Numpy provides many useful functions for performing computations on arrays; one of the most useful is </a:t>
            </a:r>
            <a:r>
              <a:rPr lang="en" sz="1400">
                <a:solidFill>
                  <a:schemeClr val="dk1"/>
                </a:solidFill>
                <a:highlight>
                  <a:srgbClr val="EEEEFF"/>
                </a:highlight>
              </a:rPr>
              <a:t>sum</a:t>
            </a:r>
            <a:r>
              <a:rPr lang="en" sz="1400">
                <a:solidFill>
                  <a:schemeClr val="dk1"/>
                </a:solidFill>
                <a:highlight>
                  <a:srgbClr val="FFFFFF"/>
                </a:highlight>
                <a:latin typeface="Roboto"/>
                <a:ea typeface="Roboto"/>
                <a:cs typeface="Roboto"/>
                <a:sym typeface="Roboto"/>
              </a:rPr>
              <a:t>:</a:t>
            </a:r>
            <a:endParaRPr sz="1400">
              <a:solidFill>
                <a:schemeClr val="dk1"/>
              </a:solidFill>
              <a:highlight>
                <a:srgbClr val="FFFFFF"/>
              </a:highlight>
              <a:latin typeface="Roboto"/>
              <a:ea typeface="Roboto"/>
              <a:cs typeface="Roboto"/>
              <a:sym typeface="Roboto"/>
            </a:endParaRPr>
          </a:p>
          <a:p>
            <a:pPr indent="0" lvl="0" marL="0" rtl="0" algn="l">
              <a:lnSpc>
                <a:spcPct val="100000"/>
              </a:lnSpc>
              <a:spcBef>
                <a:spcPts val="160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a:t>
            </a:r>
            <a:endParaRPr sz="1400">
              <a:solidFill>
                <a:schemeClr val="dk1"/>
              </a:solidFill>
              <a:highlight>
                <a:srgbClr val="EEEEFF"/>
              </a:highlight>
            </a:endParaRPr>
          </a:p>
          <a:p>
            <a:pPr indent="0" lvl="0" marL="0" rtl="0" algn="l">
              <a:lnSpc>
                <a:spcPct val="100000"/>
              </a:lnSpc>
              <a:spcBef>
                <a:spcPts val="0"/>
              </a:spcBef>
              <a:spcAft>
                <a:spcPts val="0"/>
              </a:spcAft>
              <a:buNone/>
            </a:pPr>
            <a:r>
              <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rgbClr val="0086B3"/>
                </a:solidFill>
                <a:highlight>
                  <a:srgbClr val="EEEEFF"/>
                </a:highlight>
              </a:rPr>
              <a:t>sum</a:t>
            </a:r>
            <a:r>
              <a:rPr lang="en" sz="1400">
                <a:solidFill>
                  <a:schemeClr val="dk1"/>
                </a:solidFill>
                <a:highlight>
                  <a:srgbClr val="EEEEFF"/>
                </a:highlight>
              </a:rPr>
              <a:t>(x))  </a:t>
            </a:r>
            <a:r>
              <a:rPr i="1" lang="en" sz="1400">
                <a:solidFill>
                  <a:srgbClr val="999988"/>
                </a:solidFill>
                <a:highlight>
                  <a:srgbClr val="EEEEFF"/>
                </a:highlight>
              </a:rPr>
              <a:t># Compute sum of all elements; prints "10"</a:t>
            </a:r>
            <a:endParaRPr sz="1400">
              <a:solidFill>
                <a:schemeClr val="dk1"/>
              </a:solidFill>
              <a:highlight>
                <a:srgbClr val="EEEEFF"/>
              </a:highlight>
            </a:endParaRPr>
          </a:p>
          <a:p>
            <a:pPr indent="0" lvl="0" marL="0" rtl="0" algn="l">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rgbClr val="0086B3"/>
                </a:solidFill>
                <a:highlight>
                  <a:srgbClr val="EEEEFF"/>
                </a:highlight>
              </a:rPr>
              <a:t>sum</a:t>
            </a:r>
            <a:r>
              <a:rPr lang="en" sz="1400">
                <a:solidFill>
                  <a:schemeClr val="dk1"/>
                </a:solidFill>
                <a:highlight>
                  <a:srgbClr val="EEEEFF"/>
                </a:highlight>
              </a:rPr>
              <a:t>(x, axis</a:t>
            </a:r>
            <a:r>
              <a:rPr b="1" lang="en" sz="1400">
                <a:solidFill>
                  <a:schemeClr val="dk1"/>
                </a:solidFill>
                <a:highlight>
                  <a:srgbClr val="EEEEFF"/>
                </a:highlight>
              </a:rPr>
              <a:t>=</a:t>
            </a:r>
            <a:r>
              <a:rPr lang="en" sz="1400">
                <a:solidFill>
                  <a:srgbClr val="009999"/>
                </a:solidFill>
                <a:highlight>
                  <a:srgbClr val="EEEEFF"/>
                </a:highlight>
              </a:rPr>
              <a:t>0</a:t>
            </a:r>
            <a:r>
              <a:rPr lang="en" sz="1400">
                <a:solidFill>
                  <a:schemeClr val="dk1"/>
                </a:solidFill>
                <a:highlight>
                  <a:srgbClr val="EEEEFF"/>
                </a:highlight>
              </a:rPr>
              <a:t>))  </a:t>
            </a:r>
            <a:r>
              <a:rPr i="1" lang="en" sz="1400">
                <a:solidFill>
                  <a:srgbClr val="999988"/>
                </a:solidFill>
                <a:highlight>
                  <a:srgbClr val="EEEEFF"/>
                </a:highlight>
              </a:rPr>
              <a:t># Compute sum of each column; prints "[4 6]"</a:t>
            </a:r>
            <a:endParaRPr sz="1400">
              <a:solidFill>
                <a:schemeClr val="dk1"/>
              </a:solidFill>
              <a:highlight>
                <a:srgbClr val="EEEEFF"/>
              </a:highlight>
            </a:endParaRPr>
          </a:p>
          <a:p>
            <a:pPr indent="0" lvl="0" marL="114300" marR="114300" rtl="0" algn="l">
              <a:lnSpc>
                <a:spcPct val="100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(np</a:t>
            </a:r>
            <a:r>
              <a:rPr b="1" lang="en" sz="1400">
                <a:solidFill>
                  <a:schemeClr val="dk1"/>
                </a:solidFill>
                <a:highlight>
                  <a:srgbClr val="EEEEFF"/>
                </a:highlight>
              </a:rPr>
              <a:t>.</a:t>
            </a:r>
            <a:r>
              <a:rPr lang="en" sz="1400">
                <a:solidFill>
                  <a:srgbClr val="0086B3"/>
                </a:solidFill>
                <a:highlight>
                  <a:srgbClr val="EEEEFF"/>
                </a:highlight>
              </a:rPr>
              <a:t>sum</a:t>
            </a:r>
            <a:r>
              <a:rPr lang="en" sz="1400">
                <a:solidFill>
                  <a:schemeClr val="dk1"/>
                </a:solidFill>
                <a:highlight>
                  <a:srgbClr val="EEEEFF"/>
                </a:highlight>
              </a:rPr>
              <a:t>(x, axis</a:t>
            </a:r>
            <a:r>
              <a:rPr b="1" lang="en" sz="1400">
                <a:solidFill>
                  <a:schemeClr val="dk1"/>
                </a:solidFill>
                <a:highlight>
                  <a:srgbClr val="EEEEFF"/>
                </a:highlight>
              </a:rPr>
              <a:t>=</a:t>
            </a:r>
            <a:r>
              <a:rPr lang="en" sz="1400">
                <a:solidFill>
                  <a:srgbClr val="009999"/>
                </a:solidFill>
                <a:highlight>
                  <a:srgbClr val="EEEEFF"/>
                </a:highlight>
              </a:rPr>
              <a:t>1</a:t>
            </a:r>
            <a:r>
              <a:rPr lang="en" sz="1400">
                <a:solidFill>
                  <a:schemeClr val="dk1"/>
                </a:solidFill>
                <a:highlight>
                  <a:srgbClr val="EEEEFF"/>
                </a:highlight>
              </a:rPr>
              <a:t>))  </a:t>
            </a:r>
            <a:r>
              <a:rPr i="1" lang="en" sz="1400">
                <a:solidFill>
                  <a:srgbClr val="999988"/>
                </a:solidFill>
                <a:highlight>
                  <a:srgbClr val="EEEEFF"/>
                </a:highlight>
              </a:rPr>
              <a:t># Compute sum of each row; prints "[3 7]"</a:t>
            </a:r>
            <a:endParaRPr i="1" sz="1400">
              <a:solidFill>
                <a:srgbClr val="999988"/>
              </a:solidFill>
              <a:highlight>
                <a:srgbClr val="EEEEFF"/>
              </a:highlight>
            </a:endParaRPr>
          </a:p>
          <a:p>
            <a:pPr indent="0" lvl="0" marL="0" rtl="0" algn="l">
              <a:spcBef>
                <a:spcPts val="0"/>
              </a:spcBef>
              <a:spcAft>
                <a:spcPts val="16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8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Apart from computing mathematical functions using arrays, we frequently need to reshape or otherwise manipulate data in arrays. The simplest example of this type of operation is transposing a matrix; to transpose a matrix, simply use the </a:t>
            </a:r>
            <a:r>
              <a:rPr lang="en" sz="1150">
                <a:highlight>
                  <a:srgbClr val="EEEEFF"/>
                </a:highlight>
              </a:rPr>
              <a:t>T</a:t>
            </a:r>
            <a:r>
              <a:rPr lang="en" sz="1200">
                <a:highlight>
                  <a:srgbClr val="FFFFFF"/>
                </a:highlight>
                <a:latin typeface="Roboto"/>
                <a:ea typeface="Roboto"/>
                <a:cs typeface="Roboto"/>
                <a:sym typeface="Roboto"/>
              </a:rPr>
              <a:t> attribute of an array object:</a:t>
            </a:r>
            <a:endParaRPr/>
          </a:p>
        </p:txBody>
      </p:sp>
      <p:sp>
        <p:nvSpPr>
          <p:cNvPr id="222" name="Google Shape;222;p42"/>
          <p:cNvSpPr txBox="1"/>
          <p:nvPr>
            <p:ph idx="1" type="body"/>
          </p:nvPr>
        </p:nvSpPr>
        <p:spPr>
          <a:xfrm>
            <a:off x="311700" y="7680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 [</a:t>
            </a:r>
            <a:r>
              <a:rPr lang="en" sz="1400">
                <a:solidFill>
                  <a:srgbClr val="009999"/>
                </a:solidFill>
                <a:highlight>
                  <a:srgbClr val="EEEEFF"/>
                </a:highlight>
              </a:rPr>
              <a:t>3</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    </a:t>
            </a:r>
            <a:r>
              <a:rPr i="1" lang="en" sz="1400">
                <a:solidFill>
                  <a:srgbClr val="999988"/>
                </a:solidFill>
                <a:highlight>
                  <a:srgbClr val="EEEEFF"/>
                </a:highlight>
              </a:rPr>
              <a:t># Prints "[[1 2]</a:t>
            </a:r>
            <a:endParaRPr sz="1400">
              <a:solidFill>
                <a:schemeClr val="dk1"/>
              </a:solidFill>
              <a:highlight>
                <a:srgbClr val="EEEEFF"/>
              </a:highlight>
            </a:endParaRPr>
          </a:p>
          <a:p>
            <a:pPr indent="0" lvl="0" marL="0" rtl="0" algn="l">
              <a:spcBef>
                <a:spcPts val="160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[3 4]]"</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a:t>
            </a:r>
            <a:r>
              <a:rPr b="1" lang="en" sz="1400">
                <a:solidFill>
                  <a:schemeClr val="dk1"/>
                </a:solidFill>
                <a:highlight>
                  <a:srgbClr val="EEEEFF"/>
                </a:highlight>
              </a:rPr>
              <a:t>.</a:t>
            </a:r>
            <a:r>
              <a:rPr lang="en" sz="1400">
                <a:solidFill>
                  <a:schemeClr val="dk1"/>
                </a:solidFill>
                <a:highlight>
                  <a:srgbClr val="EEEEFF"/>
                </a:highlight>
              </a:rPr>
              <a:t>T)  </a:t>
            </a:r>
            <a:r>
              <a:rPr i="1" lang="en" sz="1400">
                <a:solidFill>
                  <a:srgbClr val="999988"/>
                </a:solidFill>
                <a:highlight>
                  <a:srgbClr val="EEEEFF"/>
                </a:highlight>
              </a:rPr>
              <a:t># Prints "[[1 3]</a:t>
            </a:r>
            <a:endParaRPr sz="1400">
              <a:solidFill>
                <a:schemeClr val="dk1"/>
              </a:solidFill>
              <a:highlight>
                <a:srgbClr val="EEEEFF"/>
              </a:highlight>
            </a:endParaRPr>
          </a:p>
          <a:p>
            <a:pPr indent="0" lvl="0" marL="0" rtl="0" algn="l">
              <a:spcBef>
                <a:spcPts val="160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[2 4]]"</a:t>
            </a:r>
            <a:endParaRPr sz="1400">
              <a:solidFill>
                <a:schemeClr val="dk1"/>
              </a:solidFill>
              <a:highlight>
                <a:srgbClr val="EEEEFF"/>
              </a:highlight>
            </a:endParaRPr>
          </a:p>
          <a:p>
            <a:pPr indent="0" lvl="0" marL="0" rtl="0" algn="l">
              <a:spcBef>
                <a:spcPts val="1600"/>
              </a:spcBef>
              <a:spcAft>
                <a:spcPts val="0"/>
              </a:spcAft>
              <a:buNone/>
            </a:pPr>
            <a:r>
              <a:t/>
            </a:r>
            <a:endParaRPr sz="1400">
              <a:solidFill>
                <a:schemeClr val="dk1"/>
              </a:solidFill>
              <a:highlight>
                <a:srgbClr val="EEEEFF"/>
              </a:highlight>
            </a:endParaRPr>
          </a:p>
          <a:p>
            <a:pPr indent="0" lvl="0" marL="0" rtl="0" algn="l">
              <a:spcBef>
                <a:spcPts val="1600"/>
              </a:spcBef>
              <a:spcAft>
                <a:spcPts val="0"/>
              </a:spcAft>
              <a:buNone/>
            </a:pPr>
            <a:r>
              <a:rPr i="1" lang="en" sz="1400">
                <a:solidFill>
                  <a:srgbClr val="999988"/>
                </a:solidFill>
                <a:highlight>
                  <a:srgbClr val="EEEEFF"/>
                </a:highlight>
              </a:rPr>
              <a:t># Note that taking the transpose of a rank 1 array does nothing:</a:t>
            </a:r>
            <a:endParaRPr sz="1400">
              <a:solidFill>
                <a:schemeClr val="dk1"/>
              </a:solidFill>
              <a:highlight>
                <a:srgbClr val="EEEEFF"/>
              </a:highlight>
            </a:endParaRPr>
          </a:p>
          <a:p>
            <a:pPr indent="0" lvl="0" marL="0" rtl="0" algn="l">
              <a:spcBef>
                <a:spcPts val="1600"/>
              </a:spcBef>
              <a:spcAft>
                <a:spcPts val="0"/>
              </a:spcAft>
              <a:buNone/>
            </a:pPr>
            <a:r>
              <a:rPr lang="en" sz="1400">
                <a:solidFill>
                  <a:schemeClr val="dk1"/>
                </a:solidFill>
                <a:highlight>
                  <a:srgbClr val="EEEEFF"/>
                </a:highlight>
              </a:rPr>
              <a:t>v </a:t>
            </a:r>
            <a:r>
              <a:rPr b="1" lang="en" sz="1400">
                <a:solidFill>
                  <a:schemeClr val="dk1"/>
                </a:solidFill>
                <a:highlight>
                  <a:srgbClr val="EEEEFF"/>
                </a:highlight>
              </a:rPr>
              <a:t>=</a:t>
            </a:r>
            <a:r>
              <a:rPr lang="en" sz="1400">
                <a:solidFill>
                  <a:schemeClr val="dk1"/>
                </a:solidFill>
                <a:highlight>
                  <a:srgbClr val="EEEEFF"/>
                </a:highlight>
              </a:rPr>
              <a:t> np</a:t>
            </a:r>
            <a:r>
              <a:rPr b="1" lang="en" sz="1400">
                <a:solidFill>
                  <a:schemeClr val="dk1"/>
                </a:solidFill>
                <a:highlight>
                  <a:srgbClr val="EEEEFF"/>
                </a:highlight>
              </a:rPr>
              <a:t>.</a:t>
            </a:r>
            <a:r>
              <a:rPr lang="en" sz="1400">
                <a:solidFill>
                  <a:schemeClr val="dk1"/>
                </a:solidFill>
                <a:highlight>
                  <a:srgbClr val="EEEEFF"/>
                </a:highlight>
              </a:rPr>
              <a:t>array([</a:t>
            </a:r>
            <a:r>
              <a:rPr lang="en" sz="1400">
                <a:solidFill>
                  <a:srgbClr val="009999"/>
                </a:solidFill>
                <a:highlight>
                  <a:srgbClr val="EEEEFF"/>
                </a:highlight>
              </a:rPr>
              <a:t>1</a:t>
            </a:r>
            <a:r>
              <a:rPr lang="en" sz="1400">
                <a:solidFill>
                  <a:schemeClr val="dk1"/>
                </a:solidFill>
                <a:highlight>
                  <a:srgbClr val="EEEEFF"/>
                </a:highlight>
              </a:rPr>
              <a:t>,</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3</a:t>
            </a:r>
            <a:r>
              <a:rPr lang="en" sz="1400">
                <a:solidFill>
                  <a:schemeClr val="dk1"/>
                </a:solidFill>
                <a:highlight>
                  <a:srgbClr val="EEEEFF"/>
                </a:highlight>
              </a:rPr>
              <a:t>])</a:t>
            </a:r>
            <a:endParaRPr sz="1400">
              <a:solidFill>
                <a:schemeClr val="dk1"/>
              </a:solidFill>
              <a:highlight>
                <a:srgbClr val="EEEEFF"/>
              </a:highlight>
            </a:endParaRPr>
          </a:p>
          <a:p>
            <a:pPr indent="0" lvl="0" marL="0" rtl="0" algn="l">
              <a:spcBef>
                <a:spcPts val="160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(v)    </a:t>
            </a:r>
            <a:r>
              <a:rPr i="1" lang="en" sz="1400">
                <a:solidFill>
                  <a:srgbClr val="999988"/>
                </a:solidFill>
                <a:highlight>
                  <a:srgbClr val="EEEEFF"/>
                </a:highlight>
              </a:rPr>
              <a:t># Prints "[1 2 3]"</a:t>
            </a:r>
            <a:endParaRPr sz="1400">
              <a:solidFill>
                <a:schemeClr val="dk1"/>
              </a:solidFill>
              <a:highlight>
                <a:srgbClr val="EEEEFF"/>
              </a:highlight>
            </a:endParaRPr>
          </a:p>
          <a:p>
            <a:pPr indent="0" lvl="0" marL="114300" marR="114300" rtl="0" algn="l">
              <a:spcBef>
                <a:spcPts val="160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(v</a:t>
            </a:r>
            <a:r>
              <a:rPr b="1" lang="en" sz="1400">
                <a:solidFill>
                  <a:schemeClr val="dk1"/>
                </a:solidFill>
                <a:highlight>
                  <a:srgbClr val="EEEEFF"/>
                </a:highlight>
              </a:rPr>
              <a:t>.</a:t>
            </a:r>
            <a:r>
              <a:rPr lang="en" sz="1400">
                <a:solidFill>
                  <a:schemeClr val="dk1"/>
                </a:solidFill>
                <a:highlight>
                  <a:srgbClr val="EEEEFF"/>
                </a:highlight>
              </a:rPr>
              <a:t>T)  </a:t>
            </a:r>
            <a:r>
              <a:rPr i="1" lang="en" sz="1400">
                <a:solidFill>
                  <a:srgbClr val="999988"/>
                </a:solidFill>
                <a:highlight>
                  <a:srgbClr val="EEEEFF"/>
                </a:highlight>
              </a:rPr>
              <a:t># Prints "[1 2 3]</a:t>
            </a:r>
            <a:endParaRPr i="1" sz="1400">
              <a:solidFill>
                <a:srgbClr val="999988"/>
              </a:solidFill>
              <a:highlight>
                <a:srgbClr val="EEEEFF"/>
              </a:highlight>
            </a:endParaRPr>
          </a:p>
          <a:p>
            <a:pPr indent="0" lvl="0" marL="0" rtl="0" algn="l">
              <a:spcBef>
                <a:spcPts val="0"/>
              </a:spcBef>
              <a:spcAft>
                <a:spcPts val="16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Visualization using Matplotlib</a:t>
            </a:r>
            <a:endParaRPr/>
          </a:p>
        </p:txBody>
      </p:sp>
      <p:sp>
        <p:nvSpPr>
          <p:cNvPr id="228" name="Google Shape;228;p4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import matplotlib as plt</a:t>
            </a:r>
            <a:endParaRPr/>
          </a:p>
          <a:p>
            <a:pPr indent="0" lvl="0" marL="0" rtl="0" algn="l">
              <a:spcBef>
                <a:spcPts val="1600"/>
              </a:spcBef>
              <a:spcAft>
                <a:spcPts val="0"/>
              </a:spcAft>
              <a:buClr>
                <a:schemeClr val="dk1"/>
              </a:buClr>
              <a:buSzPts val="1100"/>
              <a:buFont typeface="Arial"/>
              <a:buNone/>
            </a:pPr>
            <a:r>
              <a:rPr lang="en"/>
              <a:t>import matplotlib.pyplot as plotlin</a:t>
            </a:r>
            <a:endParaRPr/>
          </a:p>
          <a:p>
            <a:pPr indent="0" lvl="0" marL="0" rtl="0" algn="l">
              <a:spcBef>
                <a:spcPts val="1600"/>
              </a:spcBef>
              <a:spcAft>
                <a:spcPts val="0"/>
              </a:spcAft>
              <a:buClr>
                <a:schemeClr val="dk1"/>
              </a:buClr>
              <a:buSzPts val="1100"/>
              <a:buFont typeface="Arial"/>
              <a:buNone/>
            </a:pPr>
            <a:r>
              <a:rPr lang="en"/>
              <a:t>from numpy import sin</a:t>
            </a:r>
            <a:endParaRPr/>
          </a:p>
          <a:p>
            <a:pPr indent="0" lvl="0" marL="0" rtl="0" algn="l">
              <a:spcBef>
                <a:spcPts val="1600"/>
              </a:spcBef>
              <a:spcAft>
                <a:spcPts val="0"/>
              </a:spcAft>
              <a:buClr>
                <a:schemeClr val="dk1"/>
              </a:buClr>
              <a:buSzPts val="1100"/>
              <a:buFont typeface="Arial"/>
              <a:buNone/>
            </a:pPr>
            <a:r>
              <a:rPr lang="en"/>
              <a:t>x = [x*0.1 for x in range(100)]</a:t>
            </a:r>
            <a:endParaRPr/>
          </a:p>
          <a:p>
            <a:pPr indent="0" lvl="0" marL="0" rtl="0" algn="l">
              <a:spcBef>
                <a:spcPts val="1600"/>
              </a:spcBef>
              <a:spcAft>
                <a:spcPts val="0"/>
              </a:spcAft>
              <a:buClr>
                <a:schemeClr val="dk1"/>
              </a:buClr>
              <a:buSzPts val="1100"/>
              <a:buFont typeface="Arial"/>
              <a:buNone/>
            </a:pPr>
            <a:r>
              <a:rPr lang="en"/>
              <a:t>print(x)</a:t>
            </a:r>
            <a:endParaRPr/>
          </a:p>
          <a:p>
            <a:pPr indent="0" lvl="0" marL="0" rtl="0" algn="l">
              <a:spcBef>
                <a:spcPts val="1600"/>
              </a:spcBef>
              <a:spcAft>
                <a:spcPts val="0"/>
              </a:spcAft>
              <a:buClr>
                <a:schemeClr val="dk1"/>
              </a:buClr>
              <a:buSzPts val="1100"/>
              <a:buFont typeface="Arial"/>
              <a:buNone/>
            </a:pPr>
            <a:r>
              <a:rPr lang="en"/>
              <a:t>y= sin(x)</a:t>
            </a:r>
            <a:endParaRPr/>
          </a:p>
          <a:p>
            <a:pPr indent="0" lvl="0" marL="0" rtl="0" algn="l">
              <a:spcBef>
                <a:spcPts val="1600"/>
              </a:spcBef>
              <a:spcAft>
                <a:spcPts val="0"/>
              </a:spcAft>
              <a:buClr>
                <a:schemeClr val="dk1"/>
              </a:buClr>
              <a:buSzPts val="1100"/>
              <a:buFont typeface="Arial"/>
              <a:buNone/>
            </a:pPr>
            <a:r>
              <a:rPr lang="en"/>
              <a:t>print(y)</a:t>
            </a:r>
            <a:endParaRPr/>
          </a:p>
          <a:p>
            <a:pPr indent="0" lvl="0" marL="0" rtl="0" algn="l">
              <a:spcBef>
                <a:spcPts val="1600"/>
              </a:spcBef>
              <a:spcAft>
                <a:spcPts val="0"/>
              </a:spcAft>
              <a:buClr>
                <a:schemeClr val="dk1"/>
              </a:buClr>
              <a:buSzPts val="1100"/>
              <a:buFont typeface="Arial"/>
              <a:buNone/>
            </a:pPr>
            <a:r>
              <a:rPr lang="en"/>
              <a:t>plotlin.plot(x,y)</a:t>
            </a:r>
            <a:endParaRPr/>
          </a:p>
          <a:p>
            <a:pPr indent="0" lvl="0" marL="0" rtl="0" algn="l">
              <a:spcBef>
                <a:spcPts val="1600"/>
              </a:spcBef>
              <a:spcAft>
                <a:spcPts val="1600"/>
              </a:spcAft>
              <a:buNone/>
            </a:pPr>
            <a:r>
              <a:t/>
            </a:r>
            <a:endParaRPr/>
          </a:p>
        </p:txBody>
      </p:sp>
      <p:pic>
        <p:nvPicPr>
          <p:cNvPr id="229" name="Google Shape;229;p43"/>
          <p:cNvPicPr preferRelativeResize="0"/>
          <p:nvPr/>
        </p:nvPicPr>
        <p:blipFill>
          <a:blip r:embed="rId3">
            <a:alphaModFix/>
          </a:blip>
          <a:stretch>
            <a:fillRect/>
          </a:stretch>
        </p:blipFill>
        <p:spPr>
          <a:xfrm>
            <a:off x="3813975" y="913200"/>
            <a:ext cx="5250949" cy="41631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4"/>
          <p:cNvSpPr txBox="1"/>
          <p:nvPr>
            <p:ph idx="1" type="body"/>
          </p:nvPr>
        </p:nvSpPr>
        <p:spPr>
          <a:xfrm>
            <a:off x="311700" y="80575"/>
            <a:ext cx="8520600" cy="448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from random import seed</a:t>
            </a:r>
            <a:endParaRPr/>
          </a:p>
          <a:p>
            <a:pPr indent="0" lvl="0" marL="0" rtl="0" algn="l">
              <a:lnSpc>
                <a:spcPct val="100000"/>
              </a:lnSpc>
              <a:spcBef>
                <a:spcPts val="0"/>
              </a:spcBef>
              <a:spcAft>
                <a:spcPts val="0"/>
              </a:spcAft>
              <a:buClr>
                <a:schemeClr val="dk1"/>
              </a:buClr>
              <a:buSzPts val="1100"/>
              <a:buFont typeface="Arial"/>
              <a:buNone/>
            </a:pPr>
            <a:r>
              <a:rPr lang="en"/>
              <a:t>from random import randint</a:t>
            </a:r>
            <a:endParaRPr/>
          </a:p>
          <a:p>
            <a:pPr indent="0" lvl="0" marL="0" rtl="0" algn="l">
              <a:lnSpc>
                <a:spcPct val="100000"/>
              </a:lnSpc>
              <a:spcBef>
                <a:spcPts val="0"/>
              </a:spcBef>
              <a:spcAft>
                <a:spcPts val="0"/>
              </a:spcAft>
              <a:buClr>
                <a:schemeClr val="dk1"/>
              </a:buClr>
              <a:buSzPts val="1100"/>
              <a:buFont typeface="Arial"/>
              <a:buNone/>
            </a:pPr>
            <a:r>
              <a:rPr lang="en"/>
              <a:t>from matplotlib import pyplot</a:t>
            </a:r>
            <a:endParaRPr/>
          </a:p>
          <a:p>
            <a:pPr indent="0" lvl="0" marL="0" rtl="0" algn="l">
              <a:lnSpc>
                <a:spcPct val="100000"/>
              </a:lnSpc>
              <a:spcBef>
                <a:spcPts val="0"/>
              </a:spcBef>
              <a:spcAft>
                <a:spcPts val="0"/>
              </a:spcAft>
              <a:buClr>
                <a:schemeClr val="dk1"/>
              </a:buClr>
              <a:buSzPts val="1100"/>
              <a:buFont typeface="Arial"/>
              <a:buNone/>
            </a:pPr>
            <a:r>
              <a:rPr lang="en"/>
              <a:t># seed the random number generator</a:t>
            </a:r>
            <a:endParaRPr/>
          </a:p>
          <a:p>
            <a:pPr indent="0" lvl="0" marL="0" rtl="0" algn="l">
              <a:lnSpc>
                <a:spcPct val="100000"/>
              </a:lnSpc>
              <a:spcBef>
                <a:spcPts val="0"/>
              </a:spcBef>
              <a:spcAft>
                <a:spcPts val="0"/>
              </a:spcAft>
              <a:buClr>
                <a:schemeClr val="dk1"/>
              </a:buClr>
              <a:buSzPts val="1100"/>
              <a:buFont typeface="Arial"/>
              <a:buNone/>
            </a:pPr>
            <a:r>
              <a:rPr lang="en"/>
              <a:t>seed(1)</a:t>
            </a:r>
            <a:endParaRPr/>
          </a:p>
          <a:p>
            <a:pPr indent="0" lvl="0" marL="0" rtl="0" algn="l">
              <a:lnSpc>
                <a:spcPct val="100000"/>
              </a:lnSpc>
              <a:spcBef>
                <a:spcPts val="0"/>
              </a:spcBef>
              <a:spcAft>
                <a:spcPts val="0"/>
              </a:spcAft>
              <a:buClr>
                <a:schemeClr val="dk1"/>
              </a:buClr>
              <a:buSzPts val="1100"/>
              <a:buFont typeface="Arial"/>
              <a:buNone/>
            </a:pPr>
            <a:r>
              <a:rPr lang="en"/>
              <a:t># names for categories</a:t>
            </a:r>
            <a:endParaRPr/>
          </a:p>
          <a:p>
            <a:pPr indent="0" lvl="0" marL="0" rtl="0" algn="l">
              <a:lnSpc>
                <a:spcPct val="100000"/>
              </a:lnSpc>
              <a:spcBef>
                <a:spcPts val="0"/>
              </a:spcBef>
              <a:spcAft>
                <a:spcPts val="0"/>
              </a:spcAft>
              <a:buClr>
                <a:schemeClr val="dk1"/>
              </a:buClr>
              <a:buSzPts val="1100"/>
              <a:buFont typeface="Arial"/>
              <a:buNone/>
            </a:pPr>
            <a:r>
              <a:rPr lang="en"/>
              <a:t>x = ['red', 'green', 'blue']</a:t>
            </a:r>
            <a:endParaRPr/>
          </a:p>
          <a:p>
            <a:pPr indent="0" lvl="0" marL="0" rtl="0" algn="l">
              <a:lnSpc>
                <a:spcPct val="100000"/>
              </a:lnSpc>
              <a:spcBef>
                <a:spcPts val="0"/>
              </a:spcBef>
              <a:spcAft>
                <a:spcPts val="0"/>
              </a:spcAft>
              <a:buClr>
                <a:schemeClr val="dk1"/>
              </a:buClr>
              <a:buSzPts val="1100"/>
              <a:buFont typeface="Arial"/>
              <a:buNone/>
            </a:pPr>
            <a:r>
              <a:rPr lang="en"/>
              <a:t># quantities for each category</a:t>
            </a:r>
            <a:endParaRPr/>
          </a:p>
          <a:p>
            <a:pPr indent="0" lvl="0" marL="0" rtl="0" algn="l">
              <a:lnSpc>
                <a:spcPct val="100000"/>
              </a:lnSpc>
              <a:spcBef>
                <a:spcPts val="0"/>
              </a:spcBef>
              <a:spcAft>
                <a:spcPts val="0"/>
              </a:spcAft>
              <a:buNone/>
            </a:pPr>
            <a:r>
              <a:rPr lang="en"/>
              <a:t>y = [randint(0, 100), randint(0, 100), </a:t>
            </a:r>
            <a:endParaRPr/>
          </a:p>
          <a:p>
            <a:pPr indent="0" lvl="0" marL="0" rtl="0" algn="l">
              <a:lnSpc>
                <a:spcPct val="100000"/>
              </a:lnSpc>
              <a:spcBef>
                <a:spcPts val="0"/>
              </a:spcBef>
              <a:spcAft>
                <a:spcPts val="0"/>
              </a:spcAft>
              <a:buClr>
                <a:schemeClr val="dk1"/>
              </a:buClr>
              <a:buSzPts val="1100"/>
              <a:buFont typeface="Arial"/>
              <a:buNone/>
            </a:pPr>
            <a:r>
              <a:rPr lang="en"/>
              <a:t>randint(0, 100)]</a:t>
            </a:r>
            <a:endParaRPr/>
          </a:p>
          <a:p>
            <a:pPr indent="0" lvl="0" marL="0" rtl="0" algn="l">
              <a:lnSpc>
                <a:spcPct val="100000"/>
              </a:lnSpc>
              <a:spcBef>
                <a:spcPts val="0"/>
              </a:spcBef>
              <a:spcAft>
                <a:spcPts val="0"/>
              </a:spcAft>
              <a:buClr>
                <a:schemeClr val="dk1"/>
              </a:buClr>
              <a:buSzPts val="1100"/>
              <a:buFont typeface="Arial"/>
              <a:buNone/>
            </a:pPr>
            <a:r>
              <a:rPr lang="en"/>
              <a:t># create bar chart</a:t>
            </a:r>
            <a:endParaRPr/>
          </a:p>
          <a:p>
            <a:pPr indent="0" lvl="0" marL="0" rtl="0" algn="l">
              <a:lnSpc>
                <a:spcPct val="100000"/>
              </a:lnSpc>
              <a:spcBef>
                <a:spcPts val="0"/>
              </a:spcBef>
              <a:spcAft>
                <a:spcPts val="0"/>
              </a:spcAft>
              <a:buClr>
                <a:schemeClr val="dk1"/>
              </a:buClr>
              <a:buSzPts val="1100"/>
              <a:buFont typeface="Arial"/>
              <a:buNone/>
            </a:pPr>
            <a:r>
              <a:rPr lang="en"/>
              <a:t>pyplot.bar(x, y)</a:t>
            </a:r>
            <a:endParaRPr/>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None/>
            </a:pPr>
            <a:r>
              <a:t/>
            </a:r>
            <a:endParaRPr sz="1200"/>
          </a:p>
        </p:txBody>
      </p:sp>
      <p:pic>
        <p:nvPicPr>
          <p:cNvPr id="235" name="Google Shape;235;p44"/>
          <p:cNvPicPr preferRelativeResize="0"/>
          <p:nvPr/>
        </p:nvPicPr>
        <p:blipFill>
          <a:blip r:embed="rId3">
            <a:alphaModFix/>
          </a:blip>
          <a:stretch>
            <a:fillRect/>
          </a:stretch>
        </p:blipFill>
        <p:spPr>
          <a:xfrm>
            <a:off x="4325825" y="1168350"/>
            <a:ext cx="4691374" cy="3518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5"/>
          <p:cNvSpPr txBox="1"/>
          <p:nvPr/>
        </p:nvSpPr>
        <p:spPr>
          <a:xfrm>
            <a:off x="304800" y="304800"/>
            <a:ext cx="8652600" cy="463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 example of a histogram plot</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from numpy.random import seed</a:t>
            </a:r>
            <a:endParaRPr/>
          </a:p>
          <a:p>
            <a:pPr indent="0" lvl="0" marL="0" rtl="0" algn="l">
              <a:spcBef>
                <a:spcPts val="0"/>
              </a:spcBef>
              <a:spcAft>
                <a:spcPts val="0"/>
              </a:spcAft>
              <a:buNone/>
            </a:pPr>
            <a:r>
              <a:rPr lang="en"/>
              <a:t>from numpy.random import randn</a:t>
            </a:r>
            <a:endParaRPr/>
          </a:p>
          <a:p>
            <a:pPr indent="0" lvl="0" marL="0" rtl="0" algn="l">
              <a:spcBef>
                <a:spcPts val="0"/>
              </a:spcBef>
              <a:spcAft>
                <a:spcPts val="0"/>
              </a:spcAft>
              <a:buNone/>
            </a:pPr>
            <a:r>
              <a:rPr lang="en"/>
              <a:t>from matplotlib import pyplot</a:t>
            </a:r>
            <a:endParaRPr/>
          </a:p>
          <a:p>
            <a:pPr indent="0" lvl="0" marL="0" rtl="0" algn="l">
              <a:spcBef>
                <a:spcPts val="0"/>
              </a:spcBef>
              <a:spcAft>
                <a:spcPts val="0"/>
              </a:spcAft>
              <a:buNone/>
            </a:pPr>
            <a:r>
              <a:rPr lang="en"/>
              <a:t># seed the random number generator</a:t>
            </a:r>
            <a:endParaRPr/>
          </a:p>
          <a:p>
            <a:pPr indent="0" lvl="0" marL="0" rtl="0" algn="l">
              <a:spcBef>
                <a:spcPts val="0"/>
              </a:spcBef>
              <a:spcAft>
                <a:spcPts val="0"/>
              </a:spcAft>
              <a:buNone/>
            </a:pPr>
            <a:r>
              <a:rPr lang="en"/>
              <a:t>seed(1)</a:t>
            </a:r>
            <a:endParaRPr/>
          </a:p>
          <a:p>
            <a:pPr indent="0" lvl="0" marL="0" rtl="0" algn="l">
              <a:spcBef>
                <a:spcPts val="0"/>
              </a:spcBef>
              <a:spcAft>
                <a:spcPts val="0"/>
              </a:spcAft>
              <a:buNone/>
            </a:pPr>
            <a:r>
              <a:rPr lang="en"/>
              <a:t># random numbers drawn from</a:t>
            </a:r>
            <a:endParaRPr/>
          </a:p>
          <a:p>
            <a:pPr indent="0" lvl="0" marL="0" rtl="0" algn="l">
              <a:spcBef>
                <a:spcPts val="0"/>
              </a:spcBef>
              <a:spcAft>
                <a:spcPts val="0"/>
              </a:spcAft>
              <a:buNone/>
            </a:pPr>
            <a:r>
              <a:rPr lang="en"/>
              <a:t># a Gaussian distribution</a:t>
            </a:r>
            <a:endParaRPr/>
          </a:p>
          <a:p>
            <a:pPr indent="0" lvl="0" marL="0" rtl="0" algn="l">
              <a:spcBef>
                <a:spcPts val="0"/>
              </a:spcBef>
              <a:spcAft>
                <a:spcPts val="0"/>
              </a:spcAft>
              <a:buNone/>
            </a:pPr>
            <a:r>
              <a:rPr lang="en"/>
              <a:t>x = randn(1000)</a:t>
            </a:r>
            <a:endParaRPr/>
          </a:p>
          <a:p>
            <a:pPr indent="0" lvl="0" marL="0" rtl="0" algn="l">
              <a:spcBef>
                <a:spcPts val="0"/>
              </a:spcBef>
              <a:spcAft>
                <a:spcPts val="0"/>
              </a:spcAft>
              <a:buNone/>
            </a:pPr>
            <a:r>
              <a:rPr lang="en"/>
              <a:t># create histogram plot</a:t>
            </a:r>
            <a:endParaRPr/>
          </a:p>
          <a:p>
            <a:pPr indent="0" lvl="0" marL="0" rtl="0" algn="l">
              <a:spcBef>
                <a:spcPts val="0"/>
              </a:spcBef>
              <a:spcAft>
                <a:spcPts val="0"/>
              </a:spcAft>
              <a:buNone/>
            </a:pPr>
            <a:r>
              <a:rPr lang="en"/>
              <a:t>pyplot.hist(x)</a:t>
            </a:r>
            <a:endParaRPr/>
          </a:p>
          <a:p>
            <a:pPr indent="0" lvl="0" marL="0" rtl="0" algn="l">
              <a:spcBef>
                <a:spcPts val="0"/>
              </a:spcBef>
              <a:spcAft>
                <a:spcPts val="0"/>
              </a:spcAft>
              <a:buNone/>
            </a:pPr>
            <a:r>
              <a:rPr lang="en"/>
              <a:t># show line plot</a:t>
            </a:r>
            <a:endParaRPr/>
          </a:p>
          <a:p>
            <a:pPr indent="0" lvl="0" marL="0" rtl="0" algn="l">
              <a:spcBef>
                <a:spcPts val="0"/>
              </a:spcBef>
              <a:spcAft>
                <a:spcPts val="0"/>
              </a:spcAft>
              <a:buClr>
                <a:schemeClr val="dk1"/>
              </a:buClr>
              <a:buSzPts val="1100"/>
              <a:buFont typeface="Arial"/>
              <a:buNone/>
            </a:pPr>
            <a:r>
              <a:rPr lang="en"/>
              <a:t>pyplot.show()</a:t>
            </a:r>
            <a:endParaRPr/>
          </a:p>
          <a:p>
            <a:pPr indent="0" lvl="0" marL="0" rtl="0" algn="l">
              <a:spcBef>
                <a:spcPts val="0"/>
              </a:spcBef>
              <a:spcAft>
                <a:spcPts val="0"/>
              </a:spcAft>
              <a:buNone/>
            </a:pPr>
            <a:r>
              <a:t/>
            </a:r>
            <a:endParaRPr/>
          </a:p>
        </p:txBody>
      </p:sp>
      <p:pic>
        <p:nvPicPr>
          <p:cNvPr id="241" name="Google Shape;241;p45"/>
          <p:cNvPicPr preferRelativeResize="0"/>
          <p:nvPr/>
        </p:nvPicPr>
        <p:blipFill>
          <a:blip r:embed="rId3">
            <a:alphaModFix/>
          </a:blip>
          <a:stretch>
            <a:fillRect/>
          </a:stretch>
        </p:blipFill>
        <p:spPr>
          <a:xfrm>
            <a:off x="3384250" y="487925"/>
            <a:ext cx="5573151" cy="4179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6"/>
          <p:cNvSpPr txBox="1"/>
          <p:nvPr>
            <p:ph idx="1" type="body"/>
          </p:nvPr>
        </p:nvSpPr>
        <p:spPr>
          <a:xfrm>
            <a:off x="80575" y="-50"/>
            <a:ext cx="8751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example of a box and whisker plot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from numpy.random import seed</a:t>
            </a:r>
            <a:endParaRPr/>
          </a:p>
          <a:p>
            <a:pPr indent="0" lvl="0" marL="0" rtl="0" algn="l">
              <a:lnSpc>
                <a:spcPct val="100000"/>
              </a:lnSpc>
              <a:spcBef>
                <a:spcPts val="0"/>
              </a:spcBef>
              <a:spcAft>
                <a:spcPts val="0"/>
              </a:spcAft>
              <a:buNone/>
            </a:pPr>
            <a:r>
              <a:rPr lang="en"/>
              <a:t>from numpy.random import randn</a:t>
            </a:r>
            <a:endParaRPr/>
          </a:p>
          <a:p>
            <a:pPr indent="0" lvl="0" marL="0" rtl="0" algn="l">
              <a:lnSpc>
                <a:spcPct val="100000"/>
              </a:lnSpc>
              <a:spcBef>
                <a:spcPts val="0"/>
              </a:spcBef>
              <a:spcAft>
                <a:spcPts val="0"/>
              </a:spcAft>
              <a:buNone/>
            </a:pPr>
            <a:r>
              <a:rPr lang="en"/>
              <a:t>from matplotlib import pyplot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seed the random number </a:t>
            </a:r>
            <a:endParaRPr/>
          </a:p>
          <a:p>
            <a:pPr indent="0" lvl="0" marL="0" rtl="0" algn="l">
              <a:lnSpc>
                <a:spcPct val="100000"/>
              </a:lnSpc>
              <a:spcBef>
                <a:spcPts val="0"/>
              </a:spcBef>
              <a:spcAft>
                <a:spcPts val="0"/>
              </a:spcAft>
              <a:buNone/>
            </a:pPr>
            <a:r>
              <a:rPr lang="en"/>
              <a:t>generator</a:t>
            </a:r>
            <a:endParaRPr/>
          </a:p>
          <a:p>
            <a:pPr indent="0" lvl="0" marL="0" rtl="0" algn="l">
              <a:lnSpc>
                <a:spcPct val="100000"/>
              </a:lnSpc>
              <a:spcBef>
                <a:spcPts val="0"/>
              </a:spcBef>
              <a:spcAft>
                <a:spcPts val="0"/>
              </a:spcAft>
              <a:buNone/>
            </a:pPr>
            <a:r>
              <a:rPr lang="en"/>
              <a:t>seed(1)</a:t>
            </a:r>
            <a:endParaRPr/>
          </a:p>
          <a:p>
            <a:pPr indent="0" lvl="0" marL="0" rtl="0" algn="l">
              <a:lnSpc>
                <a:spcPct val="100000"/>
              </a:lnSpc>
              <a:spcBef>
                <a:spcPts val="0"/>
              </a:spcBef>
              <a:spcAft>
                <a:spcPts val="0"/>
              </a:spcAft>
              <a:buNone/>
            </a:pPr>
            <a:r>
              <a:rPr lang="en"/>
              <a:t># random numbers drawn </a:t>
            </a:r>
            <a:endParaRPr/>
          </a:p>
          <a:p>
            <a:pPr indent="0" lvl="0" marL="0" rtl="0" algn="l">
              <a:lnSpc>
                <a:spcPct val="100000"/>
              </a:lnSpc>
              <a:spcBef>
                <a:spcPts val="0"/>
              </a:spcBef>
              <a:spcAft>
                <a:spcPts val="0"/>
              </a:spcAft>
              <a:buNone/>
            </a:pPr>
            <a:r>
              <a:rPr lang="en"/>
              <a:t>from a Gaussian distribution</a:t>
            </a:r>
            <a:endParaRPr/>
          </a:p>
          <a:p>
            <a:pPr indent="0" lvl="0" marL="0" rtl="0" algn="l">
              <a:lnSpc>
                <a:spcPct val="100000"/>
              </a:lnSpc>
              <a:spcBef>
                <a:spcPts val="0"/>
              </a:spcBef>
              <a:spcAft>
                <a:spcPts val="0"/>
              </a:spcAft>
              <a:buNone/>
            </a:pPr>
            <a:r>
              <a:rPr lang="en"/>
              <a:t>x = [randn(1000), 5 * randn(1000),</a:t>
            </a:r>
            <a:endParaRPr/>
          </a:p>
          <a:p>
            <a:pPr indent="0" lvl="0" marL="0" rtl="0" algn="l">
              <a:lnSpc>
                <a:spcPct val="100000"/>
              </a:lnSpc>
              <a:spcBef>
                <a:spcPts val="0"/>
              </a:spcBef>
              <a:spcAft>
                <a:spcPts val="0"/>
              </a:spcAft>
              <a:buNone/>
            </a:pPr>
            <a:r>
              <a:rPr lang="en"/>
              <a:t> 10 * randn(1000)]</a:t>
            </a:r>
            <a:endParaRPr/>
          </a:p>
          <a:p>
            <a:pPr indent="0" lvl="0" marL="0" rtl="0" algn="l">
              <a:lnSpc>
                <a:spcPct val="100000"/>
              </a:lnSpc>
              <a:spcBef>
                <a:spcPts val="0"/>
              </a:spcBef>
              <a:spcAft>
                <a:spcPts val="0"/>
              </a:spcAft>
              <a:buNone/>
            </a:pPr>
            <a:r>
              <a:rPr lang="en"/>
              <a:t># create box and whisker plot</a:t>
            </a:r>
            <a:endParaRPr/>
          </a:p>
          <a:p>
            <a:pPr indent="0" lvl="0" marL="0" rtl="0" algn="l">
              <a:lnSpc>
                <a:spcPct val="100000"/>
              </a:lnSpc>
              <a:spcBef>
                <a:spcPts val="0"/>
              </a:spcBef>
              <a:spcAft>
                <a:spcPts val="0"/>
              </a:spcAft>
              <a:buNone/>
            </a:pPr>
            <a:r>
              <a:rPr lang="en"/>
              <a:t>pyplot.boxplot(x)</a:t>
            </a:r>
            <a:endParaRPr/>
          </a:p>
          <a:p>
            <a:pPr indent="0" lvl="0" marL="0" rtl="0" algn="l">
              <a:lnSpc>
                <a:spcPct val="100000"/>
              </a:lnSpc>
              <a:spcBef>
                <a:spcPts val="0"/>
              </a:spcBef>
              <a:spcAft>
                <a:spcPts val="0"/>
              </a:spcAft>
              <a:buNone/>
            </a:pPr>
            <a:r>
              <a:rPr lang="en"/>
              <a:t># show line plot</a:t>
            </a:r>
            <a:endParaRPr/>
          </a:p>
          <a:p>
            <a:pPr indent="0" lvl="0" marL="0" rtl="0" algn="l">
              <a:lnSpc>
                <a:spcPct val="100000"/>
              </a:lnSpc>
              <a:spcBef>
                <a:spcPts val="0"/>
              </a:spcBef>
              <a:spcAft>
                <a:spcPts val="0"/>
              </a:spcAft>
              <a:buNone/>
            </a:pPr>
            <a:r>
              <a:rPr lang="en"/>
              <a:t>pyplot.show()</a:t>
            </a:r>
            <a:endParaRPr/>
          </a:p>
        </p:txBody>
      </p:sp>
      <p:pic>
        <p:nvPicPr>
          <p:cNvPr id="247" name="Google Shape;247;p46"/>
          <p:cNvPicPr preferRelativeResize="0"/>
          <p:nvPr/>
        </p:nvPicPr>
        <p:blipFill>
          <a:blip r:embed="rId3">
            <a:alphaModFix/>
          </a:blip>
          <a:stretch>
            <a:fillRect/>
          </a:stretch>
        </p:blipFill>
        <p:spPr>
          <a:xfrm>
            <a:off x="3881125" y="182350"/>
            <a:ext cx="5262876" cy="49611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7"/>
          <p:cNvSpPr txBox="1"/>
          <p:nvPr>
            <p:ph idx="1" type="body"/>
          </p:nvPr>
        </p:nvSpPr>
        <p:spPr>
          <a:xfrm>
            <a:off x="311700" y="188025"/>
            <a:ext cx="8520600" cy="482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Scatter plots can be created by calling the scatter() function and passing the two data sample arrays.</a:t>
            </a:r>
            <a:endParaRPr sz="1400"/>
          </a:p>
          <a:p>
            <a:pPr indent="0" lvl="0" marL="0" rtl="0" algn="l">
              <a:lnSpc>
                <a:spcPct val="100000"/>
              </a:lnSpc>
              <a:spcBef>
                <a:spcPts val="0"/>
              </a:spcBef>
              <a:spcAft>
                <a:spcPts val="0"/>
              </a:spcAft>
              <a:buNone/>
            </a:pPr>
            <a:r>
              <a:rPr lang="en" sz="1400"/>
              <a:t># create scatter plot</a:t>
            </a:r>
            <a:endParaRPr sz="1400"/>
          </a:p>
          <a:p>
            <a:pPr indent="0" lvl="0" marL="0" rtl="0" algn="l">
              <a:lnSpc>
                <a:spcPct val="100000"/>
              </a:lnSpc>
              <a:spcBef>
                <a:spcPts val="0"/>
              </a:spcBef>
              <a:spcAft>
                <a:spcPts val="0"/>
              </a:spcAft>
              <a:buNone/>
            </a:pPr>
            <a:r>
              <a:rPr lang="en" sz="1400"/>
              <a:t>pyplot.scatter(x, y)</a:t>
            </a:r>
            <a:endParaRPr sz="1400"/>
          </a:p>
          <a:p>
            <a:pPr indent="0" lvl="0" marL="0" rtl="0" algn="l">
              <a:lnSpc>
                <a:spcPct val="100000"/>
              </a:lnSpc>
              <a:spcBef>
                <a:spcPts val="0"/>
              </a:spcBef>
              <a:spcAft>
                <a:spcPts val="0"/>
              </a:spcAft>
              <a:buNone/>
            </a:pPr>
            <a:r>
              <a:rPr lang="en" sz="1400"/>
              <a:t>Scatter plots are useful for showing the association or correlation between two variables. A correlation can be quantified, such as a line of best fit, that too can be drawn as a line plot on the same chart, making the relationship clearer.</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example of a scatter plot</a:t>
            </a:r>
            <a:endParaRPr sz="1400"/>
          </a:p>
          <a:p>
            <a:pPr indent="0" lvl="0" marL="0" rtl="0" algn="l">
              <a:lnSpc>
                <a:spcPct val="100000"/>
              </a:lnSpc>
              <a:spcBef>
                <a:spcPts val="0"/>
              </a:spcBef>
              <a:spcAft>
                <a:spcPts val="0"/>
              </a:spcAft>
              <a:buNone/>
            </a:pPr>
            <a:r>
              <a:rPr lang="en" sz="1400"/>
              <a:t>from numpy.random import seed</a:t>
            </a:r>
            <a:endParaRPr sz="1400"/>
          </a:p>
          <a:p>
            <a:pPr indent="0" lvl="0" marL="0" rtl="0" algn="l">
              <a:lnSpc>
                <a:spcPct val="100000"/>
              </a:lnSpc>
              <a:spcBef>
                <a:spcPts val="0"/>
              </a:spcBef>
              <a:spcAft>
                <a:spcPts val="0"/>
              </a:spcAft>
              <a:buNone/>
            </a:pPr>
            <a:r>
              <a:rPr lang="en" sz="1400"/>
              <a:t>from numpy.random import randn</a:t>
            </a:r>
            <a:endParaRPr sz="1400"/>
          </a:p>
          <a:p>
            <a:pPr indent="0" lvl="0" marL="0" rtl="0" algn="l">
              <a:lnSpc>
                <a:spcPct val="100000"/>
              </a:lnSpc>
              <a:spcBef>
                <a:spcPts val="0"/>
              </a:spcBef>
              <a:spcAft>
                <a:spcPts val="0"/>
              </a:spcAft>
              <a:buNone/>
            </a:pPr>
            <a:r>
              <a:rPr lang="en" sz="1400"/>
              <a:t>from matplotlib import pyplot</a:t>
            </a:r>
            <a:endParaRPr sz="1400"/>
          </a:p>
          <a:p>
            <a:pPr indent="0" lvl="0" marL="0" rtl="0" algn="l">
              <a:lnSpc>
                <a:spcPct val="100000"/>
              </a:lnSpc>
              <a:spcBef>
                <a:spcPts val="0"/>
              </a:spcBef>
              <a:spcAft>
                <a:spcPts val="0"/>
              </a:spcAft>
              <a:buNone/>
            </a:pPr>
            <a:r>
              <a:rPr lang="en" sz="1400"/>
              <a:t># seed the random number generator</a:t>
            </a:r>
            <a:endParaRPr sz="1400"/>
          </a:p>
          <a:p>
            <a:pPr indent="0" lvl="0" marL="0" rtl="0" algn="l">
              <a:lnSpc>
                <a:spcPct val="100000"/>
              </a:lnSpc>
              <a:spcBef>
                <a:spcPts val="0"/>
              </a:spcBef>
              <a:spcAft>
                <a:spcPts val="0"/>
              </a:spcAft>
              <a:buNone/>
            </a:pPr>
            <a:r>
              <a:rPr lang="en" sz="1400"/>
              <a:t>seed(1)</a:t>
            </a:r>
            <a:endParaRPr sz="1400"/>
          </a:p>
          <a:p>
            <a:pPr indent="0" lvl="0" marL="0" rtl="0" algn="l">
              <a:lnSpc>
                <a:spcPct val="100000"/>
              </a:lnSpc>
              <a:spcBef>
                <a:spcPts val="0"/>
              </a:spcBef>
              <a:spcAft>
                <a:spcPts val="0"/>
              </a:spcAft>
              <a:buNone/>
            </a:pPr>
            <a:r>
              <a:rPr lang="en" sz="1400"/>
              <a:t># first variable</a:t>
            </a:r>
            <a:endParaRPr sz="1400"/>
          </a:p>
          <a:p>
            <a:pPr indent="0" lvl="0" marL="0" rtl="0" algn="l">
              <a:lnSpc>
                <a:spcPct val="100000"/>
              </a:lnSpc>
              <a:spcBef>
                <a:spcPts val="0"/>
              </a:spcBef>
              <a:spcAft>
                <a:spcPts val="0"/>
              </a:spcAft>
              <a:buNone/>
            </a:pPr>
            <a:r>
              <a:rPr lang="en" sz="1400"/>
              <a:t>x = 20 * randn(1000) + 100</a:t>
            </a:r>
            <a:endParaRPr sz="1400"/>
          </a:p>
          <a:p>
            <a:pPr indent="0" lvl="0" marL="0" rtl="0" algn="l">
              <a:lnSpc>
                <a:spcPct val="100000"/>
              </a:lnSpc>
              <a:spcBef>
                <a:spcPts val="0"/>
              </a:spcBef>
              <a:spcAft>
                <a:spcPts val="0"/>
              </a:spcAft>
              <a:buNone/>
            </a:pPr>
            <a:r>
              <a:rPr lang="en" sz="1400"/>
              <a:t># second variable</a:t>
            </a:r>
            <a:endParaRPr sz="1400"/>
          </a:p>
          <a:p>
            <a:pPr indent="0" lvl="0" marL="0" rtl="0" algn="l">
              <a:lnSpc>
                <a:spcPct val="100000"/>
              </a:lnSpc>
              <a:spcBef>
                <a:spcPts val="0"/>
              </a:spcBef>
              <a:spcAft>
                <a:spcPts val="0"/>
              </a:spcAft>
              <a:buNone/>
            </a:pPr>
            <a:r>
              <a:rPr lang="en" sz="1400"/>
              <a:t>y = x + (10 * randn(1000) + 50)</a:t>
            </a:r>
            <a:endParaRPr sz="1400"/>
          </a:p>
          <a:p>
            <a:pPr indent="0" lvl="0" marL="0" rtl="0" algn="l">
              <a:lnSpc>
                <a:spcPct val="100000"/>
              </a:lnSpc>
              <a:spcBef>
                <a:spcPts val="0"/>
              </a:spcBef>
              <a:spcAft>
                <a:spcPts val="0"/>
              </a:spcAft>
              <a:buNone/>
            </a:pPr>
            <a:r>
              <a:rPr lang="en" sz="1400"/>
              <a:t># create scatter plot</a:t>
            </a:r>
            <a:endParaRPr sz="1400"/>
          </a:p>
          <a:p>
            <a:pPr indent="0" lvl="0" marL="0" rtl="0" algn="l">
              <a:lnSpc>
                <a:spcPct val="100000"/>
              </a:lnSpc>
              <a:spcBef>
                <a:spcPts val="0"/>
              </a:spcBef>
              <a:spcAft>
                <a:spcPts val="0"/>
              </a:spcAft>
              <a:buNone/>
            </a:pPr>
            <a:r>
              <a:rPr lang="en" sz="1400"/>
              <a:t>pyplot.scatter(x, y)</a:t>
            </a:r>
            <a:endParaRPr sz="1400"/>
          </a:p>
          <a:p>
            <a:pPr indent="0" lvl="0" marL="0" rtl="0" algn="l">
              <a:lnSpc>
                <a:spcPct val="100000"/>
              </a:lnSpc>
              <a:spcBef>
                <a:spcPts val="0"/>
              </a:spcBef>
              <a:spcAft>
                <a:spcPts val="0"/>
              </a:spcAft>
              <a:buNone/>
            </a:pPr>
            <a:r>
              <a:rPr lang="en" sz="1400"/>
              <a:t># show line plot</a:t>
            </a:r>
            <a:endParaRPr sz="1400"/>
          </a:p>
          <a:p>
            <a:pPr indent="0" lvl="0" marL="0" rtl="0" algn="l">
              <a:lnSpc>
                <a:spcPct val="100000"/>
              </a:lnSpc>
              <a:spcBef>
                <a:spcPts val="0"/>
              </a:spcBef>
              <a:spcAft>
                <a:spcPts val="0"/>
              </a:spcAft>
              <a:buNone/>
            </a:pPr>
            <a:r>
              <a:rPr lang="en" sz="1400"/>
              <a:t>pyplot.show()</a:t>
            </a:r>
            <a:endParaRPr sz="1400"/>
          </a:p>
        </p:txBody>
      </p:sp>
      <p:pic>
        <p:nvPicPr>
          <p:cNvPr id="253" name="Google Shape;253;p47"/>
          <p:cNvPicPr preferRelativeResize="0"/>
          <p:nvPr/>
        </p:nvPicPr>
        <p:blipFill>
          <a:blip r:embed="rId3">
            <a:alphaModFix/>
          </a:blip>
          <a:stretch>
            <a:fillRect/>
          </a:stretch>
        </p:blipFill>
        <p:spPr>
          <a:xfrm>
            <a:off x="4173750" y="1515400"/>
            <a:ext cx="4658550" cy="34939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8"/>
          <p:cNvSpPr txBox="1"/>
          <p:nvPr>
            <p:ph idx="1" type="body"/>
          </p:nvPr>
        </p:nvSpPr>
        <p:spPr>
          <a:xfrm>
            <a:off x="311700" y="174575"/>
            <a:ext cx="8520600" cy="43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Roboto"/>
                <a:ea typeface="Roboto"/>
                <a:cs typeface="Roboto"/>
                <a:sym typeface="Roboto"/>
              </a:rPr>
              <a:t>Python is a great language for doing data analysis, primarily because of the fantastic ecosystem of data-centric python packages. Pandas is one of those packages and makes importing and analyzing data much easier.</a:t>
            </a:r>
            <a:endParaRPr sz="12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FFFFFF"/>
                </a:highlight>
                <a:latin typeface="Calibri"/>
                <a:ea typeface="Calibri"/>
                <a:cs typeface="Calibri"/>
                <a:sym typeface="Calibri"/>
              </a:rPr>
              <a:t># Import pandas</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0"/>
              </a:spcAft>
              <a:buNone/>
            </a:pPr>
            <a:r>
              <a:rPr b="1" lang="en" sz="1400">
                <a:solidFill>
                  <a:schemeClr val="dk1"/>
                </a:solidFill>
                <a:highlight>
                  <a:srgbClr val="FFFFFF"/>
                </a:highlight>
                <a:latin typeface="Calibri"/>
                <a:ea typeface="Calibri"/>
                <a:cs typeface="Calibri"/>
                <a:sym typeface="Calibri"/>
              </a:rPr>
              <a:t>import pandas as pd</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FFFFFF"/>
                </a:highlight>
                <a:latin typeface="Calibri"/>
                <a:ea typeface="Calibri"/>
                <a:cs typeface="Calibri"/>
                <a:sym typeface="Calibri"/>
              </a:rPr>
              <a:t># reading csv file </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0"/>
              </a:spcAft>
              <a:buNone/>
            </a:pPr>
            <a:r>
              <a:rPr b="1" lang="en" sz="1400">
                <a:solidFill>
                  <a:schemeClr val="dk1"/>
                </a:solidFill>
                <a:highlight>
                  <a:srgbClr val="FFFFFF"/>
                </a:highlight>
                <a:latin typeface="Calibri"/>
                <a:ea typeface="Calibri"/>
                <a:cs typeface="Calibri"/>
                <a:sym typeface="Calibri"/>
              </a:rPr>
              <a:t>pd.read_csv("C:/Users/ATI.Redwood/Desktop/iris.csv",index_col= “ “,delim_whitespace =False,)</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0"/>
              </a:spcAft>
              <a:buNone/>
            </a:pPr>
            <a:r>
              <a:rPr b="1" i="1" lang="en" sz="1200">
                <a:solidFill>
                  <a:schemeClr val="dk1"/>
                </a:solidFill>
                <a:highlight>
                  <a:srgbClr val="FAFAFA"/>
                </a:highlight>
                <a:latin typeface="Roboto"/>
                <a:ea typeface="Roboto"/>
                <a:cs typeface="Roboto"/>
                <a:sym typeface="Roboto"/>
              </a:rPr>
              <a:t>pd.read_csv(</a:t>
            </a:r>
            <a:r>
              <a:rPr i="1" lang="en" sz="1200">
                <a:solidFill>
                  <a:schemeClr val="dk1"/>
                </a:solidFill>
                <a:highlight>
                  <a:srgbClr val="FAFAFA"/>
                </a:highlight>
                <a:latin typeface="Roboto"/>
                <a:ea typeface="Roboto"/>
                <a:cs typeface="Roboto"/>
                <a:sym typeface="Roboto"/>
              </a:rPr>
              <a:t>filepath_or_buffer, sep=’, ‘, delimiter=None, header=’infer’, names=None, index_col=None, usecols=None, squeeze=False, prefix=None, mangle_dupe_cols=True, dtype=None, engine=None, converters=None, true_values=None, false_values=None, skipinitialspace=False, skiprows=None, nrows=None, na_values=None, keep_default_na=True, na_filter=True, verbose=False, skip_blank_lines=True, parse_dates=False, infer_datetime_format=False, keep_date_col=False, date_parser=None, dayfirst=False, iterator=False, chunksize=None, compression=’infer’, thousands=None, decimal=b’.’, lineterminator=None, quotechar='”‘, quoting=0, escapechar=None, comment=None, encoding=None, dialect=None, tupleize_cols=None, error_bad_lines=True, warn_bad_lines=True, skipfooter=0, doublequote=True, delim_whitespace=False, low_memory=True, memory_map=False, float_precision=None</a:t>
            </a:r>
            <a:r>
              <a:rPr b="1" i="1" lang="en" sz="1200">
                <a:solidFill>
                  <a:schemeClr val="dk1"/>
                </a:solidFill>
                <a:highlight>
                  <a:srgbClr val="FAFAFA"/>
                </a:highlight>
                <a:latin typeface="Roboto"/>
                <a:ea typeface="Roboto"/>
                <a:cs typeface="Roboto"/>
                <a:sym typeface="Roboto"/>
              </a:rPr>
              <a:t>)</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t/>
            </a:r>
            <a:endParaRPr b="1" sz="1400">
              <a:solidFill>
                <a:schemeClr val="dk1"/>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311700" y="134300"/>
            <a:ext cx="8520600" cy="44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Data =[1, 3, 4, 5, 6, 2, 9]</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print(Data)</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Data =pd.Series(Data)</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print(Data)</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latin typeface="Calibri"/>
                <a:ea typeface="Calibri"/>
                <a:cs typeface="Calibri"/>
                <a:sym typeface="Calibri"/>
              </a:rPr>
              <a:t>***********************</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 Program to Create series with scalar values </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Data =[1, 3, 4, 5, 6, 2, 9]  # Numeric data</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  </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 Creating series with default index values</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s = pd.Series(Data) 	</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  </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E0E0E0"/>
                </a:highlight>
                <a:latin typeface="Calibri"/>
                <a:ea typeface="Calibri"/>
                <a:cs typeface="Calibri"/>
                <a:sym typeface="Calibri"/>
              </a:rPr>
              <a:t># predefined index values</a:t>
            </a:r>
            <a:endParaRPr b="1" sz="1400">
              <a:solidFill>
                <a:srgbClr val="000000"/>
              </a:solidFill>
              <a:highlight>
                <a:srgbClr val="E0E0E0"/>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Calibri"/>
                <a:ea typeface="Calibri"/>
                <a:cs typeface="Calibri"/>
                <a:sym typeface="Calibri"/>
              </a:rPr>
              <a:t>Index =['a', 'b', 'c', 'd', 'e', 'f', 'g']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Calibri"/>
                <a:ea typeface="Calibri"/>
                <a:cs typeface="Calibri"/>
                <a:sym typeface="Calibri"/>
              </a:rPr>
              <a:t>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Calibri"/>
                <a:ea typeface="Calibri"/>
                <a:cs typeface="Calibri"/>
                <a:sym typeface="Calibri"/>
              </a:rPr>
              <a:t># Creating series with predefined index values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Calibri"/>
                <a:ea typeface="Calibri"/>
                <a:cs typeface="Calibri"/>
                <a:sym typeface="Calibri"/>
              </a:rPr>
              <a:t>si = pd.Series(Data, Index)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311700" y="276350"/>
            <a:ext cx="8520600" cy="42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 Program to create Dataframe of three series </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import pandas as pd</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  s1 = pd.Series([1, 3, 4, 5, 6, 2, 9])       	# Define series 1</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s2 = pd.Series([1.1, 3.5, 4.7, 5.8, 2.9, 9.3]) # Define series 2</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s3 = pd.Series(['a', 'b', 'c', 'd', 'e']) 	# Define series 3</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  </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Data ={'first':s1, 'second':s2, 'third':s3} # Define Data</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None/>
            </a:pPr>
            <a:r>
              <a:rPr b="1" lang="en" sz="1400">
                <a:solidFill>
                  <a:schemeClr val="dk1"/>
                </a:solidFill>
                <a:highlight>
                  <a:srgbClr val="E0E0E0"/>
                </a:highlight>
                <a:latin typeface="Calibri"/>
                <a:ea typeface="Calibri"/>
                <a:cs typeface="Calibri"/>
                <a:sym typeface="Calibri"/>
              </a:rPr>
              <a:t>dfseries = pd.DataFrame(Data)</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1600"/>
              </a:spcAft>
              <a:buNone/>
            </a:pPr>
            <a:r>
              <a:t/>
            </a:r>
            <a:endParaRPr b="1" sz="14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311700" y="201450"/>
            <a:ext cx="8520600" cy="43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 Program to create DataFrame from 2D array</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import pandas as pd # Import Library</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d1 =[[2, 3, 4], [5, 6, 7]] # Define 2d array 1</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d2 =[[2, 4, 8], [1, 3, 9]] # Define 2d array 2</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Data ={'first': d1, 'second': d2} # Define Data </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None/>
            </a:pPr>
            <a:r>
              <a:rPr b="1" lang="en" sz="1400">
                <a:solidFill>
                  <a:schemeClr val="dk1"/>
                </a:solidFill>
                <a:highlight>
                  <a:srgbClr val="E0E0E0"/>
                </a:highlight>
                <a:latin typeface="Calibri"/>
                <a:ea typeface="Calibri"/>
                <a:cs typeface="Calibri"/>
                <a:sym typeface="Calibri"/>
              </a:rPr>
              <a:t>df2d = pd.DataFrame(Data)	# Create DataFrame</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E0E0E0"/>
                </a:highlight>
                <a:latin typeface="Calibri"/>
                <a:ea typeface="Calibri"/>
                <a:cs typeface="Calibri"/>
                <a:sym typeface="Calibri"/>
              </a:rPr>
              <a:t>*********************</a:t>
            </a:r>
            <a:endParaRPr b="1" sz="1400">
              <a:solidFill>
                <a:schemeClr val="dk1"/>
              </a:solidFill>
              <a:highlight>
                <a:srgbClr val="E0E0E0"/>
              </a:highlight>
              <a:latin typeface="Calibri"/>
              <a:ea typeface="Calibri"/>
              <a:cs typeface="Calibri"/>
              <a:sym typeface="Calibri"/>
            </a:endParaRPr>
          </a:p>
          <a:p>
            <a:pPr indent="0" lvl="0" marL="0" rtl="0" algn="l">
              <a:spcBef>
                <a:spcPts val="1600"/>
              </a:spcBef>
              <a:spcAft>
                <a:spcPts val="1600"/>
              </a:spcAft>
              <a:buNone/>
            </a:pPr>
            <a:r>
              <a:t/>
            </a:r>
            <a:endParaRPr b="1"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344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python?</a:t>
            </a:r>
            <a:endParaRPr/>
          </a:p>
        </p:txBody>
      </p:sp>
      <p:pic>
        <p:nvPicPr>
          <p:cNvPr id="75" name="Google Shape;75;p16"/>
          <p:cNvPicPr preferRelativeResize="0"/>
          <p:nvPr/>
        </p:nvPicPr>
        <p:blipFill>
          <a:blip r:embed="rId3">
            <a:alphaModFix/>
          </a:blip>
          <a:stretch>
            <a:fillRect/>
          </a:stretch>
        </p:blipFill>
        <p:spPr>
          <a:xfrm>
            <a:off x="0" y="572700"/>
            <a:ext cx="9144000" cy="4570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311700" y="147725"/>
            <a:ext cx="8520600" cy="4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from pandas.plotting import parallel_coordinates</a:t>
            </a:r>
            <a:endParaRPr/>
          </a:p>
          <a:p>
            <a:pPr indent="0" lvl="0" marL="0" rtl="0" algn="l">
              <a:spcBef>
                <a:spcPts val="1600"/>
              </a:spcBef>
              <a:spcAft>
                <a:spcPts val="0"/>
              </a:spcAft>
              <a:buClr>
                <a:schemeClr val="dk1"/>
              </a:buClr>
              <a:buSzPts val="1100"/>
              <a:buFont typeface="Arial"/>
              <a:buNone/>
            </a:pPr>
            <a:r>
              <a:rPr lang="en"/>
              <a:t>from pandas.plotting import andrews_curves</a:t>
            </a:r>
            <a:endParaRPr/>
          </a:p>
          <a:p>
            <a:pPr indent="0" lvl="0" marL="0" rtl="0" algn="l">
              <a:spcBef>
                <a:spcPts val="1600"/>
              </a:spcBef>
              <a:spcAft>
                <a:spcPts val="0"/>
              </a:spcAft>
              <a:buClr>
                <a:schemeClr val="dk1"/>
              </a:buClr>
              <a:buSzPts val="1100"/>
              <a:buFont typeface="Arial"/>
              <a:buNone/>
            </a:pPr>
            <a:r>
              <a:rPr lang="en"/>
              <a:t>df2 = pd.read_csv("C:/Users/ATI.Redwood/Desktop/iris.csv")</a:t>
            </a:r>
            <a:endParaRPr/>
          </a:p>
          <a:p>
            <a:pPr indent="0" lvl="0" marL="0" rtl="0" algn="l">
              <a:spcBef>
                <a:spcPts val="1600"/>
              </a:spcBef>
              <a:spcAft>
                <a:spcPts val="0"/>
              </a:spcAft>
              <a:buClr>
                <a:schemeClr val="dk1"/>
              </a:buClr>
              <a:buSzPts val="1100"/>
              <a:buFont typeface="Arial"/>
              <a:buNone/>
            </a:pPr>
            <a:r>
              <a:rPr lang="en"/>
              <a:t>#print(df2)</a:t>
            </a:r>
            <a:endParaRPr/>
          </a:p>
          <a:p>
            <a:pPr indent="0" lvl="0" marL="0" rtl="0" algn="l">
              <a:spcBef>
                <a:spcPts val="1600"/>
              </a:spcBef>
              <a:spcAft>
                <a:spcPts val="0"/>
              </a:spcAft>
              <a:buNone/>
            </a:pPr>
            <a:r>
              <a:rPr lang="en"/>
              <a:t>andrews_curves(df2,'Name')</a:t>
            </a:r>
            <a:endParaRPr/>
          </a:p>
          <a:p>
            <a:pPr indent="0" lvl="0" marL="0" rtl="0" algn="l">
              <a:spcBef>
                <a:spcPts val="1600"/>
              </a:spcBef>
              <a:spcAft>
                <a:spcPts val="0"/>
              </a:spcAft>
              <a:buClr>
                <a:schemeClr val="dk1"/>
              </a:buClr>
              <a:buSzPts val="1100"/>
              <a:buFont typeface="Arial"/>
              <a:buNone/>
            </a:pPr>
            <a:r>
              <a:rPr lang="en"/>
              <a:t>parallel_coordinates(df2,’Name’)</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TITANIC</a:t>
            </a:r>
            <a:endParaRPr/>
          </a:p>
        </p:txBody>
      </p:sp>
      <p:sp>
        <p:nvSpPr>
          <p:cNvPr id="284" name="Google Shape;284;p53"/>
          <p:cNvSpPr txBox="1"/>
          <p:nvPr>
            <p:ph idx="1" type="body"/>
          </p:nvPr>
        </p:nvSpPr>
        <p:spPr>
          <a:xfrm>
            <a:off x="311700" y="959400"/>
            <a:ext cx="8520600" cy="360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pandas as pd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numpy as np</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matplotlib.pyplot as plt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seaborn as sns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 = sns.load_dataset('titanic')</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dataset.head()</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dataset.corr()</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350">
                <a:solidFill>
                  <a:srgbClr val="000000"/>
                </a:solidFill>
                <a:highlight>
                  <a:srgbClr val="FFFFFF"/>
                </a:highlight>
                <a:latin typeface="Nunito"/>
                <a:ea typeface="Nunito"/>
                <a:cs typeface="Nunito"/>
                <a:sym typeface="Nunito"/>
              </a:rPr>
              <a:t>From the output, you can see that the column headers contain useful information such as passengers survived, their age, fare etc. However the row headers only contains indexes 0, 1, 2, etc. To plot matrix plots, we need useful information on both columns and row headers. One way to do this is to call the </a:t>
            </a:r>
            <a:r>
              <a:rPr b="1" lang="en" sz="1200">
                <a:solidFill>
                  <a:srgbClr val="000000"/>
                </a:solidFill>
                <a:highlight>
                  <a:srgbClr val="F9F2F4"/>
                </a:highlight>
                <a:latin typeface="Courier New"/>
                <a:ea typeface="Courier New"/>
                <a:cs typeface="Courier New"/>
                <a:sym typeface="Courier New"/>
              </a:rPr>
              <a:t>corr()</a:t>
            </a:r>
            <a:r>
              <a:rPr b="1" lang="en" sz="1350">
                <a:solidFill>
                  <a:srgbClr val="000000"/>
                </a:solidFill>
                <a:highlight>
                  <a:srgbClr val="FFFFFF"/>
                </a:highlight>
                <a:latin typeface="Nunito"/>
                <a:ea typeface="Nunito"/>
                <a:cs typeface="Nunito"/>
                <a:sym typeface="Nunito"/>
              </a:rPr>
              <a:t> method on the dataset. The </a:t>
            </a:r>
            <a:r>
              <a:rPr b="1" lang="en" sz="1200">
                <a:solidFill>
                  <a:srgbClr val="000000"/>
                </a:solidFill>
                <a:highlight>
                  <a:srgbClr val="F9F2F4"/>
                </a:highlight>
                <a:latin typeface="Courier New"/>
                <a:ea typeface="Courier New"/>
                <a:cs typeface="Courier New"/>
                <a:sym typeface="Courier New"/>
              </a:rPr>
              <a:t>corr()</a:t>
            </a:r>
            <a:r>
              <a:rPr b="1" lang="en" sz="1350">
                <a:solidFill>
                  <a:srgbClr val="000000"/>
                </a:solidFill>
                <a:highlight>
                  <a:srgbClr val="FFFFFF"/>
                </a:highlight>
                <a:latin typeface="Nunito"/>
                <a:ea typeface="Nunito"/>
                <a:cs typeface="Nunito"/>
                <a:sym typeface="Nunito"/>
              </a:rPr>
              <a:t> function returns the correlation between all the numeric columns of the dataset. Execute the following script:</a:t>
            </a:r>
            <a:endParaRPr b="1" sz="140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4"/>
          <p:cNvSpPr txBox="1"/>
          <p:nvPr>
            <p:ph idx="1" type="body"/>
          </p:nvPr>
        </p:nvSpPr>
        <p:spPr>
          <a:xfrm>
            <a:off x="0" y="173225"/>
            <a:ext cx="9144000" cy="497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latin typeface="Calibri"/>
                <a:ea typeface="Calibri"/>
                <a:cs typeface="Calibri"/>
                <a:sym typeface="Calibri"/>
              </a:rPr>
              <a:t>dataset.corr()</a:t>
            </a:r>
            <a:endParaRPr/>
          </a:p>
        </p:txBody>
      </p:sp>
      <p:pic>
        <p:nvPicPr>
          <p:cNvPr id="290" name="Google Shape;290;p54"/>
          <p:cNvPicPr preferRelativeResize="0"/>
          <p:nvPr/>
        </p:nvPicPr>
        <p:blipFill>
          <a:blip r:embed="rId3">
            <a:alphaModFix/>
          </a:blip>
          <a:stretch>
            <a:fillRect/>
          </a:stretch>
        </p:blipFill>
        <p:spPr>
          <a:xfrm>
            <a:off x="61913" y="781050"/>
            <a:ext cx="9020175" cy="3581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5"/>
          <p:cNvSpPr txBox="1"/>
          <p:nvPr>
            <p:ph idx="1" type="body"/>
          </p:nvPr>
        </p:nvSpPr>
        <p:spPr>
          <a:xfrm>
            <a:off x="311700" y="387425"/>
            <a:ext cx="8520600" cy="48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Now to create a heat map with these correlation values, you need to call the </a:t>
            </a:r>
            <a:r>
              <a:rPr lang="en" sz="1200">
                <a:solidFill>
                  <a:srgbClr val="C7254E"/>
                </a:solidFill>
                <a:highlight>
                  <a:srgbClr val="F9F2F4"/>
                </a:highlight>
                <a:latin typeface="Courier New"/>
                <a:ea typeface="Courier New"/>
                <a:cs typeface="Courier New"/>
                <a:sym typeface="Courier New"/>
              </a:rPr>
              <a:t>heatmap()</a:t>
            </a:r>
            <a:r>
              <a:rPr lang="en" sz="1350">
                <a:solidFill>
                  <a:srgbClr val="5F5F6F"/>
                </a:solidFill>
                <a:highlight>
                  <a:srgbClr val="FFFFFF"/>
                </a:highlight>
                <a:latin typeface="Nunito"/>
                <a:ea typeface="Nunito"/>
                <a:cs typeface="Nunito"/>
                <a:sym typeface="Nunito"/>
              </a:rPr>
              <a:t> function and pass it your correlation dataframe. Look at the following script:</a:t>
            </a:r>
            <a:endParaRPr sz="1350">
              <a:solidFill>
                <a:srgbClr val="5F5F6F"/>
              </a:solidFill>
              <a:highlight>
                <a:srgbClr val="FFFFFF"/>
              </a:highlight>
              <a:latin typeface="Nunito"/>
              <a:ea typeface="Nunito"/>
              <a:cs typeface="Nunito"/>
              <a:sym typeface="Nunito"/>
            </a:endParaRPr>
          </a:p>
          <a:p>
            <a:pPr indent="0" lvl="0" marL="0" rtl="0" algn="l">
              <a:spcBef>
                <a:spcPts val="1600"/>
              </a:spcBef>
              <a:spcAft>
                <a:spcPts val="0"/>
              </a:spcAft>
              <a:buNone/>
            </a:pPr>
            <a:r>
              <a:rPr lang="en" sz="1400">
                <a:solidFill>
                  <a:srgbClr val="000000"/>
                </a:solidFill>
                <a:highlight>
                  <a:srgbClr val="FFFFFF"/>
                </a:highlight>
                <a:latin typeface="Calibri"/>
                <a:ea typeface="Calibri"/>
                <a:cs typeface="Calibri"/>
                <a:sym typeface="Calibri"/>
              </a:rPr>
              <a:t>corr = dataset.corr()  </a:t>
            </a:r>
            <a:endParaRPr sz="1400">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lang="en" sz="1400">
                <a:solidFill>
                  <a:srgbClr val="000000"/>
                </a:solidFill>
                <a:highlight>
                  <a:srgbClr val="FFFFFF"/>
                </a:highlight>
                <a:latin typeface="Calibri"/>
                <a:ea typeface="Calibri"/>
                <a:cs typeface="Calibri"/>
                <a:sym typeface="Calibri"/>
              </a:rPr>
              <a:t>sns.heatmap(corr)</a:t>
            </a:r>
            <a:endParaRPr sz="140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sz="1400">
              <a:solidFill>
                <a:srgbClr val="000000"/>
              </a:solidFill>
              <a:highlight>
                <a:srgbClr val="FFFFFF"/>
              </a:highlight>
              <a:latin typeface="Calibri"/>
              <a:ea typeface="Calibri"/>
              <a:cs typeface="Calibri"/>
              <a:sym typeface="Calibri"/>
            </a:endParaRPr>
          </a:p>
        </p:txBody>
      </p:sp>
      <p:pic>
        <p:nvPicPr>
          <p:cNvPr id="296" name="Google Shape;296;p55"/>
          <p:cNvPicPr preferRelativeResize="0"/>
          <p:nvPr/>
        </p:nvPicPr>
        <p:blipFill>
          <a:blip r:embed="rId3">
            <a:alphaModFix/>
          </a:blip>
          <a:stretch>
            <a:fillRect/>
          </a:stretch>
        </p:blipFill>
        <p:spPr>
          <a:xfrm>
            <a:off x="3162138" y="877850"/>
            <a:ext cx="5857875" cy="4400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Calibri"/>
                <a:ea typeface="Calibri"/>
                <a:cs typeface="Calibri"/>
                <a:sym typeface="Calibri"/>
              </a:rPr>
              <a:t>corr = dataset.corr()  </a:t>
            </a:r>
            <a:endParaRPr b="1" sz="1400">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400">
                <a:solidFill>
                  <a:srgbClr val="000000"/>
                </a:solidFill>
                <a:highlight>
                  <a:srgbClr val="FFFFFF"/>
                </a:highlight>
                <a:latin typeface="Calibri"/>
                <a:ea typeface="Calibri"/>
                <a:cs typeface="Calibri"/>
                <a:sym typeface="Calibri"/>
              </a:rPr>
              <a:t>sns.heatmap(corr, annot=True) </a:t>
            </a:r>
            <a:endParaRPr b="1" sz="1400">
              <a:solidFill>
                <a:srgbClr val="000000"/>
              </a:solidFill>
              <a:highlight>
                <a:srgbClr val="FFFFFF"/>
              </a:highlight>
              <a:latin typeface="Calibri"/>
              <a:ea typeface="Calibri"/>
              <a:cs typeface="Calibri"/>
              <a:sym typeface="Calibri"/>
            </a:endParaRPr>
          </a:p>
        </p:txBody>
      </p:sp>
      <p:pic>
        <p:nvPicPr>
          <p:cNvPr id="302" name="Google Shape;302;p56"/>
          <p:cNvPicPr preferRelativeResize="0"/>
          <p:nvPr/>
        </p:nvPicPr>
        <p:blipFill>
          <a:blip r:embed="rId3">
            <a:alphaModFix/>
          </a:blip>
          <a:stretch>
            <a:fillRect/>
          </a:stretch>
        </p:blipFill>
        <p:spPr>
          <a:xfrm>
            <a:off x="948288" y="1017713"/>
            <a:ext cx="5781675" cy="4352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You can also change the color of the heatmap by passing an argument for the </a:t>
            </a:r>
            <a:r>
              <a:rPr lang="en" sz="1200">
                <a:solidFill>
                  <a:srgbClr val="C7254E"/>
                </a:solidFill>
                <a:highlight>
                  <a:srgbClr val="F9F2F4"/>
                </a:highlight>
                <a:latin typeface="Courier New"/>
                <a:ea typeface="Courier New"/>
                <a:cs typeface="Courier New"/>
                <a:sym typeface="Courier New"/>
              </a:rPr>
              <a:t>cmap</a:t>
            </a:r>
            <a:r>
              <a:rPr lang="en" sz="1350">
                <a:solidFill>
                  <a:srgbClr val="5F5F6F"/>
                </a:solidFill>
                <a:highlight>
                  <a:srgbClr val="FFFFFF"/>
                </a:highlight>
                <a:latin typeface="Nunito"/>
                <a:ea typeface="Nunito"/>
                <a:cs typeface="Nunito"/>
                <a:sym typeface="Nunito"/>
              </a:rPr>
              <a:t> parameter. For now, just look at the following script</a:t>
            </a:r>
            <a:endParaRPr/>
          </a:p>
        </p:txBody>
      </p:sp>
      <p:sp>
        <p:nvSpPr>
          <p:cNvPr id="308" name="Google Shape;308;p57"/>
          <p:cNvSpPr txBox="1"/>
          <p:nvPr>
            <p:ph idx="1" type="body"/>
          </p:nvPr>
        </p:nvSpPr>
        <p:spPr>
          <a:xfrm>
            <a:off x="311700" y="1152475"/>
            <a:ext cx="85206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Calibri"/>
                <a:ea typeface="Calibri"/>
                <a:cs typeface="Calibri"/>
                <a:sym typeface="Calibri"/>
              </a:rPr>
              <a:t>corr = dataset.corr()  </a:t>
            </a:r>
            <a:endParaRPr b="1" sz="1400">
              <a:solidFill>
                <a:srgbClr val="000000"/>
              </a:solidFill>
              <a:highlight>
                <a:srgbClr val="FFFFFF"/>
              </a:highlight>
              <a:latin typeface="Calibri"/>
              <a:ea typeface="Calibri"/>
              <a:cs typeface="Calibri"/>
              <a:sym typeface="Calibri"/>
            </a:endParaRPr>
          </a:p>
          <a:p>
            <a:pPr indent="0" lvl="0" marL="0" rtl="0" algn="l">
              <a:spcBef>
                <a:spcPts val="1600"/>
              </a:spcBef>
              <a:spcAft>
                <a:spcPts val="1600"/>
              </a:spcAft>
              <a:buNone/>
            </a:pPr>
            <a:r>
              <a:rPr b="1" lang="en" sz="1400">
                <a:solidFill>
                  <a:srgbClr val="000000"/>
                </a:solidFill>
                <a:highlight>
                  <a:srgbClr val="FFFFFF"/>
                </a:highlight>
                <a:latin typeface="Calibri"/>
                <a:ea typeface="Calibri"/>
                <a:cs typeface="Calibri"/>
                <a:sym typeface="Calibri"/>
              </a:rPr>
              <a:t>sns.heatmap(corr, cmap='winter') </a:t>
            </a:r>
            <a:endParaRPr b="1" sz="1400">
              <a:solidFill>
                <a:srgbClr val="000000"/>
              </a:solidFill>
              <a:highlight>
                <a:srgbClr val="FFFFFF"/>
              </a:highlight>
              <a:latin typeface="Calibri"/>
              <a:ea typeface="Calibri"/>
              <a:cs typeface="Calibri"/>
              <a:sym typeface="Calibri"/>
            </a:endParaRPr>
          </a:p>
        </p:txBody>
      </p:sp>
      <p:pic>
        <p:nvPicPr>
          <p:cNvPr id="309" name="Google Shape;309;p57"/>
          <p:cNvPicPr preferRelativeResize="0"/>
          <p:nvPr/>
        </p:nvPicPr>
        <p:blipFill>
          <a:blip r:embed="rId3">
            <a:alphaModFix/>
          </a:blip>
          <a:stretch>
            <a:fillRect/>
          </a:stretch>
        </p:blipFill>
        <p:spPr>
          <a:xfrm>
            <a:off x="3168800" y="746525"/>
            <a:ext cx="5791200" cy="4343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8"/>
          <p:cNvSpPr txBox="1"/>
          <p:nvPr>
            <p:ph idx="1" type="body"/>
          </p:nvPr>
        </p:nvSpPr>
        <p:spPr>
          <a:xfrm>
            <a:off x="311700" y="79950"/>
            <a:ext cx="8520600" cy="44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5F5F6F"/>
                </a:solidFill>
                <a:highlight>
                  <a:srgbClr val="FFFFFF"/>
                </a:highlight>
                <a:latin typeface="Nunito"/>
                <a:ea typeface="Nunito"/>
                <a:cs typeface="Nunito"/>
                <a:sym typeface="Nunito"/>
              </a:rPr>
              <a:t>In addition to simply using correlation between all the columns, you can also use </a:t>
            </a:r>
            <a:r>
              <a:rPr b="1" lang="en" sz="1200">
                <a:solidFill>
                  <a:srgbClr val="C7254E"/>
                </a:solidFill>
                <a:highlight>
                  <a:srgbClr val="F9F2F4"/>
                </a:highlight>
                <a:latin typeface="Courier New"/>
                <a:ea typeface="Courier New"/>
                <a:cs typeface="Courier New"/>
                <a:sym typeface="Courier New"/>
              </a:rPr>
              <a:t>pivot_table</a:t>
            </a:r>
            <a:r>
              <a:rPr b="1" lang="en" sz="1350">
                <a:solidFill>
                  <a:srgbClr val="5F5F6F"/>
                </a:solidFill>
                <a:highlight>
                  <a:srgbClr val="FFFFFF"/>
                </a:highlight>
                <a:latin typeface="Nunito"/>
                <a:ea typeface="Nunito"/>
                <a:cs typeface="Nunito"/>
                <a:sym typeface="Nunito"/>
              </a:rPr>
              <a:t>function to specify the index, the column and the values that you want to see corresponding to the index and the columns. To see </a:t>
            </a:r>
            <a:r>
              <a:rPr b="1" lang="en" sz="1200">
                <a:solidFill>
                  <a:srgbClr val="C7254E"/>
                </a:solidFill>
                <a:highlight>
                  <a:srgbClr val="F9F2F4"/>
                </a:highlight>
                <a:latin typeface="Courier New"/>
                <a:ea typeface="Courier New"/>
                <a:cs typeface="Courier New"/>
                <a:sym typeface="Courier New"/>
              </a:rPr>
              <a:t>pivot_table</a:t>
            </a:r>
            <a:r>
              <a:rPr b="1" lang="en" sz="1350">
                <a:solidFill>
                  <a:srgbClr val="5F5F6F"/>
                </a:solidFill>
                <a:highlight>
                  <a:srgbClr val="FFFFFF"/>
                </a:highlight>
                <a:latin typeface="Nunito"/>
                <a:ea typeface="Nunito"/>
                <a:cs typeface="Nunito"/>
                <a:sym typeface="Nunito"/>
              </a:rPr>
              <a:t> function in action, we will use the "flights" data set that contains the information about the year, the month and the number of passengers that traveled in that month.</a:t>
            </a:r>
            <a:endParaRPr b="1" sz="1350">
              <a:solidFill>
                <a:srgbClr val="5F5F6F"/>
              </a:solidFill>
              <a:highlight>
                <a:srgbClr val="FFFFFF"/>
              </a:highlight>
              <a:latin typeface="Nunito"/>
              <a:ea typeface="Nunito"/>
              <a:cs typeface="Nunito"/>
              <a:sym typeface="Nunito"/>
            </a:endParaRPr>
          </a:p>
          <a:p>
            <a:pPr indent="0" lvl="0" marL="0" rtl="0" algn="l">
              <a:lnSpc>
                <a:spcPct val="100000"/>
              </a:lnSpc>
              <a:spcBef>
                <a:spcPts val="1600"/>
              </a:spcBef>
              <a:spcAft>
                <a:spcPts val="0"/>
              </a:spcAft>
              <a:buNone/>
            </a:pPr>
            <a:r>
              <a:rPr b="1" lang="en" sz="1400">
                <a:solidFill>
                  <a:srgbClr val="000000"/>
                </a:solidFill>
                <a:highlight>
                  <a:srgbClr val="FFFFFF"/>
                </a:highlight>
                <a:latin typeface="Calibri"/>
                <a:ea typeface="Calibri"/>
                <a:cs typeface="Calibri"/>
                <a:sym typeface="Calibri"/>
              </a:rPr>
              <a:t>import pandas as pd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numpy as np</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matplotlib.pyplot as plt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seaborn as sns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 = sns.load_dataset('flights')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dataset.head()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350">
                <a:solidFill>
                  <a:srgbClr val="5F5F6F"/>
                </a:solidFill>
                <a:highlight>
                  <a:srgbClr val="FFFFFF"/>
                </a:highlight>
                <a:latin typeface="Nunito"/>
                <a:ea typeface="Nunito"/>
                <a:cs typeface="Nunito"/>
                <a:sym typeface="Nunito"/>
              </a:rPr>
              <a:t>Now using the </a:t>
            </a:r>
            <a:r>
              <a:rPr b="1" lang="en" sz="1200">
                <a:solidFill>
                  <a:srgbClr val="C7254E"/>
                </a:solidFill>
                <a:highlight>
                  <a:srgbClr val="F9F2F4"/>
                </a:highlight>
                <a:latin typeface="Courier New"/>
                <a:ea typeface="Courier New"/>
                <a:cs typeface="Courier New"/>
                <a:sym typeface="Courier New"/>
              </a:rPr>
              <a:t>pivot_table</a:t>
            </a:r>
            <a:r>
              <a:rPr b="1" lang="en" sz="1350">
                <a:solidFill>
                  <a:srgbClr val="5F5F6F"/>
                </a:solidFill>
                <a:highlight>
                  <a:srgbClr val="FFFFFF"/>
                </a:highlight>
                <a:latin typeface="Nunito"/>
                <a:ea typeface="Nunito"/>
                <a:cs typeface="Nunito"/>
                <a:sym typeface="Nunito"/>
              </a:rPr>
              <a:t> function, we can create a heat map that displays the number of passengers that traveled in a specific month of a specific year. To do so, we will pass </a:t>
            </a:r>
            <a:r>
              <a:rPr b="1" lang="en" sz="1200">
                <a:solidFill>
                  <a:srgbClr val="C7254E"/>
                </a:solidFill>
                <a:highlight>
                  <a:srgbClr val="F9F2F4"/>
                </a:highlight>
                <a:latin typeface="Courier New"/>
                <a:ea typeface="Courier New"/>
                <a:cs typeface="Courier New"/>
                <a:sym typeface="Courier New"/>
              </a:rPr>
              <a:t>month</a:t>
            </a:r>
            <a:r>
              <a:rPr b="1" lang="en" sz="1350">
                <a:solidFill>
                  <a:srgbClr val="5F5F6F"/>
                </a:solidFill>
                <a:highlight>
                  <a:srgbClr val="FFFFFF"/>
                </a:highlight>
                <a:latin typeface="Nunito"/>
                <a:ea typeface="Nunito"/>
                <a:cs typeface="Nunito"/>
                <a:sym typeface="Nunito"/>
              </a:rPr>
              <a:t> as the value for the </a:t>
            </a:r>
            <a:r>
              <a:rPr b="1" lang="en" sz="1200">
                <a:solidFill>
                  <a:srgbClr val="C7254E"/>
                </a:solidFill>
                <a:highlight>
                  <a:srgbClr val="F9F2F4"/>
                </a:highlight>
                <a:latin typeface="Courier New"/>
                <a:ea typeface="Courier New"/>
                <a:cs typeface="Courier New"/>
                <a:sym typeface="Courier New"/>
              </a:rPr>
              <a:t>index</a:t>
            </a:r>
            <a:r>
              <a:rPr b="1" lang="en" sz="1350">
                <a:solidFill>
                  <a:srgbClr val="5F5F6F"/>
                </a:solidFill>
                <a:highlight>
                  <a:srgbClr val="FFFFFF"/>
                </a:highlight>
                <a:latin typeface="Nunito"/>
                <a:ea typeface="Nunito"/>
                <a:cs typeface="Nunito"/>
                <a:sym typeface="Nunito"/>
              </a:rPr>
              <a:t> parameter. The index attribute corresponds to the rows. Next we need to pass </a:t>
            </a:r>
            <a:r>
              <a:rPr b="1" lang="en" sz="1200">
                <a:solidFill>
                  <a:srgbClr val="C7254E"/>
                </a:solidFill>
                <a:highlight>
                  <a:srgbClr val="F9F2F4"/>
                </a:highlight>
                <a:latin typeface="Courier New"/>
                <a:ea typeface="Courier New"/>
                <a:cs typeface="Courier New"/>
                <a:sym typeface="Courier New"/>
              </a:rPr>
              <a:t>year</a:t>
            </a:r>
            <a:r>
              <a:rPr b="1" lang="en" sz="1350">
                <a:solidFill>
                  <a:srgbClr val="5F5F6F"/>
                </a:solidFill>
                <a:highlight>
                  <a:srgbClr val="FFFFFF"/>
                </a:highlight>
                <a:latin typeface="Nunito"/>
                <a:ea typeface="Nunito"/>
                <a:cs typeface="Nunito"/>
                <a:sym typeface="Nunito"/>
              </a:rPr>
              <a:t> as value for the </a:t>
            </a:r>
            <a:r>
              <a:rPr b="1" lang="en" sz="1200">
                <a:solidFill>
                  <a:srgbClr val="C7254E"/>
                </a:solidFill>
                <a:highlight>
                  <a:srgbClr val="F9F2F4"/>
                </a:highlight>
                <a:latin typeface="Courier New"/>
                <a:ea typeface="Courier New"/>
                <a:cs typeface="Courier New"/>
                <a:sym typeface="Courier New"/>
              </a:rPr>
              <a:t>column</a:t>
            </a:r>
            <a:r>
              <a:rPr b="1" lang="en" sz="1350">
                <a:solidFill>
                  <a:srgbClr val="5F5F6F"/>
                </a:solidFill>
                <a:highlight>
                  <a:srgbClr val="FFFFFF"/>
                </a:highlight>
                <a:latin typeface="Nunito"/>
                <a:ea typeface="Nunito"/>
                <a:cs typeface="Nunito"/>
                <a:sym typeface="Nunito"/>
              </a:rPr>
              <a:t> parameter. And finally for the </a:t>
            </a:r>
            <a:r>
              <a:rPr b="1" lang="en" sz="1200">
                <a:solidFill>
                  <a:srgbClr val="C7254E"/>
                </a:solidFill>
                <a:highlight>
                  <a:srgbClr val="F9F2F4"/>
                </a:highlight>
                <a:latin typeface="Courier New"/>
                <a:ea typeface="Courier New"/>
                <a:cs typeface="Courier New"/>
                <a:sym typeface="Courier New"/>
              </a:rPr>
              <a:t>values</a:t>
            </a:r>
            <a:r>
              <a:rPr b="1" lang="en" sz="1350">
                <a:solidFill>
                  <a:srgbClr val="5F5F6F"/>
                </a:solidFill>
                <a:highlight>
                  <a:srgbClr val="FFFFFF"/>
                </a:highlight>
                <a:latin typeface="Nunito"/>
                <a:ea typeface="Nunito"/>
                <a:cs typeface="Nunito"/>
                <a:sym typeface="Nunito"/>
              </a:rPr>
              <a:t> parameter, we will pass the </a:t>
            </a:r>
            <a:r>
              <a:rPr b="1" lang="en" sz="1200">
                <a:solidFill>
                  <a:srgbClr val="C7254E"/>
                </a:solidFill>
                <a:highlight>
                  <a:srgbClr val="F9F2F4"/>
                </a:highlight>
                <a:latin typeface="Courier New"/>
                <a:ea typeface="Courier New"/>
                <a:cs typeface="Courier New"/>
                <a:sym typeface="Courier New"/>
              </a:rPr>
              <a:t>passengers</a:t>
            </a:r>
            <a:r>
              <a:rPr b="1" lang="en" sz="1350">
                <a:solidFill>
                  <a:srgbClr val="5F5F6F"/>
                </a:solidFill>
                <a:highlight>
                  <a:srgbClr val="FFFFFF"/>
                </a:highlight>
                <a:latin typeface="Nunito"/>
                <a:ea typeface="Nunito"/>
                <a:cs typeface="Nunito"/>
                <a:sym typeface="Nunito"/>
              </a:rPr>
              <a:t> column. Execute the following script:</a:t>
            </a:r>
            <a:endParaRPr b="1" sz="1400">
              <a:solidFill>
                <a:srgbClr val="000000"/>
              </a:solidFill>
              <a:highlight>
                <a:srgbClr val="FFFFFF"/>
              </a:highlight>
              <a:latin typeface="Calibri"/>
              <a:ea typeface="Calibri"/>
              <a:cs typeface="Calibri"/>
              <a:sym typeface="Calibri"/>
            </a:endParaRPr>
          </a:p>
        </p:txBody>
      </p:sp>
      <p:pic>
        <p:nvPicPr>
          <p:cNvPr id="315" name="Google Shape;315;p58"/>
          <p:cNvPicPr preferRelativeResize="0"/>
          <p:nvPr/>
        </p:nvPicPr>
        <p:blipFill>
          <a:blip r:embed="rId3">
            <a:alphaModFix/>
          </a:blip>
          <a:stretch>
            <a:fillRect/>
          </a:stretch>
        </p:blipFill>
        <p:spPr>
          <a:xfrm>
            <a:off x="5170150" y="1190375"/>
            <a:ext cx="3291325" cy="2268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9"/>
          <p:cNvSpPr txBox="1"/>
          <p:nvPr>
            <p:ph idx="1" type="body"/>
          </p:nvPr>
        </p:nvSpPr>
        <p:spPr>
          <a:xfrm>
            <a:off x="0" y="66625"/>
            <a:ext cx="9144000" cy="50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5F5F6F"/>
                </a:solidFill>
                <a:latin typeface="Calibri"/>
                <a:ea typeface="Calibri"/>
                <a:cs typeface="Calibri"/>
                <a:sym typeface="Calibri"/>
              </a:rPr>
              <a:t>It is evident from the output that in the early years the number of passengers who took the flights was less. As the years progress, the number of passengers increases.</a:t>
            </a:r>
            <a:endParaRPr b="1" sz="1400">
              <a:solidFill>
                <a:srgbClr val="5F5F6F"/>
              </a:solidFill>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5F5F6F"/>
                </a:solidFill>
                <a:latin typeface="Calibri"/>
                <a:ea typeface="Calibri"/>
                <a:cs typeface="Calibri"/>
                <a:sym typeface="Calibri"/>
              </a:rPr>
              <a:t>Currently, you can see that the boxes or the cells are overlapping in some cases and the distinction between the boundaries of the cells is not very clear. To create a clear boundary between the cells, you can make use of the </a:t>
            </a:r>
            <a:r>
              <a:rPr b="1" lang="en" sz="1400">
                <a:solidFill>
                  <a:srgbClr val="C7254E"/>
                </a:solidFill>
                <a:highlight>
                  <a:srgbClr val="F9F2F4"/>
                </a:highlight>
                <a:latin typeface="Calibri"/>
                <a:ea typeface="Calibri"/>
                <a:cs typeface="Calibri"/>
                <a:sym typeface="Calibri"/>
              </a:rPr>
              <a:t>linecolor</a:t>
            </a:r>
            <a:r>
              <a:rPr b="1" lang="en" sz="1400">
                <a:solidFill>
                  <a:srgbClr val="5F5F6F"/>
                </a:solidFill>
                <a:latin typeface="Calibri"/>
                <a:ea typeface="Calibri"/>
                <a:cs typeface="Calibri"/>
                <a:sym typeface="Calibri"/>
              </a:rPr>
              <a:t> and </a:t>
            </a:r>
            <a:r>
              <a:rPr b="1" lang="en" sz="1400">
                <a:solidFill>
                  <a:srgbClr val="C7254E"/>
                </a:solidFill>
                <a:highlight>
                  <a:srgbClr val="F9F2F4"/>
                </a:highlight>
                <a:latin typeface="Calibri"/>
                <a:ea typeface="Calibri"/>
                <a:cs typeface="Calibri"/>
                <a:sym typeface="Calibri"/>
              </a:rPr>
              <a:t>linewidths</a:t>
            </a:r>
            <a:r>
              <a:rPr b="1" lang="en" sz="1400">
                <a:solidFill>
                  <a:srgbClr val="5F5F6F"/>
                </a:solidFill>
                <a:latin typeface="Calibri"/>
                <a:ea typeface="Calibri"/>
                <a:cs typeface="Calibri"/>
                <a:sym typeface="Calibri"/>
              </a:rPr>
              <a:t> parameters. Take a look at the following script:</a:t>
            </a:r>
            <a:endParaRPr b="1" sz="1400">
              <a:solidFill>
                <a:srgbClr val="5F5F6F"/>
              </a:solidFill>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5F5F6F"/>
              </a:solidFill>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 = dataset.pivot_table(index='month',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columns='year', values='passengers' )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Calibri"/>
                <a:ea typeface="Calibri"/>
                <a:cs typeface="Calibri"/>
                <a:sym typeface="Calibri"/>
              </a:rPr>
              <a:t>sns.heatmap(data, linecolor='blue', linewidth=1)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a:p>
        </p:txBody>
      </p:sp>
      <p:pic>
        <p:nvPicPr>
          <p:cNvPr id="321" name="Google Shape;321;p59"/>
          <p:cNvPicPr preferRelativeResize="0"/>
          <p:nvPr/>
        </p:nvPicPr>
        <p:blipFill rotWithShape="1">
          <a:blip r:embed="rId3">
            <a:alphaModFix/>
          </a:blip>
          <a:srcRect b="0" l="0" r="0" t="-7376"/>
          <a:stretch/>
        </p:blipFill>
        <p:spPr>
          <a:xfrm>
            <a:off x="3999175" y="1185925"/>
            <a:ext cx="5144825" cy="3877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6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1"/>
          <p:cNvSpPr txBox="1"/>
          <p:nvPr>
            <p:ph idx="1" type="body"/>
          </p:nvPr>
        </p:nvSpPr>
        <p:spPr>
          <a:xfrm>
            <a:off x="66625" y="186550"/>
            <a:ext cx="9077400" cy="4836900"/>
          </a:xfrm>
          <a:prstGeom prst="rect">
            <a:avLst/>
          </a:prstGeom>
        </p:spPr>
        <p:txBody>
          <a:bodyPr anchorCtr="0" anchor="t" bIns="91425" lIns="91425" spcFirstLastPara="1" rIns="91425" wrap="square" tIns="91425">
            <a:noAutofit/>
          </a:bodyPr>
          <a:lstStyle/>
          <a:p>
            <a:pPr indent="0" lvl="0" marL="0" rtl="0" algn="l">
              <a:lnSpc>
                <a:spcPct val="110000"/>
              </a:lnSpc>
              <a:spcBef>
                <a:spcPts val="3800"/>
              </a:spcBef>
              <a:spcAft>
                <a:spcPts val="0"/>
              </a:spcAft>
              <a:buClr>
                <a:schemeClr val="dk1"/>
              </a:buClr>
              <a:buSzPts val="1100"/>
              <a:buFont typeface="Arial"/>
              <a:buNone/>
            </a:pPr>
            <a:r>
              <a:rPr b="1" lang="en">
                <a:solidFill>
                  <a:srgbClr val="303030"/>
                </a:solidFill>
                <a:latin typeface="Calibri"/>
                <a:ea typeface="Calibri"/>
                <a:cs typeface="Calibri"/>
                <a:sym typeface="Calibri"/>
              </a:rPr>
              <a:t>Seaborn Grids</a:t>
            </a:r>
            <a:endParaRPr b="1">
              <a:solidFill>
                <a:srgbClr val="303030"/>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
                <a:solidFill>
                  <a:srgbClr val="5F5F6F"/>
                </a:solidFill>
                <a:latin typeface="Calibri"/>
                <a:ea typeface="Calibri"/>
                <a:cs typeface="Calibri"/>
                <a:sym typeface="Calibri"/>
              </a:rPr>
              <a:t>Grids in Seaborn allow us to manipulate the subplots depending upon the features used in the plots.</a:t>
            </a:r>
            <a:endParaRPr>
              <a:solidFill>
                <a:srgbClr val="5F5F6F"/>
              </a:solidFill>
              <a:latin typeface="Calibri"/>
              <a:ea typeface="Calibri"/>
              <a:cs typeface="Calibri"/>
              <a:sym typeface="Calibri"/>
            </a:endParaRPr>
          </a:p>
          <a:p>
            <a:pPr indent="0" lvl="0" marL="0" rtl="0" algn="l">
              <a:lnSpc>
                <a:spcPct val="110000"/>
              </a:lnSpc>
              <a:spcBef>
                <a:spcPts val="3800"/>
              </a:spcBef>
              <a:spcAft>
                <a:spcPts val="0"/>
              </a:spcAft>
              <a:buClr>
                <a:schemeClr val="dk1"/>
              </a:buClr>
              <a:buSzPts val="1100"/>
              <a:buFont typeface="Arial"/>
              <a:buNone/>
            </a:pPr>
            <a:r>
              <a:rPr b="1" lang="en">
                <a:solidFill>
                  <a:srgbClr val="303030"/>
                </a:solidFill>
                <a:latin typeface="Calibri"/>
                <a:ea typeface="Calibri"/>
                <a:cs typeface="Calibri"/>
                <a:sym typeface="Calibri"/>
              </a:rPr>
              <a:t>Pair Grid</a:t>
            </a:r>
            <a:endParaRPr b="1">
              <a:solidFill>
                <a:srgbClr val="303030"/>
              </a:solidFill>
              <a:latin typeface="Calibri"/>
              <a:ea typeface="Calibri"/>
              <a:cs typeface="Calibri"/>
              <a:sym typeface="Calibri"/>
            </a:endParaRPr>
          </a:p>
          <a:p>
            <a:pPr indent="0" lvl="0" marL="0" rtl="0" algn="l">
              <a:spcBef>
                <a:spcPts val="800"/>
              </a:spcBef>
              <a:spcAft>
                <a:spcPts val="0"/>
              </a:spcAft>
              <a:buClr>
                <a:schemeClr val="dk1"/>
              </a:buClr>
              <a:buSzPts val="1100"/>
              <a:buFont typeface="Arial"/>
              <a:buNone/>
            </a:pPr>
            <a:r>
              <a:rPr lang="en">
                <a:solidFill>
                  <a:srgbClr val="5F5F6F"/>
                </a:solidFill>
                <a:latin typeface="Calibri"/>
                <a:ea typeface="Calibri"/>
                <a:cs typeface="Calibri"/>
                <a:sym typeface="Calibri"/>
              </a:rPr>
              <a:t>In Part 1 of this article series, we saw how pair plot can be used to draw scatter plot for all possible combinations of the numeric columns in the dataset.</a:t>
            </a:r>
            <a:endParaRPr>
              <a:solidFill>
                <a:srgbClr val="5F5F6F"/>
              </a:solidFill>
              <a:latin typeface="Calibri"/>
              <a:ea typeface="Calibri"/>
              <a:cs typeface="Calibri"/>
              <a:sym typeface="Calibri"/>
            </a:endParaRPr>
          </a:p>
          <a:p>
            <a:pPr indent="0" lvl="0" marL="0" rtl="0" algn="l">
              <a:spcBef>
                <a:spcPts val="2300"/>
              </a:spcBef>
              <a:spcAft>
                <a:spcPts val="0"/>
              </a:spcAft>
              <a:buClr>
                <a:schemeClr val="dk1"/>
              </a:buClr>
              <a:buSzPts val="1100"/>
              <a:buFont typeface="Arial"/>
              <a:buNone/>
            </a:pPr>
            <a:r>
              <a:rPr lang="en">
                <a:solidFill>
                  <a:srgbClr val="5F5F6F"/>
                </a:solidFill>
                <a:latin typeface="Calibri"/>
                <a:ea typeface="Calibri"/>
                <a:cs typeface="Calibri"/>
                <a:sym typeface="Calibri"/>
              </a:rPr>
              <a:t>Let's revise the pair plot here before we can move on to the pair grid. The dataset we are going to use for the pair grid section is the "iris" dataset which is downloaded by default when you download the </a:t>
            </a:r>
            <a:r>
              <a:rPr lang="en">
                <a:solidFill>
                  <a:srgbClr val="C7254E"/>
                </a:solidFill>
                <a:highlight>
                  <a:srgbClr val="F9F2F4"/>
                </a:highlight>
                <a:latin typeface="Calibri"/>
                <a:ea typeface="Calibri"/>
                <a:cs typeface="Calibri"/>
                <a:sym typeface="Calibri"/>
              </a:rPr>
              <a:t>seaborn</a:t>
            </a:r>
            <a:r>
              <a:rPr lang="en">
                <a:solidFill>
                  <a:srgbClr val="5F5F6F"/>
                </a:solidFill>
                <a:latin typeface="Calibri"/>
                <a:ea typeface="Calibri"/>
                <a:cs typeface="Calibri"/>
                <a:sym typeface="Calibri"/>
              </a:rPr>
              <a:t> library. Execute the following script to load the iris dataset:</a:t>
            </a:r>
            <a:endParaRPr>
              <a:solidFill>
                <a:srgbClr val="5F5F6F"/>
              </a:solidFill>
              <a:latin typeface="Calibri"/>
              <a:ea typeface="Calibri"/>
              <a:cs typeface="Calibri"/>
              <a:sym typeface="Calibri"/>
            </a:endParaRPr>
          </a:p>
          <a:p>
            <a:pPr indent="0" lvl="0" marL="0" rtl="0" algn="l">
              <a:spcBef>
                <a:spcPts val="23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152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Libraries</a:t>
            </a:r>
            <a:endParaRPr/>
          </a:p>
        </p:txBody>
      </p:sp>
      <p:pic>
        <p:nvPicPr>
          <p:cNvPr id="81" name="Google Shape;81;p17"/>
          <p:cNvPicPr preferRelativeResize="0"/>
          <p:nvPr/>
        </p:nvPicPr>
        <p:blipFill rotWithShape="1">
          <a:blip r:embed="rId3">
            <a:alphaModFix/>
          </a:blip>
          <a:srcRect b="3980" l="0" r="0" t="-3980"/>
          <a:stretch/>
        </p:blipFill>
        <p:spPr>
          <a:xfrm>
            <a:off x="152400" y="561101"/>
            <a:ext cx="9144000" cy="4297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2"/>
          <p:cNvSpPr txBox="1"/>
          <p:nvPr>
            <p:ph idx="1" type="body"/>
          </p:nvPr>
        </p:nvSpPr>
        <p:spPr>
          <a:xfrm>
            <a:off x="311700" y="66625"/>
            <a:ext cx="8520600" cy="45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matplotlib.pyplot as plt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import seaborn as sns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 = sns.load_dataset('iris')</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dataset.head()</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b="1" sz="1400">
              <a:solidFill>
                <a:srgbClr val="000000"/>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b="1" lang="en" sz="1400">
                <a:solidFill>
                  <a:srgbClr val="000000"/>
                </a:solidFill>
                <a:highlight>
                  <a:srgbClr val="FFFFFF"/>
                </a:highlight>
                <a:latin typeface="Calibri"/>
                <a:ea typeface="Calibri"/>
                <a:cs typeface="Calibri"/>
                <a:sym typeface="Calibri"/>
              </a:rPr>
              <a:t>sns.pairplot(dataset)</a:t>
            </a:r>
            <a:r>
              <a:rPr lang="en">
                <a:solidFill>
                  <a:srgbClr val="000000"/>
                </a:solidFill>
                <a:highlight>
                  <a:srgbClr val="FFFFFF"/>
                </a:highlight>
                <a:latin typeface="Courier New"/>
                <a:ea typeface="Courier New"/>
                <a:cs typeface="Courier New"/>
                <a:sym typeface="Courier New"/>
              </a:rPr>
              <a:t> </a:t>
            </a:r>
            <a:endParaRPr b="1">
              <a:solidFill>
                <a:srgbClr val="000000"/>
              </a:solidFill>
              <a:highlight>
                <a:srgbClr val="FFFFFF"/>
              </a:highlight>
              <a:latin typeface="Calibri"/>
              <a:ea typeface="Calibri"/>
              <a:cs typeface="Calibri"/>
              <a:sym typeface="Calibri"/>
            </a:endParaRPr>
          </a:p>
        </p:txBody>
      </p:sp>
      <p:pic>
        <p:nvPicPr>
          <p:cNvPr id="337" name="Google Shape;337;p62"/>
          <p:cNvPicPr preferRelativeResize="0"/>
          <p:nvPr/>
        </p:nvPicPr>
        <p:blipFill>
          <a:blip r:embed="rId3">
            <a:alphaModFix/>
          </a:blip>
          <a:stretch>
            <a:fillRect/>
          </a:stretch>
        </p:blipFill>
        <p:spPr>
          <a:xfrm>
            <a:off x="2838250" y="66625"/>
            <a:ext cx="6305749" cy="5076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Links</a:t>
            </a:r>
            <a:endParaRPr/>
          </a:p>
        </p:txBody>
      </p:sp>
      <p:sp>
        <p:nvSpPr>
          <p:cNvPr id="343" name="Google Shape;343;p63"/>
          <p:cNvSpPr txBox="1"/>
          <p:nvPr>
            <p:ph idx="1" type="body"/>
          </p:nvPr>
        </p:nvSpPr>
        <p:spPr>
          <a:xfrm>
            <a:off x="311700" y="932750"/>
            <a:ext cx="8629500" cy="41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---console.cloud.google.com/billing/linkedaccount?project=redwood-db-cloud-1&amp;organizationId=724817557879</a:t>
            </a:r>
            <a:endParaRPr/>
          </a:p>
          <a:p>
            <a:pPr indent="0" lvl="0" marL="0" rtl="0" algn="l">
              <a:spcBef>
                <a:spcPts val="1600"/>
              </a:spcBef>
              <a:spcAft>
                <a:spcPts val="0"/>
              </a:spcAft>
              <a:buNone/>
            </a:pPr>
            <a:r>
              <a:rPr lang="en"/>
              <a:t>-- </a:t>
            </a:r>
            <a:r>
              <a:rPr lang="en" sz="1100" u="sng">
                <a:solidFill>
                  <a:schemeClr val="hlink"/>
                </a:solidFill>
                <a:hlinkClick r:id="rId3"/>
              </a:rPr>
              <a:t>https://seaborn.pydata.org/tutorial/color_palettes.html</a:t>
            </a:r>
            <a:endParaRPr/>
          </a:p>
          <a:p>
            <a:pPr indent="0" lvl="0" marL="0" rtl="0" algn="l">
              <a:spcBef>
                <a:spcPts val="1600"/>
              </a:spcBef>
              <a:spcAft>
                <a:spcPts val="0"/>
              </a:spcAft>
              <a:buNone/>
            </a:pPr>
            <a:r>
              <a:rPr lang="en"/>
              <a:t>-- </a:t>
            </a:r>
            <a:r>
              <a:rPr lang="en" sz="1100" u="sng">
                <a:solidFill>
                  <a:schemeClr val="hlink"/>
                </a:solidFill>
                <a:hlinkClick r:id="rId4"/>
              </a:rPr>
              <a:t>https://pandas.pydata.org/pandas-docs/stable/user_guide/visualization.html</a:t>
            </a:r>
            <a:endParaRPr/>
          </a:p>
          <a:p>
            <a:pPr indent="0" lvl="0" marL="0" rtl="0" algn="l">
              <a:spcBef>
                <a:spcPts val="1600"/>
              </a:spcBef>
              <a:spcAft>
                <a:spcPts val="0"/>
              </a:spcAft>
              <a:buNone/>
            </a:pPr>
            <a:r>
              <a:rPr lang="en"/>
              <a:t>-- </a:t>
            </a:r>
            <a:r>
              <a:rPr lang="en" sz="1100" u="sng">
                <a:solidFill>
                  <a:schemeClr val="hlink"/>
                </a:solidFill>
                <a:hlinkClick r:id="rId5"/>
              </a:rPr>
              <a:t>https://pandas.pydata.org/pandas-docs/stable/user_guide/visualization.html</a:t>
            </a:r>
            <a:endParaRPr/>
          </a:p>
          <a:p>
            <a:pPr indent="0" lvl="0" marL="0" rtl="0" algn="l">
              <a:spcBef>
                <a:spcPts val="1600"/>
              </a:spcBef>
              <a:spcAft>
                <a:spcPts val="0"/>
              </a:spcAft>
              <a:buNone/>
            </a:pPr>
            <a:r>
              <a:rPr lang="en"/>
              <a:t>-- geeksforgeeks.org</a:t>
            </a:r>
            <a:endParaRPr/>
          </a:p>
          <a:p>
            <a:pPr indent="0" lvl="0" marL="0" rtl="0" algn="l">
              <a:spcBef>
                <a:spcPts val="1600"/>
              </a:spcBef>
              <a:spcAft>
                <a:spcPts val="0"/>
              </a:spcAft>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0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in python</a:t>
            </a:r>
            <a:endParaRPr/>
          </a:p>
        </p:txBody>
      </p:sp>
      <p:sp>
        <p:nvSpPr>
          <p:cNvPr id="87" name="Google Shape;87;p18"/>
          <p:cNvSpPr txBox="1"/>
          <p:nvPr>
            <p:ph idx="1" type="body"/>
          </p:nvPr>
        </p:nvSpPr>
        <p:spPr>
          <a:xfrm>
            <a:off x="311700" y="634575"/>
            <a:ext cx="8520600" cy="45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a:p>
            <a:pPr indent="0" lvl="0" marL="0" rtl="0" algn="l">
              <a:lnSpc>
                <a:spcPct val="100000"/>
              </a:lnSpc>
              <a:spcBef>
                <a:spcPts val="1600"/>
              </a:spcBef>
              <a:spcAft>
                <a:spcPts val="0"/>
              </a:spcAft>
              <a:buNone/>
            </a:pP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3</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0086B3"/>
                </a:solidFill>
                <a:highlight>
                  <a:srgbClr val="EEEEFF"/>
                </a:highlight>
              </a:rPr>
              <a:t>type</a:t>
            </a:r>
            <a:r>
              <a:rPr lang="en">
                <a:solidFill>
                  <a:schemeClr val="dk1"/>
                </a:solidFill>
                <a:highlight>
                  <a:srgbClr val="EEEEFF"/>
                </a:highlight>
              </a:rPr>
              <a:t>(x)) </a:t>
            </a:r>
            <a:r>
              <a:rPr i="1" lang="en">
                <a:solidFill>
                  <a:srgbClr val="999988"/>
                </a:solidFill>
                <a:highlight>
                  <a:srgbClr val="EEEEFF"/>
                </a:highlight>
              </a:rPr>
              <a:t># Prints "&lt;class 'int'&gt;"</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i="1" lang="en">
                <a:solidFill>
                  <a:srgbClr val="999988"/>
                </a:solidFill>
                <a:highlight>
                  <a:srgbClr val="EEEEFF"/>
                </a:highlight>
              </a:rPr>
              <a:t># Prints "3"</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   </a:t>
            </a:r>
            <a:r>
              <a:rPr i="1" lang="en">
                <a:solidFill>
                  <a:srgbClr val="999988"/>
                </a:solidFill>
                <a:highlight>
                  <a:srgbClr val="EEEEFF"/>
                </a:highlight>
              </a:rPr>
              <a:t># Addition; prints "4"</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   </a:t>
            </a:r>
            <a:r>
              <a:rPr i="1" lang="en">
                <a:solidFill>
                  <a:srgbClr val="999988"/>
                </a:solidFill>
                <a:highlight>
                  <a:srgbClr val="EEEEFF"/>
                </a:highlight>
              </a:rPr>
              <a:t># Subtraction; prints "2"</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a:t>
            </a:r>
            <a:r>
              <a:rPr lang="en">
                <a:solidFill>
                  <a:schemeClr val="dk1"/>
                </a:solidFill>
                <a:highlight>
                  <a:srgbClr val="EEEEFF"/>
                </a:highlight>
              </a:rPr>
              <a:t>)   </a:t>
            </a:r>
            <a:r>
              <a:rPr i="1" lang="en">
                <a:solidFill>
                  <a:srgbClr val="999988"/>
                </a:solidFill>
                <a:highlight>
                  <a:srgbClr val="EEEEFF"/>
                </a:highlight>
              </a:rPr>
              <a:t># Multiplication; prints "6"</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a:t>
            </a:r>
            <a:r>
              <a:rPr lang="en">
                <a:solidFill>
                  <a:schemeClr val="dk1"/>
                </a:solidFill>
                <a:highlight>
                  <a:srgbClr val="EEEEFF"/>
                </a:highlight>
              </a:rPr>
              <a:t>)  </a:t>
            </a:r>
            <a:r>
              <a:rPr i="1" lang="en">
                <a:solidFill>
                  <a:srgbClr val="999988"/>
                </a:solidFill>
                <a:highlight>
                  <a:srgbClr val="EEEEFF"/>
                </a:highlight>
              </a:rPr>
              <a:t># Exponentiation; prints "9"</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1</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i="1" lang="en">
                <a:solidFill>
                  <a:srgbClr val="999988"/>
                </a:solidFill>
                <a:highlight>
                  <a:srgbClr val="EEEEFF"/>
                </a:highlight>
              </a:rPr>
              <a:t># Prints "4"</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x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(x)  </a:t>
            </a:r>
            <a:r>
              <a:rPr i="1" lang="en">
                <a:solidFill>
                  <a:srgbClr val="999988"/>
                </a:solidFill>
                <a:highlight>
                  <a:srgbClr val="EEEEFF"/>
                </a:highlight>
              </a:rPr>
              <a:t># Prints "8"</a:t>
            </a:r>
            <a:endParaRPr>
              <a:solidFill>
                <a:schemeClr val="dk1"/>
              </a:solidFill>
              <a:highlight>
                <a:srgbClr val="EEEEFF"/>
              </a:highlight>
            </a:endParaRPr>
          </a:p>
          <a:p>
            <a:pPr indent="0" lvl="0" marL="0" rtl="0" algn="l">
              <a:lnSpc>
                <a:spcPct val="100000"/>
              </a:lnSpc>
              <a:spcBef>
                <a:spcPts val="0"/>
              </a:spcBef>
              <a:spcAft>
                <a:spcPts val="0"/>
              </a:spcAft>
              <a:buNone/>
            </a:pPr>
            <a:r>
              <a:rPr lang="en">
                <a:solidFill>
                  <a:schemeClr val="dk1"/>
                </a:solidFill>
                <a:highlight>
                  <a:srgbClr val="EEEEFF"/>
                </a:highlight>
              </a:rPr>
              <a:t>y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2.5</a:t>
            </a:r>
            <a:endParaRPr>
              <a:solidFill>
                <a:schemeClr val="dk1"/>
              </a:solidFill>
              <a:highlight>
                <a:srgbClr val="EEEEFF"/>
              </a:highlight>
            </a:endParaRPr>
          </a:p>
          <a:p>
            <a:pPr indent="0" lvl="0" marL="0" rtl="0" algn="l">
              <a:lnSpc>
                <a:spcPct val="100000"/>
              </a:lnSpc>
              <a:spcBef>
                <a:spcPts val="0"/>
              </a:spcBef>
              <a:spcAft>
                <a:spcPts val="0"/>
              </a:spcAft>
              <a:buNone/>
            </a:pPr>
            <a:r>
              <a:rPr b="1" lang="en">
                <a:solidFill>
                  <a:schemeClr val="dk1"/>
                </a:solidFill>
                <a:highlight>
                  <a:srgbClr val="EEEEFF"/>
                </a:highlight>
              </a:rPr>
              <a:t>print</a:t>
            </a:r>
            <a:r>
              <a:rPr lang="en">
                <a:solidFill>
                  <a:schemeClr val="dk1"/>
                </a:solidFill>
                <a:highlight>
                  <a:srgbClr val="EEEEFF"/>
                </a:highlight>
              </a:rPr>
              <a:t>(</a:t>
            </a:r>
            <a:r>
              <a:rPr lang="en">
                <a:solidFill>
                  <a:srgbClr val="0086B3"/>
                </a:solidFill>
                <a:highlight>
                  <a:srgbClr val="EEEEFF"/>
                </a:highlight>
              </a:rPr>
              <a:t>type</a:t>
            </a:r>
            <a:r>
              <a:rPr lang="en">
                <a:solidFill>
                  <a:schemeClr val="dk1"/>
                </a:solidFill>
                <a:highlight>
                  <a:srgbClr val="EEEEFF"/>
                </a:highlight>
              </a:rPr>
              <a:t>(y)) </a:t>
            </a:r>
            <a:r>
              <a:rPr i="1" lang="en">
                <a:solidFill>
                  <a:srgbClr val="999988"/>
                </a:solidFill>
                <a:highlight>
                  <a:srgbClr val="EEEEFF"/>
                </a:highlight>
              </a:rPr>
              <a:t># Prints "&lt;class 'float'&gt;"</a:t>
            </a:r>
            <a:endParaRPr>
              <a:solidFill>
                <a:schemeClr val="dk1"/>
              </a:solidFill>
              <a:highlight>
                <a:srgbClr val="EEEEFF"/>
              </a:highlight>
            </a:endParaRPr>
          </a:p>
          <a:p>
            <a:pPr indent="0" lvl="0" marL="0" marR="114300" rtl="0" algn="l">
              <a:lnSpc>
                <a:spcPct val="100000"/>
              </a:lnSpc>
              <a:spcBef>
                <a:spcPts val="0"/>
              </a:spcBef>
              <a:spcAft>
                <a:spcPts val="0"/>
              </a:spcAft>
              <a:buClr>
                <a:schemeClr val="dk1"/>
              </a:buClr>
              <a:buSzPts val="1100"/>
              <a:buFont typeface="Arial"/>
              <a:buNone/>
            </a:pPr>
            <a:r>
              <a:rPr b="1" lang="en">
                <a:solidFill>
                  <a:schemeClr val="dk1"/>
                </a:solidFill>
                <a:highlight>
                  <a:srgbClr val="EEEEFF"/>
                </a:highlight>
              </a:rPr>
              <a:t>print</a:t>
            </a:r>
            <a:r>
              <a:rPr lang="en">
                <a:solidFill>
                  <a:schemeClr val="dk1"/>
                </a:solidFill>
                <a:highlight>
                  <a:srgbClr val="EEEEFF"/>
                </a:highlight>
              </a:rPr>
              <a:t>(y, y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1</a:t>
            </a:r>
            <a:r>
              <a:rPr lang="en">
                <a:solidFill>
                  <a:schemeClr val="dk1"/>
                </a:solidFill>
                <a:highlight>
                  <a:srgbClr val="EEEEFF"/>
                </a:highlight>
              </a:rPr>
              <a:t>, y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a:t>
            </a:r>
            <a:r>
              <a:rPr lang="en">
                <a:solidFill>
                  <a:schemeClr val="dk1"/>
                </a:solidFill>
                <a:highlight>
                  <a:srgbClr val="EEEEFF"/>
                </a:highlight>
              </a:rPr>
              <a:t>, y </a:t>
            </a:r>
            <a:r>
              <a:rPr b="1" lang="en">
                <a:solidFill>
                  <a:schemeClr val="dk1"/>
                </a:solidFill>
                <a:highlight>
                  <a:srgbClr val="EEEEFF"/>
                </a:highlight>
              </a:rPr>
              <a:t>**</a:t>
            </a:r>
            <a:r>
              <a:rPr lang="en">
                <a:solidFill>
                  <a:schemeClr val="dk1"/>
                </a:solidFill>
                <a:highlight>
                  <a:srgbClr val="EEEEFF"/>
                </a:highlight>
              </a:rPr>
              <a:t> </a:t>
            </a:r>
            <a:r>
              <a:rPr lang="en">
                <a:solidFill>
                  <a:srgbClr val="009999"/>
                </a:solidFill>
                <a:highlight>
                  <a:srgbClr val="EEEEFF"/>
                </a:highlight>
              </a:rPr>
              <a:t>2</a:t>
            </a:r>
            <a:r>
              <a:rPr lang="en">
                <a:solidFill>
                  <a:schemeClr val="dk1"/>
                </a:solidFill>
                <a:highlight>
                  <a:srgbClr val="EEEEFF"/>
                </a:highlight>
              </a:rPr>
              <a:t>) </a:t>
            </a:r>
            <a:r>
              <a:rPr i="1" lang="en">
                <a:solidFill>
                  <a:srgbClr val="999988"/>
                </a:solidFill>
                <a:highlight>
                  <a:srgbClr val="EEEEFF"/>
                </a:highlight>
              </a:rPr>
              <a:t># Prints "2.5 3.5 5.0 6.25"</a:t>
            </a:r>
            <a:endParaRPr i="1">
              <a:solidFill>
                <a:srgbClr val="999988"/>
              </a:solidFill>
              <a:highlight>
                <a:srgbClr val="EEEEFF"/>
              </a:highlight>
            </a:endParaRPr>
          </a:p>
          <a:p>
            <a:pPr indent="0" lvl="0" marL="0" rtl="0" algn="l">
              <a:spcBef>
                <a:spcPts val="0"/>
              </a:spcBef>
              <a:spcAft>
                <a:spcPts val="1600"/>
              </a:spcAft>
              <a:buNone/>
            </a:pPr>
            <a:r>
              <a:t/>
            </a:r>
            <a:endParaRPr/>
          </a:p>
        </p:txBody>
      </p:sp>
      <p:sp>
        <p:nvSpPr>
          <p:cNvPr id="88" name="Google Shape;88;p18"/>
          <p:cNvSpPr txBox="1"/>
          <p:nvPr/>
        </p:nvSpPr>
        <p:spPr>
          <a:xfrm>
            <a:off x="6110425" y="1316100"/>
            <a:ext cx="2242800" cy="24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Integers</a:t>
            </a:r>
            <a:endParaRPr/>
          </a:p>
          <a:p>
            <a:pPr indent="0" lvl="0" marL="0" rtl="0" algn="l">
              <a:spcBef>
                <a:spcPts val="0"/>
              </a:spcBef>
              <a:spcAft>
                <a:spcPts val="0"/>
              </a:spcAft>
              <a:buNone/>
            </a:pPr>
            <a:r>
              <a:rPr lang="en"/>
              <a:t>Floating point numbers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55550"/>
            <a:ext cx="2320500" cy="4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94" name="Google Shape;94;p19"/>
          <p:cNvSpPr txBox="1"/>
          <p:nvPr>
            <p:ph idx="1" type="body"/>
          </p:nvPr>
        </p:nvSpPr>
        <p:spPr>
          <a:xfrm>
            <a:off x="0" y="558375"/>
            <a:ext cx="9266400" cy="44316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400">
                <a:solidFill>
                  <a:schemeClr val="dk1"/>
                </a:solidFill>
                <a:highlight>
                  <a:srgbClr val="EEEEFF"/>
                </a:highlight>
              </a:rPr>
              <a:t>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999999"/>
                </a:solidFill>
                <a:highlight>
                  <a:srgbClr val="EEEEFF"/>
                </a:highlight>
              </a:rPr>
              <a:t>True</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f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999999"/>
                </a:solidFill>
                <a:highlight>
                  <a:srgbClr val="EEEEFF"/>
                </a:highlight>
              </a:rPr>
              <a:t>False</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0086B3"/>
                </a:solidFill>
                <a:highlight>
                  <a:srgbClr val="EEEEFF"/>
                </a:highlight>
              </a:rPr>
              <a:t>type</a:t>
            </a:r>
            <a:r>
              <a:rPr lang="en" sz="1400">
                <a:solidFill>
                  <a:schemeClr val="dk1"/>
                </a:solidFill>
                <a:highlight>
                  <a:srgbClr val="EEEEFF"/>
                </a:highlight>
              </a:rPr>
              <a:t>(t)) </a:t>
            </a:r>
            <a:r>
              <a:rPr i="1" lang="en" sz="1400">
                <a:solidFill>
                  <a:srgbClr val="999988"/>
                </a:solidFill>
                <a:highlight>
                  <a:srgbClr val="EEEEFF"/>
                </a:highlight>
              </a:rPr>
              <a:t># Prints "&lt;class 'bool'&gt;"</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(t </a:t>
            </a:r>
            <a:r>
              <a:rPr b="1" lang="en" sz="1400">
                <a:solidFill>
                  <a:schemeClr val="dk1"/>
                </a:solidFill>
                <a:highlight>
                  <a:srgbClr val="EEEEFF"/>
                </a:highlight>
              </a:rPr>
              <a:t>and</a:t>
            </a:r>
            <a:r>
              <a:rPr lang="en" sz="1400">
                <a:solidFill>
                  <a:schemeClr val="dk1"/>
                </a:solidFill>
                <a:highlight>
                  <a:srgbClr val="EEEEFF"/>
                </a:highlight>
              </a:rPr>
              <a:t> f) </a:t>
            </a:r>
            <a:r>
              <a:rPr i="1" lang="en" sz="1400">
                <a:solidFill>
                  <a:srgbClr val="999988"/>
                </a:solidFill>
                <a:highlight>
                  <a:srgbClr val="EEEEFF"/>
                </a:highlight>
              </a:rPr>
              <a:t># Logical AND; prints "False"</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(t </a:t>
            </a:r>
            <a:r>
              <a:rPr b="1" lang="en" sz="1400">
                <a:solidFill>
                  <a:schemeClr val="dk1"/>
                </a:solidFill>
                <a:highlight>
                  <a:srgbClr val="EEEEFF"/>
                </a:highlight>
              </a:rPr>
              <a:t>or</a:t>
            </a:r>
            <a:r>
              <a:rPr lang="en" sz="1400">
                <a:solidFill>
                  <a:schemeClr val="dk1"/>
                </a:solidFill>
                <a:highlight>
                  <a:srgbClr val="EEEEFF"/>
                </a:highlight>
              </a:rPr>
              <a:t> f)  </a:t>
            </a:r>
            <a:r>
              <a:rPr i="1" lang="en" sz="1400">
                <a:solidFill>
                  <a:srgbClr val="999988"/>
                </a:solidFill>
                <a:highlight>
                  <a:srgbClr val="EEEEFF"/>
                </a:highlight>
              </a:rPr>
              <a:t># Logical OR; prints "True"</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b="1" lang="en" sz="1400">
                <a:solidFill>
                  <a:schemeClr val="dk1"/>
                </a:solidFill>
                <a:highlight>
                  <a:srgbClr val="EEEEFF"/>
                </a:highlight>
              </a:rPr>
              <a:t>not</a:t>
            </a:r>
            <a:r>
              <a:rPr lang="en" sz="1400">
                <a:solidFill>
                  <a:schemeClr val="dk1"/>
                </a:solidFill>
                <a:highlight>
                  <a:srgbClr val="EEEEFF"/>
                </a:highlight>
              </a:rPr>
              <a:t> t)   </a:t>
            </a:r>
            <a:r>
              <a:rPr i="1" lang="en" sz="1400">
                <a:solidFill>
                  <a:srgbClr val="999988"/>
                </a:solidFill>
                <a:highlight>
                  <a:srgbClr val="EEEEFF"/>
                </a:highlight>
              </a:rPr>
              <a:t># Logical NOT; prints "False"</a:t>
            </a:r>
            <a:endParaRPr sz="1400">
              <a:solidFill>
                <a:schemeClr val="dk1"/>
              </a:solidFill>
              <a:highlight>
                <a:srgbClr val="EEEEFF"/>
              </a:highlight>
            </a:endParaRPr>
          </a:p>
          <a:p>
            <a:pPr indent="0" lvl="0" marL="0" marR="114300" rtl="0" algn="l">
              <a:lnSpc>
                <a:spcPct val="114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(t </a:t>
            </a:r>
            <a:r>
              <a:rPr b="1" lang="en" sz="1400">
                <a:solidFill>
                  <a:schemeClr val="dk1"/>
                </a:solidFill>
                <a:highlight>
                  <a:srgbClr val="EEEEFF"/>
                </a:highlight>
              </a:rPr>
              <a:t>!=</a:t>
            </a:r>
            <a:r>
              <a:rPr lang="en" sz="1400">
                <a:solidFill>
                  <a:schemeClr val="dk1"/>
                </a:solidFill>
                <a:highlight>
                  <a:srgbClr val="EEEEFF"/>
                </a:highlight>
              </a:rPr>
              <a:t> f)  </a:t>
            </a:r>
            <a:r>
              <a:rPr i="1" lang="en" sz="1400">
                <a:solidFill>
                  <a:srgbClr val="999988"/>
                </a:solidFill>
                <a:highlight>
                  <a:srgbClr val="EEEEFF"/>
                </a:highlight>
              </a:rPr>
              <a:t># Logical XOR; prints "True"</a:t>
            </a:r>
            <a:endParaRPr i="1" sz="1400">
              <a:solidFill>
                <a:srgbClr val="999988"/>
              </a:solidFill>
              <a:highlight>
                <a:srgbClr val="EEEEFF"/>
              </a:highlight>
            </a:endParaRPr>
          </a:p>
          <a:p>
            <a:pPr indent="0" lvl="0" marL="0" rtl="0" algn="l">
              <a:lnSpc>
                <a:spcPct val="114000"/>
              </a:lnSpc>
              <a:spcBef>
                <a:spcPts val="0"/>
              </a:spcBef>
              <a:spcAft>
                <a:spcPts val="0"/>
              </a:spcAft>
              <a:buNone/>
            </a:pPr>
            <a:r>
              <a:t/>
            </a:r>
            <a:endParaRPr b="1" sz="1200">
              <a:solidFill>
                <a:schemeClr val="dk1"/>
              </a:solidFill>
              <a:highlight>
                <a:srgbClr val="FFFFFF"/>
              </a:highlight>
              <a:latin typeface="Roboto"/>
              <a:ea typeface="Roboto"/>
              <a:cs typeface="Roboto"/>
              <a:sym typeface="Roboto"/>
            </a:endParaRPr>
          </a:p>
          <a:p>
            <a:pPr indent="0" lvl="0" marL="0" rtl="0" algn="l">
              <a:lnSpc>
                <a:spcPct val="114000"/>
              </a:lnSpc>
              <a:spcBef>
                <a:spcPts val="0"/>
              </a:spcBef>
              <a:spcAft>
                <a:spcPts val="0"/>
              </a:spcAft>
              <a:buNone/>
            </a:pPr>
            <a:r>
              <a:rPr lang="en" sz="2400">
                <a:solidFill>
                  <a:schemeClr val="dk1"/>
                </a:solidFill>
                <a:highlight>
                  <a:srgbClr val="FFFFFF"/>
                </a:highlight>
                <a:latin typeface="Roboto"/>
                <a:ea typeface="Roboto"/>
                <a:cs typeface="Roboto"/>
                <a:sym typeface="Roboto"/>
              </a:rPr>
              <a:t>Strings</a:t>
            </a:r>
            <a:endParaRPr sz="2400">
              <a:solidFill>
                <a:schemeClr val="dk1"/>
              </a:solidFill>
              <a:highlight>
                <a:srgbClr val="FFFFFF"/>
              </a:highlight>
              <a:latin typeface="Roboto"/>
              <a:ea typeface="Roboto"/>
              <a:cs typeface="Roboto"/>
              <a:sym typeface="Roboto"/>
            </a:endParaRPr>
          </a:p>
          <a:p>
            <a:pPr indent="0" lvl="0" marL="0" rtl="0" algn="l">
              <a:lnSpc>
                <a:spcPct val="114000"/>
              </a:lnSpc>
              <a:spcBef>
                <a:spcPts val="0"/>
              </a:spcBef>
              <a:spcAft>
                <a:spcPts val="0"/>
              </a:spcAft>
              <a:buNone/>
            </a:pPr>
            <a:r>
              <a:rPr lang="en" sz="1400">
                <a:solidFill>
                  <a:schemeClr val="dk1"/>
                </a:solidFill>
                <a:highlight>
                  <a:srgbClr val="EEEEFF"/>
                </a:highlight>
              </a:rPr>
              <a:t>hello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'hello'</a:t>
            </a:r>
            <a:r>
              <a:rPr lang="en" sz="1400">
                <a:solidFill>
                  <a:schemeClr val="dk1"/>
                </a:solidFill>
                <a:highlight>
                  <a:srgbClr val="EEEEFF"/>
                </a:highlight>
              </a:rPr>
              <a:t>    </a:t>
            </a:r>
            <a:r>
              <a:rPr i="1" lang="en" sz="1400">
                <a:solidFill>
                  <a:srgbClr val="999988"/>
                </a:solidFill>
                <a:highlight>
                  <a:srgbClr val="EEEEFF"/>
                </a:highlight>
              </a:rPr>
              <a:t># String literals can use single quotes</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world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"world"</a:t>
            </a:r>
            <a:r>
              <a:rPr lang="en" sz="1400">
                <a:solidFill>
                  <a:schemeClr val="dk1"/>
                </a:solidFill>
                <a:highlight>
                  <a:srgbClr val="EEEEFF"/>
                </a:highlight>
              </a:rPr>
              <a:t>    </a:t>
            </a:r>
            <a:r>
              <a:rPr i="1" lang="en" sz="1400">
                <a:solidFill>
                  <a:srgbClr val="999988"/>
                </a:solidFill>
                <a:highlight>
                  <a:srgbClr val="EEEEFF"/>
                </a:highlight>
              </a:rPr>
              <a:t># or double quotes; it does not matter.</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(hello)       </a:t>
            </a:r>
            <a:r>
              <a:rPr i="1" lang="en" sz="1400">
                <a:solidFill>
                  <a:srgbClr val="999988"/>
                </a:solidFill>
                <a:highlight>
                  <a:srgbClr val="EEEEFF"/>
                </a:highlight>
              </a:rPr>
              <a:t># Prints "hello"</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0086B3"/>
                </a:solidFill>
                <a:highlight>
                  <a:srgbClr val="EEEEFF"/>
                </a:highlight>
              </a:rPr>
              <a:t>len</a:t>
            </a:r>
            <a:r>
              <a:rPr lang="en" sz="1400">
                <a:solidFill>
                  <a:schemeClr val="dk1"/>
                </a:solidFill>
                <a:highlight>
                  <a:srgbClr val="EEEEFF"/>
                </a:highlight>
              </a:rPr>
              <a:t>(hello))  </a:t>
            </a:r>
            <a:r>
              <a:rPr i="1" lang="en" sz="1400">
                <a:solidFill>
                  <a:srgbClr val="999988"/>
                </a:solidFill>
                <a:highlight>
                  <a:srgbClr val="EEEEFF"/>
                </a:highlight>
              </a:rPr>
              <a:t># String length; prints "5"</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hw </a:t>
            </a:r>
            <a:r>
              <a:rPr b="1" lang="en" sz="1400">
                <a:solidFill>
                  <a:schemeClr val="dk1"/>
                </a:solidFill>
                <a:highlight>
                  <a:srgbClr val="EEEEFF"/>
                </a:highlight>
              </a:rPr>
              <a:t>=</a:t>
            </a:r>
            <a:r>
              <a:rPr lang="en" sz="1400">
                <a:solidFill>
                  <a:schemeClr val="dk1"/>
                </a:solidFill>
                <a:highlight>
                  <a:srgbClr val="EEEEFF"/>
                </a:highlight>
              </a:rPr>
              <a:t> hello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 '</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world  </a:t>
            </a:r>
            <a:r>
              <a:rPr i="1" lang="en" sz="1400">
                <a:solidFill>
                  <a:srgbClr val="999988"/>
                </a:solidFill>
                <a:highlight>
                  <a:srgbClr val="EEEEFF"/>
                </a:highlight>
              </a:rPr>
              <a:t># String concatenation</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(hw)  </a:t>
            </a:r>
            <a:r>
              <a:rPr i="1" lang="en" sz="1400">
                <a:solidFill>
                  <a:srgbClr val="999988"/>
                </a:solidFill>
                <a:highlight>
                  <a:srgbClr val="EEEEFF"/>
                </a:highlight>
              </a:rPr>
              <a:t># prints "hello world"</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hw12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'%s %s %d'</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(hello, world, </a:t>
            </a:r>
            <a:r>
              <a:rPr lang="en" sz="1400">
                <a:solidFill>
                  <a:srgbClr val="009999"/>
                </a:solidFill>
                <a:highlight>
                  <a:srgbClr val="EEEEFF"/>
                </a:highlight>
              </a:rPr>
              <a:t>12</a:t>
            </a:r>
            <a:r>
              <a:rPr lang="en" sz="1400">
                <a:solidFill>
                  <a:schemeClr val="dk1"/>
                </a:solidFill>
                <a:highlight>
                  <a:srgbClr val="EEEEFF"/>
                </a:highlight>
              </a:rPr>
              <a:t>)  </a:t>
            </a:r>
            <a:r>
              <a:rPr i="1" lang="en" sz="1400">
                <a:solidFill>
                  <a:srgbClr val="999988"/>
                </a:solidFill>
                <a:highlight>
                  <a:srgbClr val="EEEEFF"/>
                </a:highlight>
              </a:rPr>
              <a:t># sprintf style string formatting</a:t>
            </a:r>
            <a:endParaRPr sz="1400">
              <a:solidFill>
                <a:schemeClr val="dk1"/>
              </a:solidFill>
              <a:highlight>
                <a:srgbClr val="EEEEFF"/>
              </a:highlight>
            </a:endParaRPr>
          </a:p>
          <a:p>
            <a:pPr indent="0" lvl="0" marL="114300" marR="114300" rtl="0" algn="l">
              <a:lnSpc>
                <a:spcPct val="114000"/>
              </a:lnSpc>
              <a:spcBef>
                <a:spcPts val="0"/>
              </a:spcBef>
              <a:spcAft>
                <a:spcPts val="0"/>
              </a:spcAft>
              <a:buClr>
                <a:schemeClr val="dk1"/>
              </a:buClr>
              <a:buSzPts val="1100"/>
              <a:buFont typeface="Arial"/>
              <a:buNone/>
            </a:pPr>
            <a:r>
              <a:rPr b="1" lang="en" sz="1400">
                <a:solidFill>
                  <a:schemeClr val="dk1"/>
                </a:solidFill>
                <a:highlight>
                  <a:srgbClr val="EEEEFF"/>
                </a:highlight>
              </a:rPr>
              <a:t>print</a:t>
            </a:r>
            <a:r>
              <a:rPr lang="en" sz="1400">
                <a:solidFill>
                  <a:schemeClr val="dk1"/>
                </a:solidFill>
                <a:highlight>
                  <a:srgbClr val="EEEEFF"/>
                </a:highlight>
              </a:rPr>
              <a:t>(hw12)  </a:t>
            </a:r>
            <a:r>
              <a:rPr i="1" lang="en" sz="1400">
                <a:solidFill>
                  <a:srgbClr val="999988"/>
                </a:solidFill>
                <a:highlight>
                  <a:srgbClr val="EEEEFF"/>
                </a:highlight>
              </a:rPr>
              <a:t># prints "hello world 12"</a:t>
            </a:r>
            <a:endParaRPr i="1" sz="1400">
              <a:solidFill>
                <a:srgbClr val="999988"/>
              </a:solidFill>
              <a:highlight>
                <a:srgbClr val="EEEEFF"/>
              </a:highlight>
            </a:endParaRPr>
          </a:p>
          <a:p>
            <a:pPr indent="0" lvl="0" marL="0" rtl="0" algn="l">
              <a:lnSpc>
                <a:spcPct val="114000"/>
              </a:lnSpc>
              <a:spcBef>
                <a:spcPts val="0"/>
              </a:spcBef>
              <a:spcAft>
                <a:spcPts val="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0" y="690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contd ..</a:t>
            </a:r>
            <a:endParaRPr/>
          </a:p>
        </p:txBody>
      </p:sp>
      <p:sp>
        <p:nvSpPr>
          <p:cNvPr id="100" name="Google Shape;100;p20"/>
          <p:cNvSpPr txBox="1"/>
          <p:nvPr>
            <p:ph idx="1" type="body"/>
          </p:nvPr>
        </p:nvSpPr>
        <p:spPr>
          <a:xfrm>
            <a:off x="0" y="561575"/>
            <a:ext cx="8738400" cy="4643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400">
                <a:solidFill>
                  <a:schemeClr val="dk1"/>
                </a:solidFill>
                <a:highlight>
                  <a:srgbClr val="EEEEFF"/>
                </a:highlight>
              </a:rPr>
              <a:t>s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"hello"</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(s</a:t>
            </a:r>
            <a:r>
              <a:rPr b="1" lang="en" sz="1400">
                <a:solidFill>
                  <a:schemeClr val="dk1"/>
                </a:solidFill>
                <a:highlight>
                  <a:srgbClr val="EEEEFF"/>
                </a:highlight>
              </a:rPr>
              <a:t>.</a:t>
            </a:r>
            <a:r>
              <a:rPr lang="en" sz="1400">
                <a:solidFill>
                  <a:schemeClr val="dk1"/>
                </a:solidFill>
                <a:highlight>
                  <a:srgbClr val="EEEEFF"/>
                </a:highlight>
              </a:rPr>
              <a:t>capitalize())  </a:t>
            </a:r>
            <a:r>
              <a:rPr i="1" lang="en" sz="1400">
                <a:solidFill>
                  <a:srgbClr val="999988"/>
                </a:solidFill>
                <a:highlight>
                  <a:srgbClr val="EEEEFF"/>
                </a:highlight>
              </a:rPr>
              <a:t># Capitalize a string; prints "Hello"</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(s</a:t>
            </a:r>
            <a:r>
              <a:rPr b="1" lang="en" sz="1400">
                <a:solidFill>
                  <a:schemeClr val="dk1"/>
                </a:solidFill>
                <a:highlight>
                  <a:srgbClr val="EEEEFF"/>
                </a:highlight>
              </a:rPr>
              <a:t>.</a:t>
            </a:r>
            <a:r>
              <a:rPr lang="en" sz="1400">
                <a:solidFill>
                  <a:schemeClr val="dk1"/>
                </a:solidFill>
                <a:highlight>
                  <a:srgbClr val="EEEEFF"/>
                </a:highlight>
              </a:rPr>
              <a:t>upper())       </a:t>
            </a:r>
            <a:r>
              <a:rPr i="1" lang="en" sz="1400">
                <a:solidFill>
                  <a:srgbClr val="999988"/>
                </a:solidFill>
                <a:highlight>
                  <a:srgbClr val="EEEEFF"/>
                </a:highlight>
              </a:rPr>
              <a:t># Convert a string to uppercase; prints "HELLO"</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(s</a:t>
            </a:r>
            <a:r>
              <a:rPr b="1" lang="en" sz="1400">
                <a:solidFill>
                  <a:schemeClr val="dk1"/>
                </a:solidFill>
                <a:highlight>
                  <a:srgbClr val="EEEEFF"/>
                </a:highlight>
              </a:rPr>
              <a:t>.</a:t>
            </a:r>
            <a:r>
              <a:rPr lang="en" sz="1400">
                <a:solidFill>
                  <a:schemeClr val="dk1"/>
                </a:solidFill>
                <a:highlight>
                  <a:srgbClr val="EEEEFF"/>
                </a:highlight>
              </a:rPr>
              <a:t>rjust(</a:t>
            </a:r>
            <a:r>
              <a:rPr lang="en" sz="1400">
                <a:solidFill>
                  <a:srgbClr val="009999"/>
                </a:solidFill>
                <a:highlight>
                  <a:srgbClr val="EEEEFF"/>
                </a:highlight>
              </a:rPr>
              <a:t>7</a:t>
            </a:r>
            <a:r>
              <a:rPr lang="en" sz="1400">
                <a:solidFill>
                  <a:schemeClr val="dk1"/>
                </a:solidFill>
                <a:highlight>
                  <a:srgbClr val="EEEEFF"/>
                </a:highlight>
              </a:rPr>
              <a:t>))      </a:t>
            </a:r>
            <a:r>
              <a:rPr i="1" lang="en" sz="1400">
                <a:solidFill>
                  <a:srgbClr val="999988"/>
                </a:solidFill>
                <a:highlight>
                  <a:srgbClr val="EEEEFF"/>
                </a:highlight>
              </a:rPr>
              <a:t># Right-justify a string, padding with spaces; prints "  hello"</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(s</a:t>
            </a:r>
            <a:r>
              <a:rPr b="1" lang="en" sz="1400">
                <a:solidFill>
                  <a:schemeClr val="dk1"/>
                </a:solidFill>
                <a:highlight>
                  <a:srgbClr val="EEEEFF"/>
                </a:highlight>
              </a:rPr>
              <a:t>.</a:t>
            </a:r>
            <a:r>
              <a:rPr lang="en" sz="1400">
                <a:solidFill>
                  <a:schemeClr val="dk1"/>
                </a:solidFill>
                <a:highlight>
                  <a:srgbClr val="EEEEFF"/>
                </a:highlight>
              </a:rPr>
              <a:t>center(</a:t>
            </a:r>
            <a:r>
              <a:rPr lang="en" sz="1400">
                <a:solidFill>
                  <a:srgbClr val="009999"/>
                </a:solidFill>
                <a:highlight>
                  <a:srgbClr val="EEEEFF"/>
                </a:highlight>
              </a:rPr>
              <a:t>7</a:t>
            </a:r>
            <a:r>
              <a:rPr lang="en" sz="1400">
                <a:solidFill>
                  <a:schemeClr val="dk1"/>
                </a:solidFill>
                <a:highlight>
                  <a:srgbClr val="EEEEFF"/>
                </a:highlight>
              </a:rPr>
              <a:t>))     </a:t>
            </a:r>
            <a:r>
              <a:rPr i="1" lang="en" sz="1400">
                <a:solidFill>
                  <a:srgbClr val="999988"/>
                </a:solidFill>
                <a:highlight>
                  <a:srgbClr val="EEEEFF"/>
                </a:highlight>
              </a:rPr>
              <a:t># Center a string, padding with spaces; prints " hello "</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(s</a:t>
            </a:r>
            <a:r>
              <a:rPr b="1" lang="en" sz="1400">
                <a:solidFill>
                  <a:schemeClr val="dk1"/>
                </a:solidFill>
                <a:highlight>
                  <a:srgbClr val="EEEEFF"/>
                </a:highlight>
              </a:rPr>
              <a:t>.</a:t>
            </a:r>
            <a:r>
              <a:rPr lang="en" sz="1400">
                <a:solidFill>
                  <a:schemeClr val="dk1"/>
                </a:solidFill>
                <a:highlight>
                  <a:srgbClr val="EEEEFF"/>
                </a:highlight>
              </a:rPr>
              <a:t>replace(</a:t>
            </a:r>
            <a:r>
              <a:rPr lang="en" sz="1400">
                <a:solidFill>
                  <a:srgbClr val="DD1144"/>
                </a:solidFill>
                <a:highlight>
                  <a:srgbClr val="EEEEFF"/>
                </a:highlight>
              </a:rPr>
              <a:t>'l'</a:t>
            </a:r>
            <a:r>
              <a:rPr lang="en" sz="1400">
                <a:solidFill>
                  <a:schemeClr val="dk1"/>
                </a:solidFill>
                <a:highlight>
                  <a:srgbClr val="EEEEFF"/>
                </a:highlight>
              </a:rPr>
              <a:t>, </a:t>
            </a:r>
            <a:r>
              <a:rPr lang="en" sz="1400">
                <a:solidFill>
                  <a:srgbClr val="DD1144"/>
                </a:solidFill>
                <a:highlight>
                  <a:srgbClr val="EEEEFF"/>
                </a:highlight>
              </a:rPr>
              <a:t>'(ell)'</a:t>
            </a:r>
            <a:r>
              <a:rPr lang="en" sz="1400">
                <a:solidFill>
                  <a:schemeClr val="dk1"/>
                </a:solidFill>
                <a:highlight>
                  <a:srgbClr val="EEEEFF"/>
                </a:highlight>
              </a:rPr>
              <a:t>))  </a:t>
            </a:r>
            <a:r>
              <a:rPr i="1" lang="en" sz="1400">
                <a:solidFill>
                  <a:srgbClr val="999988"/>
                </a:solidFill>
                <a:highlight>
                  <a:srgbClr val="EEEEFF"/>
                </a:highlight>
              </a:rPr>
              <a:t># Replace all instances of one substring with another;</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                                </a:t>
            </a:r>
            <a:r>
              <a:rPr i="1" lang="en" sz="1400">
                <a:solidFill>
                  <a:srgbClr val="999988"/>
                </a:solidFill>
                <a:highlight>
                  <a:srgbClr val="EEEEFF"/>
                </a:highlight>
              </a:rPr>
              <a:t># prints "he(ell)(ell)o"</a:t>
            </a:r>
            <a:endParaRPr sz="1400">
              <a:solidFill>
                <a:schemeClr val="dk1"/>
              </a:solidFill>
              <a:highlight>
                <a:srgbClr val="EEEEFF"/>
              </a:highlight>
            </a:endParaRPr>
          </a:p>
          <a:p>
            <a:pPr indent="0" lvl="0" marL="114300" marR="11430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a:t>
            </a:r>
            <a:r>
              <a:rPr lang="en" sz="1400">
                <a:solidFill>
                  <a:srgbClr val="DD1144"/>
                </a:solidFill>
                <a:highlight>
                  <a:srgbClr val="EEEEFF"/>
                </a:highlight>
              </a:rPr>
              <a:t>'  world '</a:t>
            </a:r>
            <a:r>
              <a:rPr b="1" lang="en" sz="1400">
                <a:solidFill>
                  <a:schemeClr val="dk1"/>
                </a:solidFill>
                <a:highlight>
                  <a:srgbClr val="EEEEFF"/>
                </a:highlight>
              </a:rPr>
              <a:t>.</a:t>
            </a:r>
            <a:r>
              <a:rPr lang="en" sz="1400">
                <a:solidFill>
                  <a:schemeClr val="dk1"/>
                </a:solidFill>
                <a:highlight>
                  <a:srgbClr val="EEEEFF"/>
                </a:highlight>
              </a:rPr>
              <a:t>strip())</a:t>
            </a:r>
            <a:endParaRPr sz="1400">
              <a:solidFill>
                <a:schemeClr val="dk1"/>
              </a:solidFill>
              <a:highlight>
                <a:srgbClr val="EEEEFF"/>
              </a:highlight>
            </a:endParaRPr>
          </a:p>
          <a:p>
            <a:pPr indent="0" lvl="0" marL="0" rtl="0" algn="l">
              <a:lnSpc>
                <a:spcPct val="100000"/>
              </a:lnSpc>
              <a:spcBef>
                <a:spcPts val="0"/>
              </a:spcBef>
              <a:spcAft>
                <a:spcPts val="0"/>
              </a:spcAft>
              <a:buNone/>
            </a:pPr>
            <a:r>
              <a:rPr lang="en" sz="2400">
                <a:solidFill>
                  <a:schemeClr val="dk1"/>
                </a:solidFill>
                <a:latin typeface="Roboto"/>
                <a:ea typeface="Roboto"/>
                <a:cs typeface="Roboto"/>
                <a:sym typeface="Roboto"/>
              </a:rPr>
              <a:t>Containers</a:t>
            </a:r>
            <a:endParaRPr sz="240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400">
                <a:solidFill>
                  <a:schemeClr val="dk1"/>
                </a:solidFill>
                <a:latin typeface="Roboto"/>
                <a:ea typeface="Roboto"/>
                <a:cs typeface="Roboto"/>
                <a:sym typeface="Roboto"/>
              </a:rPr>
              <a:t>Python includes several built-in container types: lists, dictionaries, sets, and tuples.</a:t>
            </a:r>
            <a:endParaRPr sz="140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400">
                <a:solidFill>
                  <a:schemeClr val="dk1"/>
                </a:solidFill>
                <a:highlight>
                  <a:srgbClr val="EEEEFF"/>
                </a:highlight>
              </a:rPr>
              <a:t>xs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9999"/>
                </a:solidFill>
                <a:highlight>
                  <a:srgbClr val="EEEEFF"/>
                </a:highlight>
              </a:rPr>
              <a:t>3</a:t>
            </a:r>
            <a:r>
              <a:rPr lang="en" sz="1400">
                <a:solidFill>
                  <a:schemeClr val="dk1"/>
                </a:solidFill>
                <a:highlight>
                  <a:srgbClr val="EEEEFF"/>
                </a:highlight>
              </a:rPr>
              <a:t>, </a:t>
            </a:r>
            <a:r>
              <a:rPr lang="en" sz="1400">
                <a:solidFill>
                  <a:srgbClr val="009999"/>
                </a:solidFill>
                <a:highlight>
                  <a:srgbClr val="EEEEFF"/>
                </a:highlight>
              </a:rPr>
              <a:t>1</a:t>
            </a:r>
            <a:r>
              <a:rPr lang="en" sz="1400">
                <a:solidFill>
                  <a:schemeClr val="dk1"/>
                </a:solidFill>
                <a:highlight>
                  <a:srgbClr val="EEEEFF"/>
                </a:highlight>
              </a:rPr>
              <a:t>, </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Create a list</a:t>
            </a:r>
            <a:endParaRPr sz="1400">
              <a:solidFill>
                <a:schemeClr val="dk1"/>
              </a:solidFill>
              <a:highlight>
                <a:srgbClr val="EEEEFF"/>
              </a:highlight>
            </a:endParaRPr>
          </a:p>
          <a:p>
            <a:pPr indent="0" lvl="0" marL="0" rtl="0" algn="just">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(xs, xs[</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Prints "[3, 1, 2] 2"</a:t>
            </a:r>
            <a:endParaRPr sz="1400">
              <a:solidFill>
                <a:schemeClr val="dk1"/>
              </a:solidFill>
              <a:highlight>
                <a:srgbClr val="EEEEFF"/>
              </a:highlight>
            </a:endParaRPr>
          </a:p>
          <a:p>
            <a:pPr indent="0" lvl="0" marL="0" rtl="0" algn="just">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(xs[</a:t>
            </a:r>
            <a:r>
              <a:rPr b="1" lang="en" sz="1400">
                <a:solidFill>
                  <a:schemeClr val="dk1"/>
                </a:solidFill>
                <a:highlight>
                  <a:srgbClr val="EEEEFF"/>
                </a:highlight>
              </a:rPr>
              <a:t>-</a:t>
            </a:r>
            <a:r>
              <a:rPr lang="en" sz="1400">
                <a:solidFill>
                  <a:srgbClr val="009999"/>
                </a:solidFill>
                <a:highlight>
                  <a:srgbClr val="EEEEFF"/>
                </a:highlight>
              </a:rPr>
              <a:t>1</a:t>
            </a:r>
            <a:r>
              <a:rPr lang="en" sz="1400">
                <a:solidFill>
                  <a:schemeClr val="dk1"/>
                </a:solidFill>
                <a:highlight>
                  <a:srgbClr val="EEEEFF"/>
                </a:highlight>
              </a:rPr>
              <a:t>])     </a:t>
            </a:r>
            <a:r>
              <a:rPr i="1" lang="en" sz="1400">
                <a:solidFill>
                  <a:srgbClr val="999988"/>
                </a:solidFill>
                <a:highlight>
                  <a:srgbClr val="EEEEFF"/>
                </a:highlight>
              </a:rPr>
              <a:t># Negative indices count from the end of the list; prints "2"</a:t>
            </a:r>
            <a:endParaRPr sz="1400">
              <a:solidFill>
                <a:schemeClr val="dk1"/>
              </a:solidFill>
              <a:highlight>
                <a:srgbClr val="EEEEFF"/>
              </a:highlight>
            </a:endParaRPr>
          </a:p>
          <a:p>
            <a:pPr indent="0" lvl="0" marL="0" rtl="0" algn="just">
              <a:lnSpc>
                <a:spcPct val="100000"/>
              </a:lnSpc>
              <a:spcBef>
                <a:spcPts val="0"/>
              </a:spcBef>
              <a:spcAft>
                <a:spcPts val="0"/>
              </a:spcAft>
              <a:buNone/>
            </a:pPr>
            <a:r>
              <a:rPr lang="en" sz="1400">
                <a:solidFill>
                  <a:schemeClr val="dk1"/>
                </a:solidFill>
                <a:highlight>
                  <a:srgbClr val="EEEEFF"/>
                </a:highlight>
              </a:rPr>
              <a:t>xs[</a:t>
            </a:r>
            <a:r>
              <a:rPr lang="en" sz="1400">
                <a:solidFill>
                  <a:srgbClr val="009999"/>
                </a:solidFill>
                <a:highlight>
                  <a:srgbClr val="EEEEFF"/>
                </a:highlight>
              </a:rPr>
              <a:t>2</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DD1144"/>
                </a:solidFill>
                <a:highlight>
                  <a:srgbClr val="EEEEFF"/>
                </a:highlight>
              </a:rPr>
              <a:t>'foo'</a:t>
            </a:r>
            <a:r>
              <a:rPr lang="en" sz="1400">
                <a:solidFill>
                  <a:schemeClr val="dk1"/>
                </a:solidFill>
                <a:highlight>
                  <a:srgbClr val="EEEEFF"/>
                </a:highlight>
              </a:rPr>
              <a:t>     </a:t>
            </a:r>
            <a:r>
              <a:rPr i="1" lang="en" sz="1400">
                <a:solidFill>
                  <a:srgbClr val="999988"/>
                </a:solidFill>
                <a:highlight>
                  <a:srgbClr val="EEEEFF"/>
                </a:highlight>
              </a:rPr>
              <a:t># Lists can contain elements of different types</a:t>
            </a:r>
            <a:endParaRPr sz="1400">
              <a:solidFill>
                <a:schemeClr val="dk1"/>
              </a:solidFill>
              <a:highlight>
                <a:srgbClr val="EEEEFF"/>
              </a:highlight>
            </a:endParaRPr>
          </a:p>
          <a:p>
            <a:pPr indent="0" lvl="0" marL="0" rtl="0" algn="just">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(xs)         </a:t>
            </a:r>
            <a:r>
              <a:rPr i="1" lang="en" sz="1400">
                <a:solidFill>
                  <a:srgbClr val="999988"/>
                </a:solidFill>
                <a:highlight>
                  <a:srgbClr val="EEEEFF"/>
                </a:highlight>
              </a:rPr>
              <a:t># Prints "[3, 1, 'foo']"</a:t>
            </a:r>
            <a:endParaRPr sz="1400">
              <a:solidFill>
                <a:schemeClr val="dk1"/>
              </a:solidFill>
              <a:highlight>
                <a:srgbClr val="EEEEFF"/>
              </a:highlight>
            </a:endParaRPr>
          </a:p>
          <a:p>
            <a:pPr indent="0" lvl="0" marL="0" rtl="0" algn="just">
              <a:lnSpc>
                <a:spcPct val="100000"/>
              </a:lnSpc>
              <a:spcBef>
                <a:spcPts val="0"/>
              </a:spcBef>
              <a:spcAft>
                <a:spcPts val="0"/>
              </a:spcAft>
              <a:buNone/>
            </a:pPr>
            <a:r>
              <a:rPr lang="en" sz="1400">
                <a:solidFill>
                  <a:schemeClr val="dk1"/>
                </a:solidFill>
                <a:highlight>
                  <a:srgbClr val="EEEEFF"/>
                </a:highlight>
              </a:rPr>
              <a:t>xs</a:t>
            </a:r>
            <a:r>
              <a:rPr b="1" lang="en" sz="1400">
                <a:solidFill>
                  <a:schemeClr val="dk1"/>
                </a:solidFill>
                <a:highlight>
                  <a:srgbClr val="EEEEFF"/>
                </a:highlight>
              </a:rPr>
              <a:t>.</a:t>
            </a:r>
            <a:r>
              <a:rPr lang="en" sz="1400">
                <a:solidFill>
                  <a:schemeClr val="dk1"/>
                </a:solidFill>
                <a:highlight>
                  <a:srgbClr val="EEEEFF"/>
                </a:highlight>
              </a:rPr>
              <a:t>append(</a:t>
            </a:r>
            <a:r>
              <a:rPr lang="en" sz="1400">
                <a:solidFill>
                  <a:srgbClr val="DD1144"/>
                </a:solidFill>
                <a:highlight>
                  <a:srgbClr val="EEEEFF"/>
                </a:highlight>
              </a:rPr>
              <a:t>'bar'</a:t>
            </a:r>
            <a:r>
              <a:rPr lang="en" sz="1400">
                <a:solidFill>
                  <a:schemeClr val="dk1"/>
                </a:solidFill>
                <a:highlight>
                  <a:srgbClr val="EEEEFF"/>
                </a:highlight>
              </a:rPr>
              <a:t>)  </a:t>
            </a:r>
            <a:r>
              <a:rPr i="1" lang="en" sz="1400">
                <a:solidFill>
                  <a:srgbClr val="999988"/>
                </a:solidFill>
                <a:highlight>
                  <a:srgbClr val="EEEEFF"/>
                </a:highlight>
              </a:rPr>
              <a:t># Add a new element to the end of the list</a:t>
            </a:r>
            <a:endParaRPr sz="1400">
              <a:solidFill>
                <a:schemeClr val="dk1"/>
              </a:solidFill>
              <a:highlight>
                <a:srgbClr val="EEEEFF"/>
              </a:highlight>
            </a:endParaRPr>
          </a:p>
          <a:p>
            <a:pPr indent="0" lvl="0" marL="0" rtl="0" algn="just">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(xs)         </a:t>
            </a:r>
            <a:r>
              <a:rPr i="1" lang="en" sz="1400">
                <a:solidFill>
                  <a:srgbClr val="999988"/>
                </a:solidFill>
                <a:highlight>
                  <a:srgbClr val="EEEEFF"/>
                </a:highlight>
              </a:rPr>
              <a:t># Prints "[3, 1, 'foo', 'bar']"</a:t>
            </a:r>
            <a:endParaRPr sz="1400">
              <a:solidFill>
                <a:schemeClr val="dk1"/>
              </a:solidFill>
              <a:highlight>
                <a:srgbClr val="EEEEFF"/>
              </a:highlight>
            </a:endParaRPr>
          </a:p>
          <a:p>
            <a:pPr indent="0" lvl="0" marL="0" rtl="0" algn="just">
              <a:lnSpc>
                <a:spcPct val="100000"/>
              </a:lnSpc>
              <a:spcBef>
                <a:spcPts val="0"/>
              </a:spcBef>
              <a:spcAft>
                <a:spcPts val="0"/>
              </a:spcAft>
              <a:buNone/>
            </a:pPr>
            <a:r>
              <a:rPr lang="en" sz="1400">
                <a:solidFill>
                  <a:schemeClr val="dk1"/>
                </a:solidFill>
                <a:highlight>
                  <a:srgbClr val="EEEEFF"/>
                </a:highlight>
              </a:rPr>
              <a:t>x </a:t>
            </a:r>
            <a:r>
              <a:rPr b="1" lang="en" sz="1400">
                <a:solidFill>
                  <a:schemeClr val="dk1"/>
                </a:solidFill>
                <a:highlight>
                  <a:srgbClr val="EEEEFF"/>
                </a:highlight>
              </a:rPr>
              <a:t>=</a:t>
            </a:r>
            <a:r>
              <a:rPr lang="en" sz="1400">
                <a:solidFill>
                  <a:schemeClr val="dk1"/>
                </a:solidFill>
                <a:highlight>
                  <a:srgbClr val="EEEEFF"/>
                </a:highlight>
              </a:rPr>
              <a:t> xs</a:t>
            </a:r>
            <a:r>
              <a:rPr b="1" lang="en" sz="1400">
                <a:solidFill>
                  <a:schemeClr val="dk1"/>
                </a:solidFill>
                <a:highlight>
                  <a:srgbClr val="EEEEFF"/>
                </a:highlight>
              </a:rPr>
              <a:t>.</a:t>
            </a:r>
            <a:r>
              <a:rPr lang="en" sz="1400">
                <a:solidFill>
                  <a:schemeClr val="dk1"/>
                </a:solidFill>
                <a:highlight>
                  <a:srgbClr val="EEEEFF"/>
                </a:highlight>
              </a:rPr>
              <a:t>pop()      </a:t>
            </a:r>
            <a:r>
              <a:rPr i="1" lang="en" sz="1400">
                <a:solidFill>
                  <a:srgbClr val="999988"/>
                </a:solidFill>
                <a:highlight>
                  <a:srgbClr val="EEEEFF"/>
                </a:highlight>
              </a:rPr>
              <a:t># Remove and return the last element of the list</a:t>
            </a:r>
            <a:endParaRPr sz="1400">
              <a:solidFill>
                <a:schemeClr val="dk1"/>
              </a:solidFill>
              <a:highlight>
                <a:srgbClr val="EEEEFF"/>
              </a:highlight>
            </a:endParaRPr>
          </a:p>
          <a:p>
            <a:pPr indent="0" lvl="0" marL="0" rtl="0" algn="just">
              <a:lnSpc>
                <a:spcPct val="100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(x, xs)      </a:t>
            </a:r>
            <a:r>
              <a:rPr i="1" lang="en" sz="1400">
                <a:solidFill>
                  <a:srgbClr val="999988"/>
                </a:solidFill>
                <a:highlight>
                  <a:srgbClr val="EEEEFF"/>
                </a:highlight>
              </a:rPr>
              <a:t># Prints "bar [3, 1, 'foo']"</a:t>
            </a:r>
            <a:endParaRPr i="1" sz="1400">
              <a:solidFill>
                <a:srgbClr val="999988"/>
              </a:solidFill>
              <a:highlight>
                <a:srgbClr val="EEEEFF"/>
              </a:highlight>
            </a:endParaRPr>
          </a:p>
          <a:p>
            <a:pPr indent="0" lvl="0" marL="0" rtl="0" algn="just">
              <a:spcBef>
                <a:spcPts val="1500"/>
              </a:spcBef>
              <a:spcAft>
                <a:spcPts val="0"/>
              </a:spcAft>
              <a:buNone/>
            </a:pPr>
            <a:r>
              <a:t/>
            </a:r>
            <a:endParaRPr sz="1200">
              <a:solidFill>
                <a:schemeClr val="dk1"/>
              </a:solidFill>
              <a:latin typeface="Roboto"/>
              <a:ea typeface="Roboto"/>
              <a:cs typeface="Roboto"/>
              <a:sym typeface="Roboto"/>
            </a:endParaRPr>
          </a:p>
          <a:p>
            <a:pPr indent="0" lvl="0" marL="114300" marR="114300" rtl="0" algn="l">
              <a:lnSpc>
                <a:spcPct val="114000"/>
              </a:lnSpc>
              <a:spcBef>
                <a:spcPts val="1500"/>
              </a:spcBef>
              <a:spcAft>
                <a:spcPts val="0"/>
              </a:spcAft>
              <a:buNone/>
            </a:pPr>
            <a:r>
              <a:t/>
            </a:r>
            <a:endParaRPr sz="1150">
              <a:solidFill>
                <a:schemeClr val="dk1"/>
              </a:solidFill>
              <a:highlight>
                <a:srgbClr val="EEEEFF"/>
              </a:highlight>
            </a:endParaRPr>
          </a:p>
          <a:p>
            <a:pPr indent="0" lvl="0" marL="114300" marR="114300" rtl="0" algn="l">
              <a:lnSpc>
                <a:spcPct val="114000"/>
              </a:lnSpc>
              <a:spcBef>
                <a:spcPts val="0"/>
              </a:spcBef>
              <a:spcAft>
                <a:spcPts val="0"/>
              </a:spcAft>
              <a:buClr>
                <a:schemeClr val="dk1"/>
              </a:buClr>
              <a:buSzPts val="1100"/>
              <a:buFont typeface="Arial"/>
              <a:buNone/>
            </a:pPr>
            <a:r>
              <a:t/>
            </a:r>
            <a:endParaRPr sz="1150">
              <a:solidFill>
                <a:schemeClr val="dk1"/>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23675" y="8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Slicing</a:t>
            </a:r>
            <a:endParaRPr/>
          </a:p>
        </p:txBody>
      </p:sp>
      <p:sp>
        <p:nvSpPr>
          <p:cNvPr id="106" name="Google Shape;106;p21"/>
          <p:cNvSpPr txBox="1"/>
          <p:nvPr>
            <p:ph idx="1" type="body"/>
          </p:nvPr>
        </p:nvSpPr>
        <p:spPr>
          <a:xfrm>
            <a:off x="123675" y="588450"/>
            <a:ext cx="8887500" cy="4555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400">
                <a:solidFill>
                  <a:schemeClr val="dk1"/>
                </a:solidFill>
                <a:highlight>
                  <a:srgbClr val="EEEEFF"/>
                </a:highlight>
              </a:rPr>
              <a:t>nums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86B3"/>
                </a:solidFill>
                <a:highlight>
                  <a:srgbClr val="EEEEFF"/>
                </a:highlight>
              </a:rPr>
              <a:t>list</a:t>
            </a:r>
            <a:r>
              <a:rPr lang="en" sz="1400">
                <a:solidFill>
                  <a:schemeClr val="dk1"/>
                </a:solidFill>
                <a:highlight>
                  <a:srgbClr val="EEEEFF"/>
                </a:highlight>
              </a:rPr>
              <a:t>(</a:t>
            </a:r>
            <a:r>
              <a:rPr lang="en" sz="1400">
                <a:solidFill>
                  <a:srgbClr val="0086B3"/>
                </a:solidFill>
                <a:highlight>
                  <a:srgbClr val="EEEEFF"/>
                </a:highlight>
              </a:rPr>
              <a:t>range</a:t>
            </a:r>
            <a:r>
              <a:rPr lang="en" sz="1400">
                <a:solidFill>
                  <a:schemeClr val="dk1"/>
                </a:solidFill>
                <a:highlight>
                  <a:srgbClr val="EEEEFF"/>
                </a:highlight>
              </a:rPr>
              <a:t>(</a:t>
            </a:r>
            <a:r>
              <a:rPr lang="en" sz="1400">
                <a:solidFill>
                  <a:srgbClr val="009999"/>
                </a:solidFill>
                <a:highlight>
                  <a:srgbClr val="EEEEFF"/>
                </a:highlight>
              </a:rPr>
              <a:t>5</a:t>
            </a:r>
            <a:r>
              <a:rPr lang="en" sz="1400">
                <a:solidFill>
                  <a:schemeClr val="dk1"/>
                </a:solidFill>
                <a:highlight>
                  <a:srgbClr val="EEEEFF"/>
                </a:highlight>
              </a:rPr>
              <a:t>))     </a:t>
            </a:r>
            <a:r>
              <a:rPr i="1" lang="en" sz="1400">
                <a:solidFill>
                  <a:srgbClr val="999988"/>
                </a:solidFill>
                <a:highlight>
                  <a:srgbClr val="EEEEFF"/>
                </a:highlight>
              </a:rPr>
              <a:t># range is a built-in function that creates a list of integers</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               </a:t>
            </a:r>
            <a:r>
              <a:rPr i="1" lang="en" sz="1400">
                <a:solidFill>
                  <a:srgbClr val="999988"/>
                </a:solidFill>
                <a:highlight>
                  <a:srgbClr val="EEEEFF"/>
                </a:highlight>
              </a:rPr>
              <a:t># Prints "[0, 1, 2, 3, 4]"</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          </a:t>
            </a:r>
            <a:r>
              <a:rPr i="1" lang="en" sz="1400">
                <a:solidFill>
                  <a:srgbClr val="999988"/>
                </a:solidFill>
                <a:highlight>
                  <a:srgbClr val="EEEEFF"/>
                </a:highlight>
              </a:rPr>
              <a:t># Get a slice from index 2 to 4 (exclusive); prints "[2, 3]"</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Get a slice from index 2 to the end; prints "[2, 3, 4]"</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a:t>
            </a:r>
            <a:r>
              <a:rPr lang="en" sz="1400">
                <a:solidFill>
                  <a:srgbClr val="009999"/>
                </a:solidFill>
                <a:highlight>
                  <a:srgbClr val="EEEEFF"/>
                </a:highlight>
              </a:rPr>
              <a:t>2</a:t>
            </a:r>
            <a:r>
              <a:rPr lang="en" sz="1400">
                <a:solidFill>
                  <a:schemeClr val="dk1"/>
                </a:solidFill>
                <a:highlight>
                  <a:srgbClr val="EEEEFF"/>
                </a:highlight>
              </a:rPr>
              <a:t>])           </a:t>
            </a:r>
            <a:r>
              <a:rPr i="1" lang="en" sz="1400">
                <a:solidFill>
                  <a:srgbClr val="999988"/>
                </a:solidFill>
                <a:highlight>
                  <a:srgbClr val="EEEEFF"/>
                </a:highlight>
              </a:rPr>
              <a:t># Get a slice from the start to index 2 (exclusive); prints "[0, 1]"</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            </a:t>
            </a:r>
            <a:r>
              <a:rPr i="1" lang="en" sz="1400">
                <a:solidFill>
                  <a:srgbClr val="999988"/>
                </a:solidFill>
                <a:highlight>
                  <a:srgbClr val="EEEEFF"/>
                </a:highlight>
              </a:rPr>
              <a:t># Get a slice of the whole list; prints "[0, 1, 2, 3, 4]"</a:t>
            </a:r>
            <a:endParaRPr sz="1400">
              <a:solidFill>
                <a:schemeClr val="dk1"/>
              </a:solidFill>
              <a:highlight>
                <a:srgbClr val="EEEEFF"/>
              </a:highlight>
            </a:endParaRPr>
          </a:p>
          <a:p>
            <a:pPr indent="0" lvl="0" marL="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a:t>
            </a:r>
            <a:r>
              <a:rPr b="1" lang="en" sz="1400">
                <a:solidFill>
                  <a:schemeClr val="dk1"/>
                </a:solidFill>
                <a:highlight>
                  <a:srgbClr val="EEEEFF"/>
                </a:highlight>
              </a:rPr>
              <a:t>-</a:t>
            </a:r>
            <a:r>
              <a:rPr lang="en" sz="1400">
                <a:solidFill>
                  <a:srgbClr val="009999"/>
                </a:solidFill>
                <a:highlight>
                  <a:srgbClr val="EEEEFF"/>
                </a:highlight>
              </a:rPr>
              <a:t>1</a:t>
            </a:r>
            <a:r>
              <a:rPr lang="en" sz="1400">
                <a:solidFill>
                  <a:schemeClr val="dk1"/>
                </a:solidFill>
                <a:highlight>
                  <a:srgbClr val="EEEEFF"/>
                </a:highlight>
              </a:rPr>
              <a:t>])          </a:t>
            </a:r>
            <a:r>
              <a:rPr i="1" lang="en" sz="1400">
                <a:solidFill>
                  <a:srgbClr val="999988"/>
                </a:solidFill>
                <a:highlight>
                  <a:srgbClr val="EEEEFF"/>
                </a:highlight>
              </a:rPr>
              <a:t># Slice indices can be negative; prints "[0, 1, 2, 3]"</a:t>
            </a:r>
            <a:endParaRPr sz="1400">
              <a:solidFill>
                <a:schemeClr val="dk1"/>
              </a:solidFill>
              <a:highlight>
                <a:srgbClr val="EEEEFF"/>
              </a:highlight>
            </a:endParaRPr>
          </a:p>
          <a:p>
            <a:pPr indent="0" lvl="0" marL="0" rtl="0" algn="l">
              <a:lnSpc>
                <a:spcPct val="114000"/>
              </a:lnSpc>
              <a:spcBef>
                <a:spcPts val="0"/>
              </a:spcBef>
              <a:spcAft>
                <a:spcPts val="0"/>
              </a:spcAft>
              <a:buNone/>
            </a:pPr>
            <a:r>
              <a:rPr lang="en" sz="1400">
                <a:solidFill>
                  <a:schemeClr val="dk1"/>
                </a:solidFill>
                <a:highlight>
                  <a:srgbClr val="EEEEFF"/>
                </a:highlight>
              </a:rPr>
              <a:t>nums[</a:t>
            </a:r>
            <a:r>
              <a:rPr lang="en" sz="1400">
                <a:solidFill>
                  <a:srgbClr val="009999"/>
                </a:solidFill>
                <a:highlight>
                  <a:srgbClr val="EEEEFF"/>
                </a:highlight>
              </a:rPr>
              <a:t>2</a:t>
            </a:r>
            <a:r>
              <a:rPr lang="en" sz="1400">
                <a:solidFill>
                  <a:schemeClr val="dk1"/>
                </a:solidFill>
                <a:highlight>
                  <a:srgbClr val="EEEEFF"/>
                </a:highlight>
              </a:rPr>
              <a:t>:</a:t>
            </a:r>
            <a:r>
              <a:rPr lang="en" sz="1400">
                <a:solidFill>
                  <a:srgbClr val="009999"/>
                </a:solidFill>
                <a:highlight>
                  <a:srgbClr val="EEEEFF"/>
                </a:highlight>
              </a:rPr>
              <a:t>4</a:t>
            </a:r>
            <a:r>
              <a:rPr lang="en" sz="1400">
                <a:solidFill>
                  <a:schemeClr val="dk1"/>
                </a:solidFill>
                <a:highlight>
                  <a:srgbClr val="EEEEFF"/>
                </a:highlight>
              </a:rPr>
              <a:t>] </a:t>
            </a:r>
            <a:r>
              <a:rPr b="1" lang="en" sz="1400">
                <a:solidFill>
                  <a:schemeClr val="dk1"/>
                </a:solidFill>
                <a:highlight>
                  <a:srgbClr val="EEEEFF"/>
                </a:highlight>
              </a:rPr>
              <a:t>=</a:t>
            </a:r>
            <a:r>
              <a:rPr lang="en" sz="1400">
                <a:solidFill>
                  <a:schemeClr val="dk1"/>
                </a:solidFill>
                <a:highlight>
                  <a:srgbClr val="EEEEFF"/>
                </a:highlight>
              </a:rPr>
              <a:t> [</a:t>
            </a:r>
            <a:r>
              <a:rPr lang="en" sz="1400">
                <a:solidFill>
                  <a:srgbClr val="009999"/>
                </a:solidFill>
                <a:highlight>
                  <a:srgbClr val="EEEEFF"/>
                </a:highlight>
              </a:rPr>
              <a:t>8</a:t>
            </a:r>
            <a:r>
              <a:rPr lang="en" sz="1400">
                <a:solidFill>
                  <a:schemeClr val="dk1"/>
                </a:solidFill>
                <a:highlight>
                  <a:srgbClr val="EEEEFF"/>
                </a:highlight>
              </a:rPr>
              <a:t>, </a:t>
            </a:r>
            <a:r>
              <a:rPr lang="en" sz="1400">
                <a:solidFill>
                  <a:srgbClr val="009999"/>
                </a:solidFill>
                <a:highlight>
                  <a:srgbClr val="EEEEFF"/>
                </a:highlight>
              </a:rPr>
              <a:t>9</a:t>
            </a:r>
            <a:r>
              <a:rPr lang="en" sz="1400">
                <a:solidFill>
                  <a:schemeClr val="dk1"/>
                </a:solidFill>
                <a:highlight>
                  <a:srgbClr val="EEEEFF"/>
                </a:highlight>
              </a:rPr>
              <a:t>]        </a:t>
            </a:r>
            <a:r>
              <a:rPr i="1" lang="en" sz="1400">
                <a:solidFill>
                  <a:srgbClr val="999988"/>
                </a:solidFill>
                <a:highlight>
                  <a:srgbClr val="EEEEFF"/>
                </a:highlight>
              </a:rPr>
              <a:t># Assign a new sublist to a slice</a:t>
            </a:r>
            <a:endParaRPr sz="1400">
              <a:solidFill>
                <a:schemeClr val="dk1"/>
              </a:solidFill>
              <a:highlight>
                <a:srgbClr val="EEEEFF"/>
              </a:highlight>
            </a:endParaRPr>
          </a:p>
          <a:p>
            <a:pPr indent="0" lvl="0" marL="0" marR="114300" rtl="0" algn="l">
              <a:lnSpc>
                <a:spcPct val="114000"/>
              </a:lnSpc>
              <a:spcBef>
                <a:spcPts val="0"/>
              </a:spcBef>
              <a:spcAft>
                <a:spcPts val="0"/>
              </a:spcAft>
              <a:buNone/>
            </a:pPr>
            <a:r>
              <a:rPr b="1" lang="en" sz="1400">
                <a:solidFill>
                  <a:schemeClr val="dk1"/>
                </a:solidFill>
                <a:highlight>
                  <a:srgbClr val="EEEEFF"/>
                </a:highlight>
              </a:rPr>
              <a:t>print</a:t>
            </a:r>
            <a:r>
              <a:rPr lang="en" sz="1400">
                <a:solidFill>
                  <a:schemeClr val="dk1"/>
                </a:solidFill>
                <a:highlight>
                  <a:srgbClr val="EEEEFF"/>
                </a:highlight>
              </a:rPr>
              <a:t>(nums)               </a:t>
            </a:r>
            <a:r>
              <a:rPr i="1" lang="en" sz="1400">
                <a:solidFill>
                  <a:srgbClr val="999988"/>
                </a:solidFill>
                <a:highlight>
                  <a:srgbClr val="EEEEFF"/>
                </a:highlight>
              </a:rPr>
              <a:t># Prints "[0, 1, 8, 9, 4]"</a:t>
            </a:r>
            <a:endParaRPr i="1" sz="1400">
              <a:solidFill>
                <a:srgbClr val="999988"/>
              </a:solidFill>
              <a:highlight>
                <a:srgbClr val="EEEEFF"/>
              </a:highlight>
            </a:endParaRPr>
          </a:p>
          <a:p>
            <a:pPr indent="0" lvl="0" marL="0" rtl="0" algn="l">
              <a:lnSpc>
                <a:spcPct val="114000"/>
              </a:lnSpc>
              <a:spcBef>
                <a:spcPts val="0"/>
              </a:spcBef>
              <a:spcAft>
                <a:spcPts val="0"/>
              </a:spcAft>
              <a:buNone/>
            </a:pPr>
            <a:r>
              <a:rPr b="1" lang="en">
                <a:solidFill>
                  <a:srgbClr val="000000"/>
                </a:solidFill>
              </a:rPr>
              <a:t>LOOPs</a:t>
            </a:r>
            <a:endParaRPr b="1">
              <a:solidFill>
                <a:srgbClr val="000000"/>
              </a:solidFill>
            </a:endParaRPr>
          </a:p>
          <a:p>
            <a:pPr indent="0" lvl="0" marL="0" rtl="0" algn="l">
              <a:lnSpc>
                <a:spcPct val="114000"/>
              </a:lnSpc>
              <a:spcBef>
                <a:spcPts val="0"/>
              </a:spcBef>
              <a:spcAft>
                <a:spcPts val="0"/>
              </a:spcAft>
              <a:buNone/>
            </a:pPr>
            <a:r>
              <a:rPr lang="en" sz="1150">
                <a:solidFill>
                  <a:schemeClr val="dk1"/>
                </a:solidFill>
                <a:highlight>
                  <a:srgbClr val="EEEEFF"/>
                </a:highlight>
              </a:rPr>
              <a:t>animals </a:t>
            </a:r>
            <a:r>
              <a:rPr b="1" lang="en" sz="1150">
                <a:solidFill>
                  <a:schemeClr val="dk1"/>
                </a:solidFill>
                <a:highlight>
                  <a:srgbClr val="EEEEFF"/>
                </a:highlight>
              </a:rPr>
              <a:t>=</a:t>
            </a:r>
            <a:r>
              <a:rPr lang="en" sz="1150">
                <a:solidFill>
                  <a:schemeClr val="dk1"/>
                </a:solidFill>
                <a:highlight>
                  <a:srgbClr val="EEEEFF"/>
                </a:highlight>
              </a:rPr>
              <a:t> [</a:t>
            </a:r>
            <a:r>
              <a:rPr lang="en" sz="1150">
                <a:solidFill>
                  <a:srgbClr val="DD1144"/>
                </a:solidFill>
                <a:highlight>
                  <a:srgbClr val="EEEEFF"/>
                </a:highlight>
              </a:rPr>
              <a:t>'cat'</a:t>
            </a:r>
            <a:r>
              <a:rPr lang="en" sz="1150">
                <a:solidFill>
                  <a:schemeClr val="dk1"/>
                </a:solidFill>
                <a:highlight>
                  <a:srgbClr val="EEEEFF"/>
                </a:highlight>
              </a:rPr>
              <a:t>, </a:t>
            </a:r>
            <a:r>
              <a:rPr lang="en" sz="1150">
                <a:solidFill>
                  <a:srgbClr val="DD1144"/>
                </a:solidFill>
                <a:highlight>
                  <a:srgbClr val="EEEEFF"/>
                </a:highlight>
              </a:rPr>
              <a:t>'dog'</a:t>
            </a:r>
            <a:r>
              <a:rPr lang="en" sz="1150">
                <a:solidFill>
                  <a:schemeClr val="dk1"/>
                </a:solidFill>
                <a:highlight>
                  <a:srgbClr val="EEEEFF"/>
                </a:highlight>
              </a:rPr>
              <a:t>, </a:t>
            </a:r>
            <a:r>
              <a:rPr lang="en" sz="1150">
                <a:solidFill>
                  <a:srgbClr val="DD1144"/>
                </a:solidFill>
                <a:highlight>
                  <a:srgbClr val="EEEEFF"/>
                </a:highlight>
              </a:rPr>
              <a:t>'monkey'</a:t>
            </a:r>
            <a:r>
              <a:rPr lang="en" sz="1150">
                <a:solidFill>
                  <a:schemeClr val="dk1"/>
                </a:solidFill>
                <a:highlight>
                  <a:srgbClr val="EEEEFF"/>
                </a:highlight>
              </a:rPr>
              <a:t>]</a:t>
            </a:r>
            <a:endParaRPr sz="1150">
              <a:solidFill>
                <a:schemeClr val="dk1"/>
              </a:solidFill>
              <a:highlight>
                <a:srgbClr val="EEEEFF"/>
              </a:highlight>
            </a:endParaRPr>
          </a:p>
          <a:p>
            <a:pPr indent="0" lvl="0" marL="0" rtl="0" algn="l">
              <a:lnSpc>
                <a:spcPct val="114000"/>
              </a:lnSpc>
              <a:spcBef>
                <a:spcPts val="0"/>
              </a:spcBef>
              <a:spcAft>
                <a:spcPts val="0"/>
              </a:spcAft>
              <a:buNone/>
            </a:pPr>
            <a:r>
              <a:rPr b="1" lang="en" sz="1150">
                <a:solidFill>
                  <a:schemeClr val="dk1"/>
                </a:solidFill>
                <a:highlight>
                  <a:srgbClr val="EEEEFF"/>
                </a:highlight>
              </a:rPr>
              <a:t>for</a:t>
            </a:r>
            <a:r>
              <a:rPr lang="en" sz="1150">
                <a:solidFill>
                  <a:schemeClr val="dk1"/>
                </a:solidFill>
                <a:highlight>
                  <a:srgbClr val="EEEEFF"/>
                </a:highlight>
              </a:rPr>
              <a:t> animal </a:t>
            </a:r>
            <a:r>
              <a:rPr b="1" lang="en" sz="1150">
                <a:solidFill>
                  <a:schemeClr val="dk1"/>
                </a:solidFill>
                <a:highlight>
                  <a:srgbClr val="EEEEFF"/>
                </a:highlight>
              </a:rPr>
              <a:t>in</a:t>
            </a:r>
            <a:r>
              <a:rPr lang="en" sz="1150">
                <a:solidFill>
                  <a:schemeClr val="dk1"/>
                </a:solidFill>
                <a:highlight>
                  <a:srgbClr val="EEEEFF"/>
                </a:highlight>
              </a:rPr>
              <a:t> animals:</a:t>
            </a:r>
            <a:endParaRPr sz="1150">
              <a:solidFill>
                <a:schemeClr val="dk1"/>
              </a:solidFill>
              <a:highlight>
                <a:srgbClr val="EEEEFF"/>
              </a:highlight>
            </a:endParaRPr>
          </a:p>
          <a:p>
            <a:pPr indent="0" lvl="0" marL="0" rtl="0" algn="l">
              <a:lnSpc>
                <a:spcPct val="114000"/>
              </a:lnSpc>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print</a:t>
            </a:r>
            <a:r>
              <a:rPr lang="en" sz="1150">
                <a:solidFill>
                  <a:schemeClr val="dk1"/>
                </a:solidFill>
                <a:highlight>
                  <a:srgbClr val="EEEEFF"/>
                </a:highlight>
              </a:rPr>
              <a:t>(animal)</a:t>
            </a:r>
            <a:endParaRPr sz="1150">
              <a:solidFill>
                <a:schemeClr val="dk1"/>
              </a:solidFill>
              <a:highlight>
                <a:srgbClr val="EEEEFF"/>
              </a:highlight>
            </a:endParaRPr>
          </a:p>
          <a:p>
            <a:pPr indent="0" lvl="0" marL="114300" marR="114300" rtl="0" algn="l">
              <a:lnSpc>
                <a:spcPct val="114000"/>
              </a:lnSpc>
              <a:spcBef>
                <a:spcPts val="0"/>
              </a:spcBef>
              <a:spcAft>
                <a:spcPts val="0"/>
              </a:spcAft>
              <a:buNone/>
            </a:pPr>
            <a:r>
              <a:rPr i="1" lang="en" sz="1150">
                <a:solidFill>
                  <a:srgbClr val="999988"/>
                </a:solidFill>
                <a:highlight>
                  <a:srgbClr val="EEEEFF"/>
                </a:highlight>
              </a:rPr>
              <a:t># Prints "cat", "dog", "monkey", each on its own line.</a:t>
            </a:r>
            <a:endParaRPr i="1" sz="1150">
              <a:solidFill>
                <a:srgbClr val="999988"/>
              </a:solidFill>
              <a:highlight>
                <a:srgbClr val="EEEEFF"/>
              </a:highlight>
            </a:endParaRPr>
          </a:p>
          <a:p>
            <a:pPr indent="0" lvl="0" marL="114300" marR="114300" rtl="0" algn="l">
              <a:lnSpc>
                <a:spcPct val="114000"/>
              </a:lnSpc>
              <a:spcBef>
                <a:spcPts val="0"/>
              </a:spcBef>
              <a:spcAft>
                <a:spcPts val="0"/>
              </a:spcAft>
              <a:buNone/>
            </a:pPr>
            <a:r>
              <a:rPr i="1" lang="en" sz="1150">
                <a:solidFill>
                  <a:srgbClr val="999988"/>
                </a:solidFill>
                <a:highlight>
                  <a:srgbClr val="EEEEFF"/>
                </a:highlight>
              </a:rPr>
              <a:t>----------------------</a:t>
            </a:r>
            <a:endParaRPr i="1" sz="1150">
              <a:solidFill>
                <a:srgbClr val="999988"/>
              </a:solidFill>
              <a:highlight>
                <a:srgbClr val="EEEEFF"/>
              </a:highlight>
            </a:endParaRPr>
          </a:p>
          <a:p>
            <a:pPr indent="0" lvl="0" marL="114300" marR="114300" rtl="0" algn="l">
              <a:lnSpc>
                <a:spcPct val="114000"/>
              </a:lnSpc>
              <a:spcBef>
                <a:spcPts val="0"/>
              </a:spcBef>
              <a:spcAft>
                <a:spcPts val="0"/>
              </a:spcAft>
              <a:buNone/>
            </a:pPr>
            <a:r>
              <a:rPr lang="en" sz="1150">
                <a:solidFill>
                  <a:schemeClr val="dk1"/>
                </a:solidFill>
                <a:highlight>
                  <a:srgbClr val="EEEEFF"/>
                </a:highlight>
              </a:rPr>
              <a:t>animals </a:t>
            </a:r>
            <a:r>
              <a:rPr b="1" lang="en" sz="1150">
                <a:solidFill>
                  <a:schemeClr val="dk1"/>
                </a:solidFill>
                <a:highlight>
                  <a:srgbClr val="EEEEFF"/>
                </a:highlight>
              </a:rPr>
              <a:t>=</a:t>
            </a:r>
            <a:r>
              <a:rPr lang="en" sz="1150">
                <a:solidFill>
                  <a:schemeClr val="dk1"/>
                </a:solidFill>
                <a:highlight>
                  <a:srgbClr val="EEEEFF"/>
                </a:highlight>
              </a:rPr>
              <a:t> [</a:t>
            </a:r>
            <a:r>
              <a:rPr lang="en" sz="1150">
                <a:solidFill>
                  <a:srgbClr val="DD1144"/>
                </a:solidFill>
                <a:highlight>
                  <a:srgbClr val="EEEEFF"/>
                </a:highlight>
              </a:rPr>
              <a:t>'cat'</a:t>
            </a:r>
            <a:r>
              <a:rPr lang="en" sz="1150">
                <a:solidFill>
                  <a:schemeClr val="dk1"/>
                </a:solidFill>
                <a:highlight>
                  <a:srgbClr val="EEEEFF"/>
                </a:highlight>
              </a:rPr>
              <a:t>, </a:t>
            </a:r>
            <a:r>
              <a:rPr lang="en" sz="1150">
                <a:solidFill>
                  <a:srgbClr val="DD1144"/>
                </a:solidFill>
                <a:highlight>
                  <a:srgbClr val="EEEEFF"/>
                </a:highlight>
              </a:rPr>
              <a:t>'dog'</a:t>
            </a:r>
            <a:r>
              <a:rPr lang="en" sz="1150">
                <a:solidFill>
                  <a:schemeClr val="dk1"/>
                </a:solidFill>
                <a:highlight>
                  <a:srgbClr val="EEEEFF"/>
                </a:highlight>
              </a:rPr>
              <a:t>, </a:t>
            </a:r>
            <a:r>
              <a:rPr lang="en" sz="1150">
                <a:solidFill>
                  <a:srgbClr val="DD1144"/>
                </a:solidFill>
                <a:highlight>
                  <a:srgbClr val="EEEEFF"/>
                </a:highlight>
              </a:rPr>
              <a:t>'monkey'</a:t>
            </a:r>
            <a:r>
              <a:rPr lang="en" sz="1150">
                <a:solidFill>
                  <a:schemeClr val="dk1"/>
                </a:solidFill>
                <a:highlight>
                  <a:srgbClr val="EEEEFF"/>
                </a:highlight>
              </a:rPr>
              <a:t>]</a:t>
            </a:r>
            <a:endParaRPr sz="1150">
              <a:solidFill>
                <a:schemeClr val="dk1"/>
              </a:solidFill>
              <a:highlight>
                <a:srgbClr val="EEEEFF"/>
              </a:highlight>
            </a:endParaRPr>
          </a:p>
          <a:p>
            <a:pPr indent="0" lvl="0" marL="114300" marR="114300" rtl="0" algn="l">
              <a:lnSpc>
                <a:spcPct val="114000"/>
              </a:lnSpc>
              <a:spcBef>
                <a:spcPts val="0"/>
              </a:spcBef>
              <a:spcAft>
                <a:spcPts val="0"/>
              </a:spcAft>
              <a:buNone/>
            </a:pPr>
            <a:r>
              <a:rPr b="1" lang="en" sz="1150">
                <a:solidFill>
                  <a:schemeClr val="dk1"/>
                </a:solidFill>
                <a:highlight>
                  <a:srgbClr val="EEEEFF"/>
                </a:highlight>
              </a:rPr>
              <a:t>for</a:t>
            </a:r>
            <a:r>
              <a:rPr lang="en" sz="1150">
                <a:solidFill>
                  <a:schemeClr val="dk1"/>
                </a:solidFill>
                <a:highlight>
                  <a:srgbClr val="EEEEFF"/>
                </a:highlight>
              </a:rPr>
              <a:t> idx, animal </a:t>
            </a:r>
            <a:r>
              <a:rPr b="1" lang="en" sz="1150">
                <a:solidFill>
                  <a:schemeClr val="dk1"/>
                </a:solidFill>
                <a:highlight>
                  <a:srgbClr val="EEEEFF"/>
                </a:highlight>
              </a:rPr>
              <a:t>in</a:t>
            </a:r>
            <a:r>
              <a:rPr lang="en" sz="1150">
                <a:solidFill>
                  <a:schemeClr val="dk1"/>
                </a:solidFill>
                <a:highlight>
                  <a:srgbClr val="EEEEFF"/>
                </a:highlight>
              </a:rPr>
              <a:t> </a:t>
            </a:r>
            <a:r>
              <a:rPr lang="en" sz="1150">
                <a:solidFill>
                  <a:srgbClr val="0086B3"/>
                </a:solidFill>
                <a:highlight>
                  <a:srgbClr val="EEEEFF"/>
                </a:highlight>
              </a:rPr>
              <a:t>enumerate</a:t>
            </a:r>
            <a:r>
              <a:rPr lang="en" sz="1150">
                <a:solidFill>
                  <a:schemeClr val="dk1"/>
                </a:solidFill>
                <a:highlight>
                  <a:srgbClr val="EEEEFF"/>
                </a:highlight>
              </a:rPr>
              <a:t>(animals):</a:t>
            </a:r>
            <a:endParaRPr sz="1150">
              <a:solidFill>
                <a:schemeClr val="dk1"/>
              </a:solidFill>
              <a:highlight>
                <a:srgbClr val="EEEEFF"/>
              </a:highlight>
            </a:endParaRPr>
          </a:p>
          <a:p>
            <a:pPr indent="0" lvl="0" marL="114300" marR="114300" rtl="0" algn="l">
              <a:lnSpc>
                <a:spcPct val="114000"/>
              </a:lnSpc>
              <a:spcBef>
                <a:spcPts val="0"/>
              </a:spcBef>
              <a:spcAft>
                <a:spcPts val="0"/>
              </a:spcAft>
              <a:buNone/>
            </a:pPr>
            <a:r>
              <a:rPr lang="en" sz="1150">
                <a:solidFill>
                  <a:schemeClr val="dk1"/>
                </a:solidFill>
                <a:highlight>
                  <a:srgbClr val="EEEEFF"/>
                </a:highlight>
              </a:rPr>
              <a:t>    </a:t>
            </a:r>
            <a:r>
              <a:rPr b="1" lang="en" sz="1150">
                <a:solidFill>
                  <a:schemeClr val="dk1"/>
                </a:solidFill>
                <a:highlight>
                  <a:srgbClr val="EEEEFF"/>
                </a:highlight>
              </a:rPr>
              <a:t>print</a:t>
            </a:r>
            <a:r>
              <a:rPr lang="en" sz="1150">
                <a:solidFill>
                  <a:schemeClr val="dk1"/>
                </a:solidFill>
                <a:highlight>
                  <a:srgbClr val="EEEEFF"/>
                </a:highlight>
              </a:rPr>
              <a:t>(</a:t>
            </a:r>
            <a:r>
              <a:rPr lang="en" sz="1150">
                <a:solidFill>
                  <a:srgbClr val="DD1144"/>
                </a:solidFill>
                <a:highlight>
                  <a:srgbClr val="EEEEFF"/>
                </a:highlight>
              </a:rPr>
              <a:t>'#%d: %s'</a:t>
            </a:r>
            <a:r>
              <a:rPr lang="en" sz="1150">
                <a:solidFill>
                  <a:schemeClr val="dk1"/>
                </a:solidFill>
                <a:highlight>
                  <a:srgbClr val="EEEEFF"/>
                </a:highlight>
              </a:rPr>
              <a:t> </a:t>
            </a:r>
            <a:r>
              <a:rPr b="1" lang="en" sz="1150">
                <a:solidFill>
                  <a:schemeClr val="dk1"/>
                </a:solidFill>
                <a:highlight>
                  <a:srgbClr val="EEEEFF"/>
                </a:highlight>
              </a:rPr>
              <a:t>%</a:t>
            </a:r>
            <a:r>
              <a:rPr lang="en" sz="1150">
                <a:solidFill>
                  <a:schemeClr val="dk1"/>
                </a:solidFill>
                <a:highlight>
                  <a:srgbClr val="EEEEFF"/>
                </a:highlight>
              </a:rPr>
              <a:t> (idx </a:t>
            </a:r>
            <a:r>
              <a:rPr b="1" lang="en" sz="1150">
                <a:solidFill>
                  <a:schemeClr val="dk1"/>
                </a:solidFill>
                <a:highlight>
                  <a:srgbClr val="EEEEFF"/>
                </a:highlight>
              </a:rPr>
              <a:t>+</a:t>
            </a:r>
            <a:r>
              <a:rPr lang="en" sz="1150">
                <a:solidFill>
                  <a:schemeClr val="dk1"/>
                </a:solidFill>
                <a:highlight>
                  <a:srgbClr val="EEEEFF"/>
                </a:highlight>
              </a:rPr>
              <a:t> </a:t>
            </a:r>
            <a:r>
              <a:rPr lang="en" sz="1150">
                <a:solidFill>
                  <a:srgbClr val="009999"/>
                </a:solidFill>
                <a:highlight>
                  <a:srgbClr val="EEEEFF"/>
                </a:highlight>
              </a:rPr>
              <a:t>1</a:t>
            </a:r>
            <a:r>
              <a:rPr lang="en" sz="1150">
                <a:solidFill>
                  <a:schemeClr val="dk1"/>
                </a:solidFill>
                <a:highlight>
                  <a:srgbClr val="EEEEFF"/>
                </a:highlight>
              </a:rPr>
              <a:t>, animal))</a:t>
            </a:r>
            <a:endParaRPr sz="1150">
              <a:solidFill>
                <a:schemeClr val="dk1"/>
              </a:solidFill>
              <a:highlight>
                <a:srgbClr val="EEEEFF"/>
              </a:highlight>
            </a:endParaRPr>
          </a:p>
          <a:p>
            <a:pPr indent="0" lvl="0" marL="114300" marR="114300" rtl="0" algn="l">
              <a:spcBef>
                <a:spcPts val="0"/>
              </a:spcBef>
              <a:spcAft>
                <a:spcPts val="0"/>
              </a:spcAft>
              <a:buNone/>
            </a:pPr>
            <a:r>
              <a:rPr i="1" lang="en" sz="1150">
                <a:solidFill>
                  <a:srgbClr val="999988"/>
                </a:solidFill>
                <a:highlight>
                  <a:srgbClr val="EEEEFF"/>
                </a:highlight>
              </a:rPr>
              <a:t># Prints "#1: cat", "#2: dog", "#3: monkey", each on its own line</a:t>
            </a:r>
            <a:endParaRPr i="1" sz="1150">
              <a:solidFill>
                <a:srgbClr val="999988"/>
              </a:solidFill>
              <a:highlight>
                <a:srgbClr val="EEEEFF"/>
              </a:highlight>
            </a:endParaRPr>
          </a:p>
          <a:p>
            <a:pPr indent="0" lvl="0" marL="114300" marR="114300" rtl="0" algn="l">
              <a:lnSpc>
                <a:spcPct val="114000"/>
              </a:lnSpc>
              <a:spcBef>
                <a:spcPts val="0"/>
              </a:spcBef>
              <a:spcAft>
                <a:spcPts val="0"/>
              </a:spcAft>
              <a:buClr>
                <a:schemeClr val="dk1"/>
              </a:buClr>
              <a:buSzPts val="1100"/>
              <a:buFont typeface="Arial"/>
              <a:buNone/>
            </a:pPr>
            <a:r>
              <a:t/>
            </a:r>
            <a:endParaRPr i="1" sz="1150">
              <a:solidFill>
                <a:srgbClr val="999988"/>
              </a:solidFill>
              <a:highlight>
                <a:srgbClr val="EEEE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