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84" r:id="rId2"/>
    <p:sldId id="257" r:id="rId3"/>
    <p:sldId id="258" r:id="rId4"/>
    <p:sldId id="259" r:id="rId5"/>
    <p:sldId id="281" r:id="rId6"/>
    <p:sldId id="262" r:id="rId7"/>
    <p:sldId id="261" r:id="rId8"/>
    <p:sldId id="263" r:id="rId9"/>
    <p:sldId id="264" r:id="rId10"/>
    <p:sldId id="282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7" r:id="rId25"/>
    <p:sldId id="288" r:id="rId26"/>
    <p:sldId id="286" r:id="rId27"/>
    <p:sldId id="292" r:id="rId28"/>
    <p:sldId id="291" r:id="rId29"/>
    <p:sldId id="29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60" autoAdjust="0"/>
  </p:normalViewPr>
  <p:slideViewPr>
    <p:cSldViewPr>
      <p:cViewPr>
        <p:scale>
          <a:sx n="76" d="100"/>
          <a:sy n="76" d="100"/>
        </p:scale>
        <p:origin x="-120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89275-4CD7-416F-AB1F-90B820B75C09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2292F-3FAC-4B04-8A6E-C228DAE0528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40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2292F-3FAC-4B04-8A6E-C228DAE0528E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B2292F-3FAC-4B04-8A6E-C228DAE0528E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17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C129B-AF87-46DE-AC27-67B851C1F37E}" type="datetimeFigureOut">
              <a:rPr lang="en-US" smtClean="0"/>
              <a:pPr/>
              <a:t>4/26/2019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DDAA4-A10C-4787-BC50-9BDF234BAF0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4700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7772400" cy="3810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81000"/>
            <a:ext cx="8229600" cy="2133600"/>
          </a:xfrm>
          <a:prstGeom prst="rect">
            <a:avLst/>
          </a:prstGeom>
        </p:spPr>
        <p:txBody>
          <a:bodyPr vert="horz" lIns="45720" tIns="0" rIns="45720" bIns="0" anchor="b">
            <a:normAutofit fontScale="92500" lnSpcReduction="10000"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400" b="1" cap="all" dirty="0" smtClean="0">
                <a:ln w="6350">
                  <a:noFill/>
                </a:ln>
                <a:solidFill>
                  <a:sysClr val="windowText" lastClr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ARDUINO BASED RAILWAY TRACK CRACK DETECTION VEHICLE</a:t>
            </a:r>
            <a:endParaRPr kumimoji="0" lang="en-US" sz="5400" b="1" i="0" u="none" strike="noStrike" kern="1200" cap="all" spc="0" normalizeH="0" baseline="0" noProof="0" dirty="0">
              <a:ln w="6350">
                <a:noFill/>
              </a:ln>
              <a:solidFill>
                <a:sysClr val="windowText" lastClr="000000"/>
              </a:solidFill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259632" y="2539802"/>
            <a:ext cx="6512768" cy="2650374"/>
          </a:xfrm>
          <a:prstGeom prst="rect">
            <a:avLst/>
          </a:prstGeom>
        </p:spPr>
        <p:txBody>
          <a:bodyPr vert="horz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shade val="95000"/>
                </a:sys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50800"/>
                <a:solidFill>
                  <a:sysClr val="windowText" lastClr="000000">
                    <a:shade val="50000"/>
                  </a:sysClr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shade val="95000"/>
                </a:sys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50800"/>
                <a:solidFill>
                  <a:sysClr val="windowText" lastClr="000000">
                    <a:shade val="50000"/>
                  </a:sysClr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KASTURI</a:t>
            </a:r>
            <a:r>
              <a:rPr kumimoji="0" lang="en-US" sz="2400" b="1" i="0" u="none" strike="noStrike" kern="1200" cap="none" spc="0" normalizeH="0" noProof="0" dirty="0" smtClean="0">
                <a:ln w="50800"/>
                <a:solidFill>
                  <a:sysClr val="windowText" lastClr="000000">
                    <a:shade val="50000"/>
                  </a:sysClr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 w="50800"/>
                <a:solidFill>
                  <a:sysClr val="windowText" lastClr="000000">
                    <a:shade val="50000"/>
                  </a:sysClr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SAI</a:t>
            </a:r>
            <a:r>
              <a:rPr kumimoji="0" lang="en-US" sz="2400" b="1" i="0" u="none" strike="noStrike" kern="1200" cap="none" spc="0" normalizeH="0" noProof="0" dirty="0" smtClean="0">
                <a:ln w="50800"/>
                <a:solidFill>
                  <a:sysClr val="windowText" lastClr="000000">
                    <a:shade val="50000"/>
                  </a:sysClr>
                </a:solidFill>
                <a:uLnTx/>
                <a:uFillTx/>
                <a:latin typeface="Times New Roman" pitchFamily="18" charset="0"/>
                <a:cs typeface="Times New Roman" pitchFamily="18" charset="0"/>
              </a:rPr>
              <a:t>  SRUSHTI         </a:t>
            </a:r>
            <a:r>
              <a:rPr lang="en-US" sz="2400" b="1" dirty="0" smtClean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15BD1A0423</a:t>
            </a:r>
          </a:p>
          <a:p>
            <a:pPr lvl="0"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sz="2400" b="1" dirty="0" smtClean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MULLAMPALLI BHARGAVI  15BD1A0434</a:t>
            </a:r>
          </a:p>
          <a:p>
            <a:pPr lvl="0"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sz="2400" b="1" dirty="0" smtClean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PERI VENKATA GAYATHRI   15BD1A0440</a:t>
            </a:r>
          </a:p>
          <a:p>
            <a:pPr lvl="0"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sz="2400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POTHURI SRISUSMITHA </a:t>
            </a:r>
            <a:r>
              <a:rPr lang="en-US" sz="2400" b="1" dirty="0" smtClean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       15BD1A0442 </a:t>
            </a:r>
          </a:p>
          <a:p>
            <a:pPr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sz="2400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baseline="30000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 Year ECE </a:t>
            </a:r>
            <a:r>
              <a:rPr lang="en-US" sz="2400" b="1" dirty="0" smtClean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kumimoji="0" lang="en-US" sz="2400" b="1" i="0" u="none" strike="noStrike" kern="1200" cap="none" spc="0" normalizeH="0" baseline="0" noProof="0" dirty="0" smtClean="0">
              <a:ln w="50800"/>
              <a:solidFill>
                <a:sysClr val="windowText" lastClr="000000">
                  <a:shade val="50000"/>
                </a:sys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shade val="95000"/>
                </a:sysClr>
              </a:buClr>
              <a:buSzPct val="65000"/>
              <a:buFont typeface="Wingdings 2"/>
              <a:buNone/>
              <a:tabLst/>
              <a:defRPr/>
            </a:pPr>
            <a:endParaRPr lang="en-US" sz="2400" b="1" dirty="0">
              <a:ln w="50800"/>
              <a:solidFill>
                <a:sysClr val="windowText" lastClr="000000">
                  <a:shade val="50000"/>
                </a:sys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shade val="95000"/>
                </a:sysClr>
              </a:buClr>
              <a:buSzPct val="65000"/>
              <a:buFont typeface="Wingdings 2"/>
              <a:buNone/>
              <a:tabLst/>
              <a:defRPr/>
            </a:pPr>
            <a:endParaRPr lang="en-US" sz="2400" b="1" dirty="0" smtClean="0">
              <a:ln w="50800"/>
              <a:solidFill>
                <a:sysClr val="windowText" lastClr="000000">
                  <a:shade val="50000"/>
                </a:sys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shade val="95000"/>
                </a:sysClr>
              </a:buClr>
              <a:buSzPct val="6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 w="50800"/>
              <a:solidFill>
                <a:sysClr val="windowText" lastClr="000000">
                  <a:shade val="50000"/>
                </a:sys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ysClr val="window" lastClr="FFFFFF">
                  <a:shade val="95000"/>
                </a:sysClr>
              </a:buClr>
              <a:buSzPct val="65000"/>
              <a:buFont typeface="Wingdings 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 w="50800"/>
                <a:solidFill>
                  <a:sysClr val="windowText" lastClr="000000">
                    <a:shade val="50000"/>
                  </a:sys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2018 – 2019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1050" y="5190176"/>
            <a:ext cx="3455125" cy="1188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7694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357188" y="357188"/>
            <a:ext cx="8329612" cy="576897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A 12v battery is used to provide required power to the circuit for its desired operation. A microcontroller used in this system and other components in the circuit require a constant 5v supply.</a:t>
            </a:r>
          </a:p>
          <a:p>
            <a:pPr algn="just">
              <a:lnSpc>
                <a:spcPct val="130000"/>
              </a:lnSpc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 Arduino Uno microcontroller is used.</a:t>
            </a:r>
          </a:p>
          <a:p>
            <a:pPr algn="just">
              <a:lnSpc>
                <a:spcPct val="130000"/>
              </a:lnSpc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The detection vehicle uses ultrasonic sensors with microcontroller for its movements. Ultrasonic sensor is most suitable for obstacle detection due to its high ranging capability and low cost.</a:t>
            </a:r>
          </a:p>
          <a:p>
            <a:pPr algn="just">
              <a:lnSpc>
                <a:spcPct val="130000"/>
              </a:lnSpc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GPS and GSM are used to get location coordinates where the crack  occurred and to send alert message to respective authority</a:t>
            </a:r>
          </a:p>
          <a:p>
            <a:pPr algn="just">
              <a:lnSpc>
                <a:spcPct val="130000"/>
              </a:lnSpc>
            </a:pP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Motors and drivers are used to move the detection vehicle.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Components Used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Arduino UNO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GPS Module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GSM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Module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Ultrasonic Sensor 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Motor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H- Bridg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pic>
        <p:nvPicPr>
          <p:cNvPr id="5" name="Picture 4" descr="Capture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679" y="1285860"/>
            <a:ext cx="5929322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8670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Arduino UNO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Arduino UNO is a microcontroller board based on the ATmega328. Arduino is an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open source electronics prototyping platform and it is intended for designing, creating interactive objects or environments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ATMega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Microcontroller is an 8-bit microcontroller with Reduced Instruction Set (RISC) based Harvard Architecture.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35" y="3429000"/>
            <a:ext cx="3806949" cy="2952328"/>
          </a:xfrm>
          <a:prstGeom prst="rect">
            <a:avLst/>
          </a:prstGeom>
        </p:spPr>
      </p:pic>
      <p:sp>
        <p:nvSpPr>
          <p:cNvPr id="16386" name="AutoShape 2" descr="Image result for arduino un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28596" y="500042"/>
            <a:ext cx="8258204" cy="5626121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Arduino can be used to communicate with a computer, another Arduino board or other microcontrollers. The ATmega328P microcontroller provides UART TTL (5V) serial communication which can be done using digital pin 0 (Rx) and digital pin 1 (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Tx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lakduino_without_logo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406331"/>
            <a:ext cx="4994924" cy="421481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GPS Module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00108"/>
            <a:ext cx="8258204" cy="5572164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GPS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(Global Positioning System) is a satellite based navigation system. It provides time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and location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based information to a GPS receiver, located anywhere on or near the earth surface</a:t>
            </a:r>
            <a:r>
              <a:rPr lang="en-IN" sz="2400" dirty="0" smtClean="0"/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have used neo 6m GPS module which is used to interface with Arduino.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GPS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module for Arduino is a small electronic circuit that allows connecting to your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Arduino board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to get position and altitude, as well as speed, date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time.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5776" y="4725144"/>
            <a:ext cx="3456384" cy="200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329642" cy="5626121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location where crack(s) occurred is detected by GPS and this location is sent to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mobile number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registered. 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latitude and longitude detected by GPS is useful to find at which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railway track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crack occurred and information is sent to respective railway authority.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857496"/>
            <a:ext cx="5312424" cy="3071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GSM Module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GSM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(Global System for Mobile communication) is a digital mobile network that is widely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used by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mobile phone users in Europe and other parts of the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world.\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Using this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module,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you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can make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audio calls, SMS, Read SMS, attend the incoming calls and internet etc through simple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 commands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91PZYKnYwQL._SX385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26" y="3214686"/>
            <a:ext cx="402431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285750" y="642938"/>
            <a:ext cx="8301038" cy="58578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Here in our project GSM is used to send message to the registered mobile number.</a:t>
            </a:r>
          </a:p>
          <a:p>
            <a:pPr algn="just"/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The message can include alert information and also the maps link which contains the location where crack/failure of the track has occurred</a:t>
            </a:r>
          </a:p>
          <a:p>
            <a:endParaRPr lang="en-IN" sz="3100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    </a:t>
            </a:r>
            <a:endParaRPr lang="en-IN" dirty="0"/>
          </a:p>
        </p:txBody>
      </p:sp>
      <p:pic>
        <p:nvPicPr>
          <p:cNvPr id="11" name="Picture 10" descr="Captu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643182"/>
            <a:ext cx="6286544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Ultrasonic Sensors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41764"/>
            <a:ext cx="8229600" cy="4911741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Ultrasonic sensors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measure distance by using ultrasonic waves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sensor head emits an ultrasonic wave and receives the wave reflected back from the target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91171" y="2527209"/>
            <a:ext cx="674474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6907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2" name="AutoShape 4" descr="Image result for arduino to ultrasonic sens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6215106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Ultrasonic Sensors measure the distance to the target by measuring the time between the emission and reception.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There are many types of ultrasonic sensors available , we have used HCSR04 ultrasonic sensor in our project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download (8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808" y="2348880"/>
            <a:ext cx="4786346" cy="27432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329642" cy="1071546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329642" cy="505461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Indian Railways is the fourth largest railway network in the world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one of the busiest networks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 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world transporting 8.107 billion passengers per year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rapidly flourishing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country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like India, accidents in rail road railings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increasing day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day.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 descr="1200px-Twin_track_of_train_rails_in_a_wooded_area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3751186"/>
            <a:ext cx="4133234" cy="2821086"/>
          </a:xfrm>
          <a:prstGeom prst="rect">
            <a:avLst/>
          </a:prstGeom>
        </p:spPr>
      </p:pic>
      <p:pic>
        <p:nvPicPr>
          <p:cNvPr id="6" name="Picture 5" descr="download (6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57" y="3741492"/>
            <a:ext cx="4274052" cy="282108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DC motor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Electric motors 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powered by direct current (DC) sources, such as from batteries, motor vehicles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 rectifiers, are called dc motors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Motor is defined as an electric or mechanic device that can create a motion It is used to move our vehicle used to detect cracks.</a:t>
            </a:r>
          </a:p>
          <a:p>
            <a:endParaRPr lang="en-IN" dirty="0"/>
          </a:p>
        </p:txBody>
      </p:sp>
      <p:pic>
        <p:nvPicPr>
          <p:cNvPr id="4" name="Picture 3" descr="download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2571744"/>
            <a:ext cx="2043111" cy="1836214"/>
          </a:xfrm>
          <a:prstGeom prst="rect">
            <a:avLst/>
          </a:prstGeom>
        </p:spPr>
      </p:pic>
      <p:pic>
        <p:nvPicPr>
          <p:cNvPr id="5" name="Picture 4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40" y="2500306"/>
            <a:ext cx="2362200" cy="1943100"/>
          </a:xfrm>
          <a:prstGeom prst="rect">
            <a:avLst/>
          </a:prstGeom>
        </p:spPr>
      </p:pic>
      <p:pic>
        <p:nvPicPr>
          <p:cNvPr id="6" name="Picture 5" descr="download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290" y="2500306"/>
            <a:ext cx="3214710" cy="21431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298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Driver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are basically current amplifiers which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accept 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low current signal from the controller and convert it into a high current signal which helps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to drive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motor</a:t>
            </a:r>
            <a:r>
              <a:rPr lang="en-IN" sz="2400" dirty="0" smtClean="0"/>
              <a:t>.</a:t>
            </a:r>
            <a:endParaRPr lang="en-IN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interfacing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with the controller; some of the motors like DC motor, stepper motor and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brushless dc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motor may require a driver IC or driver circuit</a:t>
            </a:r>
            <a:r>
              <a:rPr lang="en-IN" sz="2400" dirty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4348" y="3643314"/>
            <a:ext cx="4339425" cy="2714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idx="1"/>
          </p:nvPr>
        </p:nvSpPr>
        <p:spPr>
          <a:xfrm>
            <a:off x="428625" y="571500"/>
            <a:ext cx="8258175" cy="555466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Motor require high amount of current whereas the controller circuit works on low current signals. So the function of motor drivers is to take a low-current control signal and then turn it into a higher-current signal that can drive a motor</a:t>
            </a:r>
            <a:r>
              <a:rPr lang="en-IN" sz="2400" dirty="0" smtClean="0"/>
              <a:t>.</a:t>
            </a:r>
          </a:p>
          <a:p>
            <a:pPr algn="just"/>
            <a:endParaRPr lang="en-IN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714620"/>
            <a:ext cx="6943718" cy="3055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83362"/>
          </a:xfrm>
        </p:spPr>
        <p:txBody>
          <a:bodyPr>
            <a:normAutofit/>
          </a:bodyPr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72230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Here we used  L298N  driver which is a dual H-Bridge motor driver which allows speed and direction control of two DC  motors at the same time. The module can drive DC motors that have voltages between 5 and 35V, with a peak current up to 2A.</a:t>
            </a:r>
          </a:p>
          <a:p>
            <a:endParaRPr lang="en-IN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571744"/>
            <a:ext cx="5572164" cy="381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Crack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track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by the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metal  detecting  sensors  which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 at 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engine.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568" y="1412776"/>
            <a:ext cx="3888432" cy="302433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8" y="3645024"/>
            <a:ext cx="4434214" cy="28238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60031" y="4077072"/>
            <a:ext cx="4259049" cy="201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 the  train  automatically  applies brake to stop and even pantographs could be disengaged.</a:t>
            </a:r>
          </a:p>
        </p:txBody>
      </p:sp>
    </p:spTree>
    <p:extLst>
      <p:ext uri="{BB962C8B-B14F-4D97-AF65-F5344CB8AC3E}">
        <p14:creationId xmlns:p14="http://schemas.microsoft.com/office/powerpoint/2010/main" val="169055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10980712" y="1417638"/>
            <a:ext cx="864096" cy="67146"/>
          </a:xfrm>
        </p:spPr>
        <p:txBody>
          <a:bodyPr>
            <a:normAutofit fontScale="90000"/>
          </a:bodyPr>
          <a:lstStyle/>
          <a:p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3967" y="0"/>
            <a:ext cx="4851187" cy="60095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an alert is given to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automatic emergency brake control is applied.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also starts GSM module to send massage to administrator.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4104456" cy="32403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0319" y="3682552"/>
            <a:ext cx="41399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 module will help in plotting the location of the crack on the google map.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708920"/>
            <a:ext cx="4032448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83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Arduino based rail crack detection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Highly efficient and user friendly design.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Easy to operate.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Low power consumption.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Location of the vehicle can be known using GPS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detect the crack using IR obstacle sensors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GPS and GSM based tracking details sending SMS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Avoids accidents at a single track.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Efficient design. 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anywhere in the world (GSM availability)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2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cost effective, low energy embedded system, which facilitate better protection standards for rail tracks for stopping railway injuries because of cracks and barriers on railway tracks.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technology will increase the reliability of protection systems in railway.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enforcing these features in real time application, 70% of injuries can be averted.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30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-9939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3"/>
            <a:ext cx="8568952" cy="6021288"/>
          </a:xfrm>
        </p:spPr>
        <p:txBody>
          <a:bodyPr>
            <a:noAutofit/>
          </a:bodyPr>
          <a:lstStyle/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CCTV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with IP 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can be used 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the visual video captured from the track. 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can be developed to identify rail track fault and send messages through ZIGBEE technology.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railway track crack repair device can be used at the site of a crack and a 3D low carbon mild steel printer can be used in filling the crack with steel material.</a:t>
            </a:r>
          </a:p>
          <a:p>
            <a:pPr lvl="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properties of 3D printed steel are tunable and combined with the flexibility and efficiency of the printing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cracks early would prevent them worsening and hence extend the life of the rail track surface.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wireless sensor network techniques and more reliable security systems can be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and detects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abnormality in the track. </a:t>
            </a:r>
          </a:p>
        </p:txBody>
      </p:sp>
    </p:spTree>
    <p:extLst>
      <p:ext uri="{BB962C8B-B14F-4D97-AF65-F5344CB8AC3E}">
        <p14:creationId xmlns:p14="http://schemas.microsoft.com/office/powerpoint/2010/main" val="409191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Thank yo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04" y="-387424"/>
            <a:ext cx="5962650" cy="4219575"/>
          </a:xfrm>
          <a:prstGeom prst="rect">
            <a:avLst/>
          </a:prstGeom>
          <a:noFill/>
        </p:spPr>
      </p:pic>
      <p:sp>
        <p:nvSpPr>
          <p:cNvPr id="2" name="Rectangle 1"/>
          <p:cNvSpPr/>
          <p:nvPr/>
        </p:nvSpPr>
        <p:spPr>
          <a:xfrm>
            <a:off x="3275856" y="3724167"/>
            <a:ext cx="569338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 lvl="0"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KASTURI SAI  SRUSHTI         15BD1A0423</a:t>
            </a:r>
          </a:p>
          <a:p>
            <a:pPr lvl="0"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MULLAMPALLI BHARGAVI  15BD1A0434</a:t>
            </a:r>
          </a:p>
          <a:p>
            <a:pPr lvl="0"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PERI VENKATA GAYATHRI   15BD1A0440</a:t>
            </a:r>
          </a:p>
          <a:p>
            <a:pPr lvl="0"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POTHURI SRISUSMITHA        15BD1A0442 </a:t>
            </a:r>
          </a:p>
          <a:p>
            <a:pPr algn="ctr">
              <a:spcBef>
                <a:spcPct val="20000"/>
              </a:spcBef>
              <a:buClr>
                <a:sysClr val="window" lastClr="FFFFFF">
                  <a:shade val="95000"/>
                </a:sysClr>
              </a:buClr>
              <a:buSzPct val="65000"/>
              <a:defRPr/>
            </a:pPr>
            <a:r>
              <a:rPr lang="en-US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b="1" baseline="30000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b="1" dirty="0">
                <a:ln w="50800"/>
                <a:solidFill>
                  <a:sysClr val="windowText" lastClr="000000">
                    <a:shade val="50000"/>
                  </a:sysClr>
                </a:solidFill>
                <a:latin typeface="Times New Roman" pitchFamily="18" charset="0"/>
                <a:cs typeface="Times New Roman" pitchFamily="18" charset="0"/>
              </a:rPr>
              <a:t> Year ECE A</a:t>
            </a:r>
            <a:endParaRPr lang="en-US" b="1" dirty="0">
              <a:ln w="50800"/>
              <a:solidFill>
                <a:sysClr val="windowText" lastClr="000000">
                  <a:shade val="50000"/>
                </a:sys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9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58204" cy="785818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Problem in railway tracks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71546"/>
            <a:ext cx="8358246" cy="528641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India, Rail transport occupies a prominent position in quenching the ever owing needs of a rapidly growing economy. 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However, in terms of the reliability and safety parameters, global standards have not yet been truly reached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principal problem is the lack of efficient and cost effective technology to detect problems in the rail tracks and the lack of proper maintenance.</a:t>
            </a:r>
          </a:p>
          <a:p>
            <a:pPr algn="just"/>
            <a:endParaRPr lang="en-IN" sz="2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  <a:p>
            <a:endParaRPr lang="en-IN" sz="2400" dirty="0" smtClean="0"/>
          </a:p>
          <a:p>
            <a:endParaRPr lang="en-IN" sz="2400" dirty="0"/>
          </a:p>
          <a:p>
            <a:pPr>
              <a:buNone/>
            </a:pPr>
            <a:r>
              <a:rPr lang="en-IN" sz="2400" dirty="0" smtClean="0"/>
              <a:t>   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Kalyan_148757371238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149080"/>
            <a:ext cx="2922118" cy="2494603"/>
          </a:xfrm>
          <a:prstGeom prst="rect">
            <a:avLst/>
          </a:prstGeom>
        </p:spPr>
      </p:pic>
      <p:pic>
        <p:nvPicPr>
          <p:cNvPr id="6" name="Picture 5" descr="download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4149081"/>
            <a:ext cx="2833096" cy="249460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49080"/>
            <a:ext cx="2627784" cy="24946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Why do cracks occur ?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Development of excessive thermal stresses in the track due to temperature variation.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Due to excessive wear and tear on account of repetitive mechanical stresses.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insufficiency of maintenance of rails which have resulted in the formation of cracks in the rails. 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2017_12$largeimg15_Friday_2017_01342502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30" y="3933056"/>
            <a:ext cx="3771445" cy="2736146"/>
          </a:xfrm>
          <a:prstGeom prst="rect">
            <a:avLst/>
          </a:prstGeom>
        </p:spPr>
      </p:pic>
      <p:pic>
        <p:nvPicPr>
          <p:cNvPr id="21506" name="Picture 2" descr="Related imag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3074" y="3933056"/>
            <a:ext cx="4473521" cy="273614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283" y="476672"/>
            <a:ext cx="8229600" cy="5554683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Due corrosion in track, on account of adverse climatic conditions.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Lack of Modern Management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Outmoded Technology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Due to high temperature difference between day and night in northern India cause unequal expansion and contraction of tracks in north India which leads to track weakening.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tensile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force/ Stress exceeds its UTS (Ultimate Tensile Strength) then the tracks get fractured resulting in a crack.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39938" name="AutoShape 2" descr="Image result for thermal stress on railway tra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40" name="AutoShape 4" descr="Image result for thermal stress on railway trac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 descr="download (9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730" y="4540573"/>
            <a:ext cx="3004426" cy="2233436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4689" y="4543805"/>
            <a:ext cx="2671465" cy="2240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6" y="4575915"/>
            <a:ext cx="2810510" cy="2221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00042"/>
            <a:ext cx="8329642" cy="6072230"/>
          </a:xfrm>
        </p:spPr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>
              <a:buNone/>
            </a:pPr>
            <a:endParaRPr lang="en-IN" sz="3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600" dirty="0" smtClean="0">
                <a:latin typeface="Times New Roman" pitchFamily="18" charset="0"/>
                <a:cs typeface="Times New Roman" pitchFamily="18" charset="0"/>
              </a:rPr>
              <a:t>Here </a:t>
            </a:r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we can observe the adverse effects due to cracks on trains. </a:t>
            </a:r>
          </a:p>
          <a:p>
            <a:r>
              <a:rPr lang="en-IN" sz="2600" dirty="0">
                <a:latin typeface="Times New Roman" pitchFamily="18" charset="0"/>
                <a:cs typeface="Times New Roman" pitchFamily="18" charset="0"/>
              </a:rPr>
              <a:t>We can observe trains falling apart from their track .</a:t>
            </a:r>
          </a:p>
          <a:p>
            <a:endParaRPr lang="en-IN" dirty="0"/>
          </a:p>
          <a:p>
            <a:endParaRPr lang="en-IN" dirty="0" smtClean="0"/>
          </a:p>
          <a:p>
            <a:pPr>
              <a:buNone/>
            </a:pPr>
            <a:r>
              <a:rPr lang="en-IN" dirty="0" smtClean="0"/>
              <a:t>                  </a:t>
            </a:r>
          </a:p>
          <a:p>
            <a:pPr>
              <a:buNone/>
            </a:pP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250358"/>
            <a:ext cx="4049315" cy="2964677"/>
          </a:xfrm>
          <a:prstGeom prst="rect">
            <a:avLst/>
          </a:prstGeom>
        </p:spPr>
      </p:pic>
      <p:pic>
        <p:nvPicPr>
          <p:cNvPr id="5" name="Picture 4" descr="download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14640"/>
            <a:ext cx="4143404" cy="3000396"/>
          </a:xfrm>
          <a:prstGeom prst="rect">
            <a:avLst/>
          </a:prstGeom>
        </p:spPr>
      </p:pic>
      <p:pic>
        <p:nvPicPr>
          <p:cNvPr id="6" name="Picture 5" descr="download (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4418366"/>
            <a:ext cx="4574312" cy="2439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Solution to solve problem due to cracks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900634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Among the inspection methods used ,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the common ones are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visual inspection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ultrasonic inspection and eddy current inspection. 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ultrasonic inspections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are common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place in the rail industry in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foreign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countries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However, in the Indian scenario, the visual form of inspection is widely used though it produces the poorest results of all the methods.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642918"/>
            <a:ext cx="8258204" cy="571504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 approached to a solution based on ultrasonic inspection  which will be able to detect cracks on Railway tracks and communicate the location of crack to the nearest railway station.</a:t>
            </a:r>
          </a:p>
          <a:p>
            <a:pPr algn="just">
              <a:lnSpc>
                <a:spcPct val="12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this method for the detecting the cracks we use ultrasonic waves , which propagate through rail track and it detect the cracks and defects on the railway track and hence preventing the rail accident. </a:t>
            </a:r>
          </a:p>
          <a:p>
            <a:endParaRPr lang="en-IN" dirty="0"/>
          </a:p>
          <a:p>
            <a:endParaRPr lang="en-IN" b="1" dirty="0"/>
          </a:p>
        </p:txBody>
      </p:sp>
      <p:pic>
        <p:nvPicPr>
          <p:cNvPr id="6" name="Picture 5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4071918"/>
            <a:ext cx="3843344" cy="2786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7504" y="1916832"/>
            <a:ext cx="8855751" cy="43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1374</Words>
  <Application>Microsoft Office PowerPoint</Application>
  <PresentationFormat>On-screen Show (4:3)</PresentationFormat>
  <Paragraphs>160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 </vt:lpstr>
      <vt:lpstr>Introduction</vt:lpstr>
      <vt:lpstr>Problem in railway tracks</vt:lpstr>
      <vt:lpstr> Why do cracks occur ? </vt:lpstr>
      <vt:lpstr>PowerPoint Presentation</vt:lpstr>
      <vt:lpstr>PowerPoint Presentation</vt:lpstr>
      <vt:lpstr>Solution to solve problem due to cracks</vt:lpstr>
      <vt:lpstr>PowerPoint Presentation</vt:lpstr>
      <vt:lpstr>Block diagram</vt:lpstr>
      <vt:lpstr>PowerPoint Presentation</vt:lpstr>
      <vt:lpstr>Components Used</vt:lpstr>
      <vt:lpstr> Arduino UNO </vt:lpstr>
      <vt:lpstr>PowerPoint Presentation</vt:lpstr>
      <vt:lpstr> GPS Module </vt:lpstr>
      <vt:lpstr>PowerPoint Presentation</vt:lpstr>
      <vt:lpstr> GSM Module </vt:lpstr>
      <vt:lpstr>PowerPoint Presentation</vt:lpstr>
      <vt:lpstr> Ultrasonic Sensors </vt:lpstr>
      <vt:lpstr>             </vt:lpstr>
      <vt:lpstr> DC motor </vt:lpstr>
      <vt:lpstr> Driver </vt:lpstr>
      <vt:lpstr>PowerPoint Presentation</vt:lpstr>
      <vt:lpstr>        </vt:lpstr>
      <vt:lpstr>Working</vt:lpstr>
      <vt:lpstr>PowerPoint Presentation</vt:lpstr>
      <vt:lpstr>Advantages of the Arduino based rail crack detection system </vt:lpstr>
      <vt:lpstr>Conclusion</vt:lpstr>
      <vt:lpstr>Future Scope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Srushti</cp:lastModifiedBy>
  <cp:revision>55</cp:revision>
  <dcterms:created xsi:type="dcterms:W3CDTF">2019-04-25T07:45:53Z</dcterms:created>
  <dcterms:modified xsi:type="dcterms:W3CDTF">2019-04-26T09:15:06Z</dcterms:modified>
</cp:coreProperties>
</file>