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d809e59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d809e59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d809e59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d809e59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d809e59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d809e59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4d809e59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4d809e59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d809e59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d809e59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4d809e59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4d809e59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d809e59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d809e59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d809e59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d809e59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d809e59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d809e59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d809e59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d809e59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d809e59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d809e59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 Generation Models - A Survey</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Short Story Assignment</a:t>
            </a:r>
            <a:endParaRPr/>
          </a:p>
          <a:p>
            <a:pPr indent="0" lvl="0" marL="0" rtl="0" algn="ctr">
              <a:spcBef>
                <a:spcPts val="0"/>
              </a:spcBef>
              <a:spcAft>
                <a:spcPts val="0"/>
              </a:spcAft>
              <a:buNone/>
            </a:pPr>
            <a:r>
              <a:rPr lang="en" sz="1500"/>
              <a:t>Gayathri Pulagam (014629290)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generation has become a region of heavy interest and research in the past decade. </a:t>
            </a:r>
            <a:endParaRPr/>
          </a:p>
          <a:p>
            <a:pPr indent="-342900" lvl="0" marL="457200" rtl="0" algn="l">
              <a:spcBef>
                <a:spcPts val="0"/>
              </a:spcBef>
              <a:spcAft>
                <a:spcPts val="0"/>
              </a:spcAft>
              <a:buSzPts val="1800"/>
              <a:buChar char="●"/>
            </a:pPr>
            <a:r>
              <a:rPr lang="en"/>
              <a:t>Models like RNNs, CNNs, VAEs and GANs have shown promising results in generating text. </a:t>
            </a:r>
            <a:endParaRPr/>
          </a:p>
          <a:p>
            <a:pPr indent="-342900" lvl="0" marL="457200" rtl="0" algn="l">
              <a:spcBef>
                <a:spcPts val="0"/>
              </a:spcBef>
              <a:spcAft>
                <a:spcPts val="0"/>
              </a:spcAft>
              <a:buSzPts val="1800"/>
              <a:buChar char="●"/>
            </a:pPr>
            <a:r>
              <a:rPr lang="en"/>
              <a:t>With an increase in the data availability and better compute resources, there is possibility for better model architectures to demonstrate better results. </a:t>
            </a:r>
            <a:endParaRPr/>
          </a:p>
          <a:p>
            <a:pPr indent="-342900" lvl="0" marL="457200" rtl="0" algn="l">
              <a:spcBef>
                <a:spcPts val="0"/>
              </a:spcBef>
              <a:spcAft>
                <a:spcPts val="0"/>
              </a:spcAft>
              <a:buSzPts val="1800"/>
              <a:buChar char="●"/>
            </a:pPr>
            <a:r>
              <a:rPr lang="en"/>
              <a:t>This article only covers a small area in the sea of research related to text generation.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Arial"/>
              <a:buAutoNum type="arabicPeriod"/>
            </a:pPr>
            <a:r>
              <a:rPr b="1" lang="en" sz="1700">
                <a:solidFill>
                  <a:srgbClr val="000000"/>
                </a:solidFill>
                <a:latin typeface="Arial"/>
                <a:ea typeface="Arial"/>
                <a:cs typeface="Arial"/>
                <a:sym typeface="Arial"/>
              </a:rPr>
              <a:t>https://www.sciencedirect.com/science/article/pii/S1319157820303360</a:t>
            </a:r>
            <a:endParaRPr b="1" sz="17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    </a:t>
            </a:r>
            <a:endParaRPr sz="8000"/>
          </a:p>
          <a:p>
            <a:pPr indent="0" lvl="0" marL="0" rtl="0" algn="l">
              <a:spcBef>
                <a:spcPts val="0"/>
              </a:spcBef>
              <a:spcAft>
                <a:spcPts val="0"/>
              </a:spcAft>
              <a:buNone/>
            </a:pPr>
            <a:r>
              <a:rPr lang="en" sz="8000"/>
              <a:t>    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has been a substantial research done in the field of text generation. </a:t>
            </a:r>
            <a:endParaRPr/>
          </a:p>
          <a:p>
            <a:pPr indent="-342900" lvl="0" marL="457200" rtl="0" algn="l">
              <a:spcBef>
                <a:spcPts val="0"/>
              </a:spcBef>
              <a:spcAft>
                <a:spcPts val="0"/>
              </a:spcAft>
              <a:buSzPts val="1800"/>
              <a:buChar char="●"/>
            </a:pPr>
            <a:r>
              <a:rPr lang="en"/>
              <a:t>Text generation is a task of generating text which is as good as human-written text. </a:t>
            </a:r>
            <a:endParaRPr/>
          </a:p>
          <a:p>
            <a:pPr indent="-342900" lvl="0" marL="457200" rtl="0" algn="l">
              <a:spcBef>
                <a:spcPts val="0"/>
              </a:spcBef>
              <a:spcAft>
                <a:spcPts val="0"/>
              </a:spcAft>
              <a:buSzPts val="1800"/>
              <a:buChar char="●"/>
            </a:pPr>
            <a:r>
              <a:rPr lang="en"/>
              <a:t>Early on, text generation was done with Markov processes and LSTMs. </a:t>
            </a:r>
            <a:endParaRPr/>
          </a:p>
          <a:p>
            <a:pPr indent="-342900" lvl="0" marL="457200" rtl="0" algn="l">
              <a:spcBef>
                <a:spcPts val="0"/>
              </a:spcBef>
              <a:spcAft>
                <a:spcPts val="0"/>
              </a:spcAft>
              <a:buSzPts val="1800"/>
              <a:buChar char="●"/>
            </a:pPr>
            <a:r>
              <a:rPr lang="en"/>
              <a:t>More recently, there has been a rise in powerful models like BART, GPT and other GAN-based models which perform better than their past counterparts. </a:t>
            </a:r>
            <a:endParaRPr/>
          </a:p>
          <a:p>
            <a:pPr indent="-342900" lvl="0" marL="457200" rtl="0" algn="l">
              <a:spcBef>
                <a:spcPts val="0"/>
              </a:spcBef>
              <a:spcAft>
                <a:spcPts val="0"/>
              </a:spcAft>
              <a:buSzPts val="1800"/>
              <a:buChar char="●"/>
            </a:pPr>
            <a:r>
              <a:rPr lang="en"/>
              <a:t>In this presentation, we are going to discuss some existing text generation methodologies.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generation models and metodologies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Recurrent Neural Networks (RNNs)</a:t>
            </a:r>
            <a:endParaRPr/>
          </a:p>
          <a:p>
            <a:pPr indent="-342900" lvl="0" marL="457200" rtl="0" algn="l">
              <a:spcBef>
                <a:spcPts val="0"/>
              </a:spcBef>
              <a:spcAft>
                <a:spcPts val="0"/>
              </a:spcAft>
              <a:buSzPts val="1800"/>
              <a:buChar char="●"/>
            </a:pPr>
            <a:r>
              <a:rPr lang="en"/>
              <a:t>Convolutional Neural Networks (CNNs)</a:t>
            </a:r>
            <a:endParaRPr/>
          </a:p>
          <a:p>
            <a:pPr indent="-342900" lvl="0" marL="457200" rtl="0" algn="l">
              <a:spcBef>
                <a:spcPts val="0"/>
              </a:spcBef>
              <a:spcAft>
                <a:spcPts val="0"/>
              </a:spcAft>
              <a:buSzPts val="1800"/>
              <a:buChar char="●"/>
            </a:pPr>
            <a:r>
              <a:rPr lang="en"/>
              <a:t>Variational Auto-Encoders (VAEs) </a:t>
            </a:r>
            <a:endParaRPr/>
          </a:p>
          <a:p>
            <a:pPr indent="-342900" lvl="0" marL="457200" rtl="0" algn="l">
              <a:spcBef>
                <a:spcPts val="0"/>
              </a:spcBef>
              <a:spcAft>
                <a:spcPts val="0"/>
              </a:spcAft>
              <a:buSzPts val="1800"/>
              <a:buChar char="●"/>
            </a:pPr>
            <a:r>
              <a:rPr lang="en"/>
              <a:t>Generative Adversarial Networks (GANs)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Recurrent Neural Networks (RNNs)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Recurrent Neural Networks are used for text generation because they have internal memory which helps them remember the previous as well as the current input. </a:t>
            </a:r>
            <a:endParaRPr/>
          </a:p>
          <a:p>
            <a:pPr indent="-342900" lvl="0" marL="457200" rtl="0" algn="l">
              <a:spcBef>
                <a:spcPts val="0"/>
              </a:spcBef>
              <a:spcAft>
                <a:spcPts val="0"/>
              </a:spcAft>
              <a:buSzPts val="1800"/>
              <a:buChar char="●"/>
            </a:pPr>
            <a:r>
              <a:rPr lang="en"/>
              <a:t>The RNNs are used in sequential tasks because of their high dimensional hidden state and non-linear dynamics.</a:t>
            </a:r>
            <a:endParaRPr/>
          </a:p>
          <a:p>
            <a:pPr indent="-342900" lvl="0" marL="457200" rtl="0" algn="l">
              <a:spcBef>
                <a:spcPts val="0"/>
              </a:spcBef>
              <a:spcAft>
                <a:spcPts val="0"/>
              </a:spcAft>
              <a:buSzPts val="1800"/>
              <a:buChar char="●"/>
            </a:pPr>
            <a:r>
              <a:rPr lang="en"/>
              <a:t>The downsides of using RNNs can be vanishing/exploding gradients which makes it difficult to train the model. </a:t>
            </a:r>
            <a:endParaRPr/>
          </a:p>
          <a:p>
            <a:pPr indent="-342900" lvl="0" marL="457200" rtl="0" algn="l">
              <a:spcBef>
                <a:spcPts val="0"/>
              </a:spcBef>
              <a:spcAft>
                <a:spcPts val="0"/>
              </a:spcAft>
              <a:buSzPts val="1800"/>
              <a:buChar char="●"/>
            </a:pPr>
            <a:r>
              <a:rPr lang="en"/>
              <a:t>When the gradients are too high, the model stops learning (exploding gradient) and when the gradients are too small, the model does not learn (vanishing gradient)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Short Term Memory (LSTM)</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LSTMs are similar to RNNs except they don’t have a hidden state. </a:t>
            </a:r>
            <a:endParaRPr/>
          </a:p>
          <a:p>
            <a:pPr indent="-342900" lvl="0" marL="457200" rtl="0" algn="l">
              <a:spcBef>
                <a:spcPts val="0"/>
              </a:spcBef>
              <a:spcAft>
                <a:spcPts val="0"/>
              </a:spcAft>
              <a:buSzPts val="1800"/>
              <a:buChar char="●"/>
            </a:pPr>
            <a:r>
              <a:rPr lang="en"/>
              <a:t>The memory units in LSTMs are called cells. </a:t>
            </a:r>
            <a:endParaRPr/>
          </a:p>
          <a:p>
            <a:pPr indent="-342900" lvl="0" marL="457200" rtl="0" algn="l">
              <a:spcBef>
                <a:spcPts val="0"/>
              </a:spcBef>
              <a:spcAft>
                <a:spcPts val="0"/>
              </a:spcAft>
              <a:buSzPts val="1800"/>
              <a:buChar char="●"/>
            </a:pPr>
            <a:r>
              <a:rPr lang="en"/>
              <a:t>Similar to RNNs, the LSTMs take the previous and current input as input, however, the difference is that the cells decide what to keep in the memory. </a:t>
            </a:r>
            <a:endParaRPr/>
          </a:p>
          <a:p>
            <a:pPr indent="-342900" lvl="0" marL="457200" rtl="0" algn="l">
              <a:spcBef>
                <a:spcPts val="0"/>
              </a:spcBef>
              <a:spcAft>
                <a:spcPts val="0"/>
              </a:spcAft>
              <a:buSzPts val="1800"/>
              <a:buChar char="●"/>
            </a:pPr>
            <a:r>
              <a:rPr lang="en"/>
              <a:t>They only keep the relevant information and eliminate what is not needed. </a:t>
            </a:r>
            <a:endParaRPr/>
          </a:p>
          <a:p>
            <a:pPr indent="-342900" lvl="0" marL="457200" rtl="0" algn="l">
              <a:spcBef>
                <a:spcPts val="0"/>
              </a:spcBef>
              <a:spcAft>
                <a:spcPts val="0"/>
              </a:spcAft>
              <a:buSzPts val="1800"/>
              <a:buChar char="●"/>
            </a:pPr>
            <a:r>
              <a:rPr lang="en"/>
              <a:t>Due to this, the problem of vanishing and exploding gradients can be overcome in LSTMs.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BiDirectional RNNs (BRNNs)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BiDirectional RNNs are based on the concept that the current output is dependent on the previous elements as well as the future elements of the sequence. </a:t>
            </a:r>
            <a:endParaRPr/>
          </a:p>
          <a:p>
            <a:pPr indent="-342900" lvl="0" marL="457200" rtl="0" algn="l">
              <a:spcBef>
                <a:spcPts val="0"/>
              </a:spcBef>
              <a:spcAft>
                <a:spcPts val="0"/>
              </a:spcAft>
              <a:buSzPts val="1800"/>
              <a:buChar char="●"/>
            </a:pPr>
            <a:r>
              <a:rPr lang="en"/>
              <a:t>BRNN is composed of two RNNs, one which looks at the previous element and the other which looks in the forward direction at the future element.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Networks for text (CNN)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t/>
            </a:r>
            <a:endParaRPr/>
          </a:p>
          <a:p>
            <a:pPr indent="-325755" lvl="0" marL="457200" rtl="0" algn="l">
              <a:spcBef>
                <a:spcPts val="1200"/>
              </a:spcBef>
              <a:spcAft>
                <a:spcPts val="0"/>
              </a:spcAft>
              <a:buSzPct val="100000"/>
              <a:buChar char="●"/>
            </a:pPr>
            <a:r>
              <a:rPr lang="en"/>
              <a:t>Some interesting results have been achieved in the NLP domain using CNNs for various tasks such as text classification. </a:t>
            </a:r>
            <a:endParaRPr/>
          </a:p>
          <a:p>
            <a:pPr indent="-325755" lvl="0" marL="457200" rtl="0" algn="l">
              <a:spcBef>
                <a:spcPts val="0"/>
              </a:spcBef>
              <a:spcAft>
                <a:spcPts val="0"/>
              </a:spcAft>
              <a:buSzPct val="100000"/>
              <a:buChar char="●"/>
            </a:pPr>
            <a:r>
              <a:rPr lang="en"/>
              <a:t>In the image tasks, the input for a CNN model is typically image pixels. </a:t>
            </a:r>
            <a:endParaRPr/>
          </a:p>
          <a:p>
            <a:pPr indent="-325755" lvl="0" marL="457200" rtl="0" algn="l">
              <a:spcBef>
                <a:spcPts val="0"/>
              </a:spcBef>
              <a:spcAft>
                <a:spcPts val="0"/>
              </a:spcAft>
              <a:buSzPct val="100000"/>
              <a:buChar char="●"/>
            </a:pPr>
            <a:r>
              <a:rPr lang="en"/>
              <a:t>For NLP tasks, the input for CNNs are generally words, sentences or sometimes characters. </a:t>
            </a:r>
            <a:endParaRPr/>
          </a:p>
          <a:p>
            <a:pPr indent="-325755" lvl="0" marL="457200" rtl="0" algn="l">
              <a:spcBef>
                <a:spcPts val="0"/>
              </a:spcBef>
              <a:spcAft>
                <a:spcPts val="0"/>
              </a:spcAft>
              <a:buSzPct val="100000"/>
              <a:buChar char="●"/>
            </a:pPr>
            <a:r>
              <a:rPr lang="en"/>
              <a:t>Similar to image tasks, the words are transformed into embeddings or one-hot vectors to be fed into the model.</a:t>
            </a:r>
            <a:endParaRPr/>
          </a:p>
          <a:p>
            <a:pPr indent="-325755" lvl="0" marL="457200" rtl="0" algn="l">
              <a:spcBef>
                <a:spcPts val="0"/>
              </a:spcBef>
              <a:spcAft>
                <a:spcPts val="0"/>
              </a:spcAft>
              <a:buSzPct val="100000"/>
              <a:buChar char="●"/>
            </a:pPr>
            <a:r>
              <a:rPr lang="en"/>
              <a:t>The variable-length feature maps are obtained by performing convolution operation on the sentence matrix and, max-pooling is applied which gives the largest number for each feature map. </a:t>
            </a:r>
            <a:endParaRPr/>
          </a:p>
          <a:p>
            <a:pPr indent="-325755" lvl="0" marL="457200" rtl="0" algn="l">
              <a:spcBef>
                <a:spcPts val="0"/>
              </a:spcBef>
              <a:spcAft>
                <a:spcPts val="0"/>
              </a:spcAft>
              <a:buSzPct val="100000"/>
              <a:buChar char="●"/>
            </a:pPr>
            <a:r>
              <a:rPr lang="en"/>
              <a:t>The individual features generated this way are combined into one feature vector for the last but one layer. </a:t>
            </a:r>
            <a:endParaRPr/>
          </a:p>
          <a:p>
            <a:pPr indent="-325755" lvl="0" marL="457200" rtl="0" algn="l">
              <a:spcBef>
                <a:spcPts val="0"/>
              </a:spcBef>
              <a:spcAft>
                <a:spcPts val="0"/>
              </a:spcAft>
              <a:buSzPct val="100000"/>
              <a:buChar char="●"/>
            </a:pPr>
            <a:r>
              <a:rPr lang="en"/>
              <a:t>In the final layer, a softmax function is applied which generates two possible outputs.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Variational Auto-Encoders (VAEs)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Variational Auto-Encoder is an unsupervised learning deep generative model which works on unstructured data. </a:t>
            </a:r>
            <a:endParaRPr/>
          </a:p>
          <a:p>
            <a:pPr indent="-342900" lvl="0" marL="457200" rtl="0" algn="l">
              <a:spcBef>
                <a:spcPts val="0"/>
              </a:spcBef>
              <a:spcAft>
                <a:spcPts val="0"/>
              </a:spcAft>
              <a:buSzPts val="1800"/>
              <a:buChar char="●"/>
            </a:pPr>
            <a:r>
              <a:rPr lang="en"/>
              <a:t>The VAE is composed of an encoder and a decoder. The encoder transforms the input data into a latent space and the decoder is used to reconstruct the data from the latent space. </a:t>
            </a:r>
            <a:endParaRPr/>
          </a:p>
          <a:p>
            <a:pPr indent="-342900" lvl="0" marL="457200" rtl="0" algn="l">
              <a:spcBef>
                <a:spcPts val="0"/>
              </a:spcBef>
              <a:spcAft>
                <a:spcPts val="0"/>
              </a:spcAft>
              <a:buSzPts val="1800"/>
              <a:buChar char="●"/>
            </a:pPr>
            <a:r>
              <a:rPr lang="en"/>
              <a:t>The loss function of a VAE is the sum of reconstruction loss and regularization term. </a:t>
            </a:r>
            <a:endParaRPr/>
          </a:p>
          <a:p>
            <a:pPr indent="-342900" lvl="0" marL="457200" rtl="0" algn="l">
              <a:spcBef>
                <a:spcPts val="0"/>
              </a:spcBef>
              <a:spcAft>
                <a:spcPts val="0"/>
              </a:spcAft>
              <a:buSzPts val="1800"/>
              <a:buChar char="●"/>
            </a:pPr>
            <a:r>
              <a:rPr lang="en"/>
              <a:t>The VAEs learn the probability distribution of data using the latent space which makes is suitable for generating new data.</a:t>
            </a:r>
            <a:endParaRPr/>
          </a:p>
          <a:p>
            <a:pPr indent="-342900" lvl="0" marL="457200" rtl="0" algn="l">
              <a:spcBef>
                <a:spcPts val="0"/>
              </a:spcBef>
              <a:spcAft>
                <a:spcPts val="0"/>
              </a:spcAft>
              <a:buSzPts val="1800"/>
              <a:buChar char="●"/>
            </a:pPr>
            <a:r>
              <a:rPr lang="en"/>
              <a:t>One of the drawbacks of VAE is KL collapse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Adversarial Networks (GANs)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Generative Adversarial Networks solve the problem of approximating intractable probabilistic computations which the earlier deep generative models failed to do. </a:t>
            </a:r>
            <a:endParaRPr/>
          </a:p>
          <a:p>
            <a:pPr indent="-334327" lvl="0" marL="457200" rtl="0" algn="l">
              <a:spcBef>
                <a:spcPts val="0"/>
              </a:spcBef>
              <a:spcAft>
                <a:spcPts val="0"/>
              </a:spcAft>
              <a:buSzPct val="100000"/>
              <a:buChar char="●"/>
            </a:pPr>
            <a:r>
              <a:rPr lang="en"/>
              <a:t>The GAN consists of a generator and a discriminator. </a:t>
            </a:r>
            <a:endParaRPr/>
          </a:p>
          <a:p>
            <a:pPr indent="-334327" lvl="0" marL="457200" rtl="0" algn="l">
              <a:spcBef>
                <a:spcPts val="0"/>
              </a:spcBef>
              <a:spcAft>
                <a:spcPts val="0"/>
              </a:spcAft>
              <a:buSzPct val="100000"/>
              <a:buChar char="●"/>
            </a:pPr>
            <a:r>
              <a:rPr lang="en"/>
              <a:t>The generator tries to generate data which is as close to the true data as possible. The discriminator’s job is classify the data generated by the generator as real or fake.</a:t>
            </a:r>
            <a:endParaRPr/>
          </a:p>
          <a:p>
            <a:pPr indent="-334327" lvl="0" marL="457200" rtl="0" algn="l">
              <a:spcBef>
                <a:spcPts val="0"/>
              </a:spcBef>
              <a:spcAft>
                <a:spcPts val="0"/>
              </a:spcAft>
              <a:buSzPct val="100000"/>
              <a:buChar char="●"/>
            </a:pPr>
            <a:r>
              <a:rPr lang="en"/>
              <a:t>Training GANs for text generation poses some challenges because of the non-differentiable nature of discrete symbols. </a:t>
            </a:r>
            <a:endParaRPr/>
          </a:p>
          <a:p>
            <a:pPr indent="-334327" lvl="0" marL="457200" rtl="0" algn="l">
              <a:spcBef>
                <a:spcPts val="0"/>
              </a:spcBef>
              <a:spcAft>
                <a:spcPts val="0"/>
              </a:spcAft>
              <a:buSzPct val="100000"/>
              <a:buChar char="●"/>
            </a:pPr>
            <a:r>
              <a:rPr lang="en"/>
              <a:t>Maximum Likelihood Estimation (MLE) was used early on to generate sentences with some issues like responses that are shallow, repetitive or short-sighted. </a:t>
            </a:r>
            <a:endParaRPr/>
          </a:p>
          <a:p>
            <a:pPr indent="-334327" lvl="0" marL="457200" rtl="0" algn="l">
              <a:spcBef>
                <a:spcPts val="0"/>
              </a:spcBef>
              <a:spcAft>
                <a:spcPts val="0"/>
              </a:spcAft>
              <a:buSzPct val="100000"/>
              <a:buChar char="●"/>
            </a:pPr>
            <a:r>
              <a:rPr lang="en"/>
              <a:t>Some efforts have been made to solve this problem by adding reinforcement learning techniques to GANs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