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4" r:id="rId4"/>
    <p:sldId id="275" r:id="rId5"/>
    <p:sldId id="276" r:id="rId6"/>
    <p:sldId id="259" r:id="rId7"/>
    <p:sldId id="260" r:id="rId8"/>
    <p:sldId id="266" r:id="rId9"/>
    <p:sldId id="261" r:id="rId10"/>
    <p:sldId id="267" r:id="rId11"/>
    <p:sldId id="268" r:id="rId12"/>
    <p:sldId id="263" r:id="rId13"/>
    <p:sldId id="269" r:id="rId14"/>
    <p:sldId id="270" r:id="rId15"/>
    <p:sldId id="271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8117-680B-436D-BAF3-E464B833684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1C1C9-A7C9-41E4-89E2-737D19D49B8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C1C9-A7C9-41E4-89E2-737D19D49B88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2C-53A2-4062-8FA5-A6E3CDB7241B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3D9-200A-4415-BD64-73CEE89A7E34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A605-93F0-4748-A38F-90FD231664C2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14AA-8CF5-4D94-AE7E-A85DE1C4C0AB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B05-D15A-42CD-8D55-0F186314882C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9BA-9A80-4279-9917-77CED3119E54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4169-13F5-4E7B-9EE8-5368A1B57B7D}" type="datetime1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1A8C-9F27-4E94-8B30-AF8BB6F64132}" type="datetime1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02BB-C102-4446-B732-186F69175FD7}" type="datetime1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27E0-B1D7-4C80-BCED-6BD612E27F75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BF38-54C1-41DB-B6C4-73D36239A7A4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E0DDC-9D40-4954-8AB3-4485050753BA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 DETECTION FOR ONLINE TRANSACTIONS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2279" y="4777396"/>
            <a:ext cx="5104108" cy="1655762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23MID0238-Abinaya.M</a:t>
            </a:r>
          </a:p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23MID0192-Gayathri.S</a:t>
            </a:r>
          </a:p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23MID0248-Mahalakshmi.S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 descr="VIT University Research Platform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457" y="108199"/>
            <a:ext cx="4833086" cy="1341179"/>
          </a:xfrm>
          <a:prstGeom prst="rect">
            <a:avLst/>
          </a:prstGeom>
          <a:noFill/>
          <a:effectLst/>
        </p:spPr>
      </p:pic>
      <p:sp>
        <p:nvSpPr>
          <p:cNvPr id="8" name="TextBox 7"/>
          <p:cNvSpPr txBox="1"/>
          <p:nvPr/>
        </p:nvSpPr>
        <p:spPr>
          <a:xfrm>
            <a:off x="3407044" y="3788916"/>
            <a:ext cx="53779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CSI1007 – Software Engineering Principles Laboratory</a:t>
            </a:r>
          </a:p>
          <a:p>
            <a:pPr algn="ctr"/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Class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05" y="1907540"/>
            <a:ext cx="9386570" cy="458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90" y="27178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11</a:t>
            </a:fld>
            <a:endParaRPr lang="en-IN" dirty="0"/>
          </a:p>
        </p:txBody>
      </p:sp>
      <p:pic>
        <p:nvPicPr>
          <p:cNvPr id="7" name="Image 1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1666" y="1455738"/>
            <a:ext cx="8229600" cy="46528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12570"/>
            <a:ext cx="10515600" cy="466471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1: Successful Transaction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Description: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legitimate transaction with valid details is processed successfully without any fraud alerts.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Steps: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Open the online transaction page.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valid payment details (card number, expiration date, CVV).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Enter valid personal details (name, billing address).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Click the "Pay Now" button.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 sends the transaction details to the Bank System.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Bank System calls the Fraud Detection System (FDS) for verification.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FDS analyzes the transaction and confirms it is safe.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Bank System processes the payment through the Payment Gateway.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Receive a confirmation that the payment was successful.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3305"/>
          </a:xfrm>
        </p:spPr>
        <p:txBody>
          <a:bodyPr>
            <a:normAutofit fontScale="72500"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Case: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Amount: $50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Number: 4111 1111 1111 1111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Expiration: 12/25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CVV: 123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Device/Location: Registered device and usual location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Expected Result: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should be processed without interruption.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see a confirmation message such as "Transaction Approved" or be redirected to a success page.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transaction was processed successfully, and a confirmation message was displayed.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Fail:Pass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20"/>
            <a:ext cx="10515600" cy="4899660"/>
          </a:xfrm>
        </p:spPr>
        <p:txBody>
          <a:bodyPr>
            <a:normAutofit fontScale="65000"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2: Fraud Detected (Transaction Blocked)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Description: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system correctly identifies and blocks a fraudulent transaction, preventing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payment processing.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Steps: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Open the online transaction page.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payment details that appear suspicious (e.g., a stolen or fake card).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Enter mismatched personal details or use a new/unregistered device.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Click the "Pay Now" button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 sends the transaction details to the Bank System.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Bank System calls the Fraud Detection System (FDS) for verification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FDS detects high-risk factors (e.g., unusual amount, location, or device) and flags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as fraudulent.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Bank System blocks the transaction.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system displays an error message and sends a fraud alert notification to the 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4946015"/>
          </a:xfrm>
        </p:spPr>
        <p:txBody>
          <a:bodyPr>
            <a:normAutofit fontScale="65000"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Case: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Amount: $5000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Number: 4000 0000 0000 0002 (or similar test data for a flagged card)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Expiration: 11/23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CVV: 321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Device/Location: New, unregistered device from an unusual location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Suspicious or blacklisted IP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Expected Result: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should be blocked.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receive a message stating "Transaction Blocked – Fraud Detected" along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fraud alert notification.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blocked the transaction and displayed the fraud alert message as expected.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Fail:Pass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16</a:t>
            </a:fld>
            <a:endParaRPr lang="en-IN"/>
          </a:p>
        </p:txBody>
      </p: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056C7F-306A-AF20-F977-759ACA09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96513" cy="46672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17</a:t>
            </a:fld>
            <a:endParaRPr lang="en-IN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2A5FD0-D458-4A3B-8FE8-0DB131DEB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9" y="980388"/>
            <a:ext cx="8288262" cy="51965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18</a:t>
            </a:fld>
            <a:endParaRPr lang="en-IN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5548AC-5330-FF07-81BA-1DC8B59E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/>
          <a:stretch/>
        </p:blipFill>
        <p:spPr>
          <a:xfrm>
            <a:off x="1112363" y="810705"/>
            <a:ext cx="9916998" cy="536625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 DETECTION FOR ONLINE TRANSACTIONS</a:t>
            </a:r>
            <a:endParaRPr lang="en-IN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Scam Detection System for Online Transactions is designed to identify and prevent fraudulent activities during online financial transactions. It leverages advanced technologies to analyze transaction data in real-time, aiming to safeguard users and financial institutions from potential scams.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observes transaction activities to detect and flag suspicious behaviors as they occur.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2.Machine Learning Algorithms: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machine learning techniques to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patterns and identify anomalies indicative of fraud.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3.User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typical user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spending habits and transaction locations, to detect deviations that may signal fraudulent activity.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Scoring: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risk scores to transactions based on various parameters, enabling prioritization of high-risk activities for further investigation.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5.Automated Alerts: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immediate notifications to users and administrators upon detection of potentially fraudulent transactions, facilitating prompt action.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Verification: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(OTP, biometrics).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fingerprinting &amp; IP tracking.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to block bots.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Fraud Detection: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Risk Scoring (Machine learning detects anomalies).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Checks (Flagging large/unusual transactions).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Velocity Checks (Multiple transactions in a short time).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Blacklist/Whitelist (Block known fraudsters, allow trusted users).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Processing: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Secure (3DS), CVV, AVS Checks for card verification.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AI-powered monitoring of payment patterns.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Chargeback &amp; refund fraud detection.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4861560"/>
          </a:xfrm>
        </p:spPr>
        <p:txBody>
          <a:bodyPr>
            <a:normAutofit fontScale="80000" lnSpcReduction="20000"/>
          </a:bodyPr>
          <a:lstStyle/>
          <a:p>
            <a:pPr marL="0" indent="0">
              <a:buNone/>
            </a:pPr>
            <a:r>
              <a:rPr lang="en-US" dirty="0"/>
              <a:t>➤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Anomaly Detection: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 using machine learning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fraud detection* for connected fraudsters.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pattern recognition.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&amp; Reporting: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SMS/Email alerts for suspicious activity.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for real-time fraud tracking.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&amp; Security: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KYC &amp; AML checks.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PCI DSS compliance for payment security.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 Stack: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Python, Java, Node.js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ML: TensorFlow, Scikit-Learn3. Database: PostgreSQL, MongoDB, Neo4j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developing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Users' Money: By identifying and stopping fraudulent transactions, the system helps prevent financial losses for individuals and businesses.</a:t>
            </a:r>
          </a:p>
          <a:p>
            <a:pPr marL="514350" indent="-514350">
              <a:buAutoNum type="arabicPeriod"/>
            </a:pPr>
            <a:r>
              <a:rPr lang="en-US" sz="2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Trust in Digital Payments: When users know their transactions are secure, they are more likely to use online payment methods, supporting the growth of digital commerce.</a:t>
            </a:r>
          </a:p>
          <a:p>
            <a:pPr marL="514350" indent="-514350">
              <a:buAutoNum type="arabicPeriod"/>
            </a:pPr>
            <a:r>
              <a:rPr lang="en-US" sz="2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New Fraud Techniques: Using advanced technologies like machine learning, the system can learn from past data to detect and respond to new types of scams effectively.</a:t>
            </a:r>
          </a:p>
          <a:p>
            <a:pPr marL="514350" indent="-514350">
              <a:buAutoNum type="arabicPeriod"/>
            </a:pPr>
            <a:r>
              <a:rPr lang="en-US" sz="2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Operational Costs: Automating fraud detection reduces the need for manual monitoring, saving time and resources for organizations.</a:t>
            </a:r>
          </a:p>
          <a:p>
            <a:pPr marL="514350" indent="-514350">
              <a:buAutoNum type="arabicPeriod"/>
            </a:pPr>
            <a:r>
              <a:rPr lang="en-US" sz="2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Economic Growth: Secure online transactions promote more digital financial activities, contributing to broader economic development.</a:t>
            </a:r>
            <a:endParaRPr lang="en-IN" sz="23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3570"/>
          </a:xfrm>
        </p:spPr>
        <p:txBody>
          <a:bodyPr>
            <a:normAutofit/>
          </a:bodyPr>
          <a:lstStyle/>
          <a:p>
            <a:pPr algn="ctr"/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 Breakdown Structure</a:t>
            </a:r>
            <a:endParaRPr lang="en-IN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 descr="A blue and white paper with text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5" y="556181"/>
            <a:ext cx="11380423" cy="6301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SRS Document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must verify user identity via multi-factor authentication (MFA).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track and analyze transactions in real time.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Algorithm: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AI/ML-based anomaly detection to identify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suspicious transactions.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Scoring System: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risk scores to each transaction based on fraud indicators.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Blacklist Database: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a list of known fraudulent accounts and flagged transactions.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6.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Mechanism: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real-time alerts via email, SMS, or push notifications when a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suspicious transaction is detected.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7.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Verification: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confirm or dispute flagged transactions.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8.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Payment Gateways: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compatibility with different online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payment platforms.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9.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Blocking: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high-risk transactions automatically based on fraud detection rules.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handle a high volume of transactions without performance  degradation.                       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2. Performance: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analysis should be completed in under a second for real-time fraud detection.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3. Security: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encryption (SSL/TLS, AES) to protect sensitive transaction data.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4. Reliability: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have an uptime of 99.99% to ensure continuous fraud monitoring.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5. Compliance: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adhere to financial regulations such as PCI-DSS, GDPR, and local banking laws.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6. Usability: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UI should be user-friendly and allow quick dispute resolution.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7. Maintainability: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be easy to update and improve with new fraud detection algorithms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8.Interoperability: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work seamlessly with different banks, payment processors, and digital wallets.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 - Diagrams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92" y="2491534"/>
            <a:ext cx="7799115" cy="319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1383</Words>
  <Application>Microsoft Office PowerPoint</Application>
  <PresentationFormat>Widescreen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Wingdings</vt:lpstr>
      <vt:lpstr>Office Theme</vt:lpstr>
      <vt:lpstr>SCAM DETECTION FOR ONLINE TRANSACTIONS</vt:lpstr>
      <vt:lpstr>SCAM DETECTION FOR ONLINE TRANSACTIONS</vt:lpstr>
      <vt:lpstr>Scope of the Project:</vt:lpstr>
      <vt:lpstr>PowerPoint Presentation</vt:lpstr>
      <vt:lpstr>Impact of the developing Project:</vt:lpstr>
      <vt:lpstr>Work Breakdown Structure</vt:lpstr>
      <vt:lpstr>SRS Document</vt:lpstr>
      <vt:lpstr>PowerPoint Presentation</vt:lpstr>
      <vt:lpstr>UML - Diagrams</vt:lpstr>
      <vt:lpstr>                   Class Diagram</vt:lpstr>
      <vt:lpstr>Sequence Diagram: </vt:lpstr>
      <vt:lpstr>Testing</vt:lpstr>
      <vt:lpstr>PowerPoint Presentation</vt:lpstr>
      <vt:lpstr>PowerPoint Presentation</vt:lpstr>
      <vt:lpstr>PowerPoint Presentation</vt:lpstr>
      <vt:lpstr>Project – UI 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Gunasekar M</dc:creator>
  <cp:lastModifiedBy>swetha1835@gmail.com</cp:lastModifiedBy>
  <cp:revision>18</cp:revision>
  <dcterms:created xsi:type="dcterms:W3CDTF">2025-03-24T04:35:00Z</dcterms:created>
  <dcterms:modified xsi:type="dcterms:W3CDTF">2025-04-01T17:16:29Z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327CA6A9B616421190A566DC28D1FF2C_13</vt:lpwstr>
  </property>
  <property fmtid="{D5CDD505-2E9C-101B-9397-08002B2CF9AE}" pid="3" name="KSOProductBuildVer">
    <vt:lpwstr>1033-12.2.0.20326</vt:lpwstr>
  </property>
</Properties>
</file>