
<file path=[Content_Types].xml><?xml version="1.0" encoding="utf-8"?>
<Types xmlns="http://schemas.openxmlformats.org/package/2006/content-types">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ink/ink18.xml" ContentType="application/inkml+xml"/>
  <Override PartName="/ppt/ink/ink27.xml" ContentType="application/inkml+xml"/>
  <Override PartName="/ppt/ink/ink29.xml" ContentType="application/inkml+xml"/>
  <Override PartName="/ppt/ink/ink3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Override PartName="/ppt/ink/ink16.xml" ContentType="application/inkml+xml"/>
  <Override PartName="/ppt/ink/ink25.xml" ContentType="application/inkml+xml"/>
  <Override PartName="/ppt/ink/ink36.xml" ContentType="application/inkml+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ink/ink4.xml" ContentType="application/inkml+xml"/>
  <Override PartName="/ppt/ink/ink14.xml" ContentType="application/inkml+xml"/>
  <Override PartName="/ppt/ink/ink23.xml" ContentType="application/inkml+xml"/>
  <Override PartName="/ppt/ink/ink3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2.xml" ContentType="application/inkml+xml"/>
  <Override PartName="/ppt/ink/ink12.xml" ContentType="application/inkml+xml"/>
  <Override PartName="/ppt/ink/ink32.xml" ContentType="application/inkml+xml"/>
  <Override PartName="/ppt/commentAuthors.xml" ContentType="application/vnd.openxmlformats-officedocument.presentationml.commentAuthors+xml"/>
  <Override PartName="/ppt/ink/ink10.xml" ContentType="application/inkml+xml"/>
  <Override PartName="/ppt/ink/ink30.xml" ContentType="application/inkml+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ink/ink39.xml" ContentType="application/inkml+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ink/ink9.xml" ContentType="application/inkml+xml"/>
  <Override PartName="/ppt/ink/ink19.xml" ContentType="application/inkml+xml"/>
  <Override PartName="/ppt/ink/ink28.xml" ContentType="application/inkml+xml"/>
  <Override PartName="/ppt/ink/ink37.xml" ContentType="application/inkml+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ink/ink7.xml" ContentType="application/inkml+xml"/>
  <Override PartName="/ppt/ink/ink17.xml" ContentType="application/inkml+xml"/>
  <Override PartName="/ppt/ink/ink26.xml" ContentType="application/inkml+xml"/>
  <Override PartName="/ppt/ink/ink35.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ink/ink15.xml" ContentType="application/inkml+xml"/>
  <Override PartName="/ppt/ink/ink24.xml" ContentType="application/inkml+xml"/>
  <Override PartName="/ppt/ink/ink33.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ink/ink1.xml" ContentType="application/inkml+xml"/>
  <Override PartName="/ppt/ink/ink13.xml" ContentType="application/inkml+xml"/>
  <Override PartName="/ppt/ink/ink22.xml" ContentType="application/inkml+xml"/>
  <Override PartName="/ppt/ink/ink31.xml" ContentType="application/inkml+xml"/>
  <Override PartName="/ppt/ink/ink40.xml" ContentType="application/inkml+xml"/>
  <Override PartName="/ppt/slideLayouts/slideLayout10.xml" ContentType="application/vnd.openxmlformats-officedocument.presentationml.slideLayout+xml"/>
  <Default Extension="tiff" ContentType="image/tiff"/>
  <Override PartName="/ppt/ink/ink11.xml" ContentType="application/inkml+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 id="280"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 xmlns:p15="http://schemas.microsoft.com/office/powerpoint/2012/main" userId="Rose Malcolm" providerId="None"/>
      </p:ext>
    </p:extLst>
  </p:cmAuthor>
  <p:cmAuthor id="2" name="Rose Malcolm" initials="RM [2]" lastIdx="7" clrIdx="1">
    <p:extLst>
      <p:ext uri="{19B8F6BF-5375-455C-9EA6-DF929625EA0E}">
        <p15:presenceInfo xmlns="" xmlns:p15="http://schemas.microsoft.com/office/powerpoint/2012/main" userId="17c9fa32013483c0" providerId="Windows Live"/>
      </p:ext>
    </p:extLst>
  </p:cmAuthor>
  <p:cmAuthor id="3" name="Ramesh Sannareddy" initials="RS" lastIdx="7" clrIdx="2">
    <p:extLst>
      <p:ext uri="{19B8F6BF-5375-455C-9EA6-DF929625EA0E}">
        <p15:presenceInfo xmlns=""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E659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467" autoAdjust="0"/>
    <p:restoredTop sz="74189" autoAdjust="0"/>
  </p:normalViewPr>
  <p:slideViewPr>
    <p:cSldViewPr snapToGrid="0" snapToObjects="1" showGuides="1">
      <p:cViewPr varScale="1">
        <p:scale>
          <a:sx n="50" d="100"/>
          <a:sy n="50" d="100"/>
        </p:scale>
        <p:origin x="-114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pPr/>
              <a:t>6/9/2024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pPr/>
              <a:t>‹#›</a:t>
            </a:fld>
            <a:endParaRPr lang="en-US" dirty="0"/>
          </a:p>
        </p:txBody>
      </p:sp>
    </p:spTree>
    <p:extLst>
      <p:ext uri="{BB962C8B-B14F-4D97-AF65-F5344CB8AC3E}">
        <p14:creationId xmlns=""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1</a:t>
            </a:fld>
            <a:endParaRPr lang="en-US" dirty="0"/>
          </a:p>
        </p:txBody>
      </p:sp>
    </p:spTree>
    <p:extLst>
      <p:ext uri="{BB962C8B-B14F-4D97-AF65-F5344CB8AC3E}">
        <p14:creationId xmlns=""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3</a:t>
            </a:fld>
            <a:endParaRPr lang="en-US" dirty="0"/>
          </a:p>
        </p:txBody>
      </p:sp>
    </p:spTree>
    <p:extLst>
      <p:ext uri="{BB962C8B-B14F-4D97-AF65-F5344CB8AC3E}">
        <p14:creationId xmlns=""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7</a:t>
            </a:fld>
            <a:endParaRPr lang="en-US" dirty="0"/>
          </a:p>
        </p:txBody>
      </p:sp>
    </p:spTree>
    <p:extLst>
      <p:ext uri="{BB962C8B-B14F-4D97-AF65-F5344CB8AC3E}">
        <p14:creationId xmlns="" xmlns:p14="http://schemas.microsoft.com/office/powerpoint/2010/main" val="425600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p14="http://schemas.microsoft.com/office/powerpoint/2010/main"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p:pic>
            <p:nvPicPr>
              <p:cNvPr id="5" name="Ink 4">
                <a:extLst>
                  <a:ext uri="{FF2B5EF4-FFF2-40B4-BE49-F238E27FC236}">
                    <a16:creationId xmlns:p14="http://schemas.microsoft.com/office/powerpoint/2010/main" xmlns=""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p:pic>
            <p:nvPicPr>
              <p:cNvPr id="6" name="Ink 5">
                <a:extLst>
                  <a:ext uri="{FF2B5EF4-FFF2-40B4-BE49-F238E27FC236}">
                    <a16:creationId xmlns:p14="http://schemas.microsoft.com/office/powerpoint/2010/main" xmlns=""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p:pic>
            <p:nvPicPr>
              <p:cNvPr id="7" name="Ink 6">
                <a:extLst>
                  <a:ext uri="{FF2B5EF4-FFF2-40B4-BE49-F238E27FC236}">
                    <a16:creationId xmlns:p14="http://schemas.microsoft.com/office/powerpoint/2010/main" xmlns=""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p:pic>
            <p:nvPicPr>
              <p:cNvPr id="9" name="Ink 8">
                <a:extLst>
                  <a:ext uri="{FF2B5EF4-FFF2-40B4-BE49-F238E27FC236}">
                    <a16:creationId xmlns:p14="http://schemas.microsoft.com/office/powerpoint/2010/main" xmlns=""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p:pic>
            <p:nvPicPr>
              <p:cNvPr id="10" name="Ink 9">
                <a:extLst>
                  <a:ext uri="{FF2B5EF4-FFF2-40B4-BE49-F238E27FC236}">
                    <a16:creationId xmlns:p14="http://schemas.microsoft.com/office/powerpoint/2010/main" xmlns=""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p:pic>
            <p:nvPicPr>
              <p:cNvPr id="11" name="Ink 10">
                <a:extLst>
                  <a:ext uri="{FF2B5EF4-FFF2-40B4-BE49-F238E27FC236}">
                    <a16:creationId xmlns:p14="http://schemas.microsoft.com/office/powerpoint/2010/main" xmlns=""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p:pic>
            <p:nvPicPr>
              <p:cNvPr id="12" name="Ink 11">
                <a:extLst>
                  <a:ext uri="{FF2B5EF4-FFF2-40B4-BE49-F238E27FC236}">
                    <a16:creationId xmlns:p14="http://schemas.microsoft.com/office/powerpoint/2010/main" xmlns=""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p:pic>
            <p:nvPicPr>
              <p:cNvPr id="13" name="Ink 12">
                <a:extLst>
                  <a:ext uri="{FF2B5EF4-FFF2-40B4-BE49-F238E27FC236}">
                    <a16:creationId xmlns:p14="http://schemas.microsoft.com/office/powerpoint/2010/main" xmlns=""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33" Type="http://schemas.openxmlformats.org/officeDocument/2006/relationships/image" Target="../media/image10.png"/><Relationship Id="rId2" Type="http://schemas.openxmlformats.org/officeDocument/2006/relationships/notesSlide" Target="../notesSlides/notesSlide1.xml"/><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11" Type="http://schemas.openxmlformats.org/officeDocument/2006/relationships/customXml" Target="../ink/ink13.xml"/><Relationship Id="rId32" Type="http://schemas.openxmlformats.org/officeDocument/2006/relationships/customXml" Target="../ink/ink28.xml"/><Relationship Id="rId5" Type="http://schemas.openxmlformats.org/officeDocument/2006/relationships/image" Target="../media/image7.pn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11.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4.png"/><Relationship Id="rId18" Type="http://schemas.openxmlformats.org/officeDocument/2006/relationships/customXml" Target="../ink/ink40.xml"/><Relationship Id="rId3" Type="http://schemas.openxmlformats.org/officeDocument/2006/relationships/customXml" Target="../ink/ink31.xml"/><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2.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3.png"/><Relationship Id="rId15" Type="http://schemas.openxmlformats.org/officeDocument/2006/relationships/customXml" Target="../ink/ink37.xml"/><Relationship Id="rId10" Type="http://schemas.openxmlformats.org/officeDocument/2006/relationships/customXml" Target="../ink/ink34.xml"/><Relationship Id="rId4" Type="http://schemas.openxmlformats.org/officeDocument/2006/relationships/image" Target="../media/image5.png"/><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E973FE-1F8B-4DED-8DC0-71E987678976}"/>
              </a:ext>
            </a:extLst>
          </p:cNvPr>
          <p:cNvSpPr>
            <a:spLocks noGrp="1"/>
          </p:cNvSpPr>
          <p:nvPr>
            <p:ph type="title"/>
          </p:nvPr>
        </p:nvSpPr>
        <p:spPr>
          <a:xfrm>
            <a:off x="6172200" y="2109252"/>
            <a:ext cx="5664200" cy="1450755"/>
          </a:xfrm>
        </p:spPr>
        <p:txBody>
          <a:bodyPr anchor="ctr">
            <a:normAutofit/>
          </a:bodyPr>
          <a:lstStyle/>
          <a:p>
            <a:r>
              <a:rPr lang="en-US" sz="2800" dirty="0" smtClean="0"/>
              <a:t>Analysis Survey of the Technology Usage and Trends</a:t>
            </a:r>
            <a:endParaRPr lang="en-US" sz="2800" dirty="0">
              <a:solidFill>
                <a:srgbClr val="0E659B"/>
              </a:solidFill>
            </a:endParaRPr>
          </a:p>
        </p:txBody>
      </p:sp>
      <p:pic>
        <p:nvPicPr>
          <p:cNvPr id="4" name="Picture 3">
            <a:extLst>
              <a:ext uri="{FF2B5EF4-FFF2-40B4-BE49-F238E27FC236}">
                <a16:creationId xmlns=""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Name: GAYATHRI SAMBANDAM</a:t>
            </a:r>
          </a:p>
          <a:p>
            <a:pPr marL="0" indent="0">
              <a:buNone/>
            </a:pPr>
            <a:r>
              <a:rPr lang="en-US"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Date: 09/06/2024</a:t>
            </a:r>
            <a:endParaRPr lang="en-US" dirty="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endParaRPr>
          </a:p>
        </p:txBody>
      </p:sp>
      <mc:AlternateContent xmlns:mc="http://schemas.openxmlformats.org/markup-compatibility/2006">
        <mc:Choice xmlns="" xmlns:p14="http://schemas.microsoft.com/office/powerpoint/2010/main"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p:pic>
            <p:nvPicPr>
              <p:cNvPr id="6" name="Ink 5">
                <a:extLst>
                  <a:ext uri="{FF2B5EF4-FFF2-40B4-BE49-F238E27FC236}">
                    <a16:creationId xmlns:p14="http://schemas.microsoft.com/office/powerpoint/2010/main" xmlns="" xmlns:a16="http://schemas.microsoft.com/office/drawing/2014/main" id="{BB9E41AB-16C2-481D-B8C5-779DDB04601D}"/>
                  </a:ext>
                </a:extLst>
              </p:cNvPr>
              <p:cNvPicPr/>
              <p:nvPr/>
            </p:nvPicPr>
            <p:blipFill>
              <a:blip r:embed="rId5"/>
              <a:stretch>
                <a:fillRect/>
              </a:stretch>
            </p:blipFill>
            <p:spPr>
              <a:xfrm>
                <a:off x="1335240" y="6437472"/>
                <a:ext cx="1497960" cy="3279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p:pic>
            <p:nvPicPr>
              <p:cNvPr id="7" name="Ink 6">
                <a:extLst>
                  <a:ext uri="{FF2B5EF4-FFF2-40B4-BE49-F238E27FC236}">
                    <a16:creationId xmlns:p14="http://schemas.microsoft.com/office/powerpoint/2010/main" xmlns=""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p:pic>
            <p:nvPicPr>
              <p:cNvPr id="8" name="Ink 7">
                <a:extLst>
                  <a:ext uri="{FF2B5EF4-FFF2-40B4-BE49-F238E27FC236}">
                    <a16:creationId xmlns:p14="http://schemas.microsoft.com/office/powerpoint/2010/main" xmlns=""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p:pic>
            <p:nvPicPr>
              <p:cNvPr id="9" name="Ink 8">
                <a:extLst>
                  <a:ext uri="{FF2B5EF4-FFF2-40B4-BE49-F238E27FC236}">
                    <a16:creationId xmlns:p14="http://schemas.microsoft.com/office/powerpoint/2010/main" xmlns=""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p:pic>
            <p:nvPicPr>
              <p:cNvPr id="10" name="Ink 9">
                <a:extLst>
                  <a:ext uri="{FF2B5EF4-FFF2-40B4-BE49-F238E27FC236}">
                    <a16:creationId xmlns:p14="http://schemas.microsoft.com/office/powerpoint/2010/main" xmlns=""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p:pic>
            <p:nvPicPr>
              <p:cNvPr id="13" name="Ink 12">
                <a:extLst>
                  <a:ext uri="{FF2B5EF4-FFF2-40B4-BE49-F238E27FC236}">
                    <a16:creationId xmlns:p14="http://schemas.microsoft.com/office/powerpoint/2010/main" xmlns="" xmlns:a16="http://schemas.microsoft.com/office/drawing/2014/main" id="{F01B0B0D-23C0-406D-81B1-53560BEA6080}"/>
                  </a:ext>
                </a:extLst>
              </p:cNvPr>
              <p:cNvPicPr/>
              <p:nvPr/>
            </p:nvPicPr>
            <p:blipFill>
              <a:blip r:embed="rId13"/>
              <a:stretch>
                <a:fillRect/>
              </a:stretch>
            </p:blipFill>
            <p:spPr>
              <a:xfrm>
                <a:off x="-1602000" y="4886496"/>
                <a:ext cx="180000" cy="3646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p:pic>
            <p:nvPicPr>
              <p:cNvPr id="14" name="Ink 13">
                <a:extLst>
                  <a:ext uri="{FF2B5EF4-FFF2-40B4-BE49-F238E27FC236}">
                    <a16:creationId xmlns:p14="http://schemas.microsoft.com/office/powerpoint/2010/main" xmlns=""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p:pic>
            <p:nvPicPr>
              <p:cNvPr id="15" name="Ink 14">
                <a:extLst>
                  <a:ext uri="{FF2B5EF4-FFF2-40B4-BE49-F238E27FC236}">
                    <a16:creationId xmlns:p14="http://schemas.microsoft.com/office/powerpoint/2010/main" xmlns=""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p:pic>
            <p:nvPicPr>
              <p:cNvPr id="16" name="Ink 15">
                <a:extLst>
                  <a:ext uri="{FF2B5EF4-FFF2-40B4-BE49-F238E27FC236}">
                    <a16:creationId xmlns:p14="http://schemas.microsoft.com/office/powerpoint/2010/main" xmlns=""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p:pic>
            <p:nvPicPr>
              <p:cNvPr id="17" name="Ink 16">
                <a:extLst>
                  <a:ext uri="{FF2B5EF4-FFF2-40B4-BE49-F238E27FC236}">
                    <a16:creationId xmlns:p14="http://schemas.microsoft.com/office/powerpoint/2010/main" xmlns=""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p:pic>
            <p:nvPicPr>
              <p:cNvPr id="18" name="Ink 17">
                <a:extLst>
                  <a:ext uri="{FF2B5EF4-FFF2-40B4-BE49-F238E27FC236}">
                    <a16:creationId xmlns:p14="http://schemas.microsoft.com/office/powerpoint/2010/main" xmlns=""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p:pic>
            <p:nvPicPr>
              <p:cNvPr id="21" name="Ink 20">
                <a:extLst>
                  <a:ext uri="{FF2B5EF4-FFF2-40B4-BE49-F238E27FC236}">
                    <a16:creationId xmlns:p14="http://schemas.microsoft.com/office/powerpoint/2010/main" xmlns=""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p:pic>
            <p:nvPicPr>
              <p:cNvPr id="22" name="Ink 21">
                <a:extLst>
                  <a:ext uri="{FF2B5EF4-FFF2-40B4-BE49-F238E27FC236}">
                    <a16:creationId xmlns:p14="http://schemas.microsoft.com/office/powerpoint/2010/main" xmlns=""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p:pic>
            <p:nvPicPr>
              <p:cNvPr id="23" name="Ink 22">
                <a:extLst>
                  <a:ext uri="{FF2B5EF4-FFF2-40B4-BE49-F238E27FC236}">
                    <a16:creationId xmlns:p14="http://schemas.microsoft.com/office/powerpoint/2010/main" xmlns=""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p:pic>
            <p:nvPicPr>
              <p:cNvPr id="24" name="Ink 23">
                <a:extLst>
                  <a:ext uri="{FF2B5EF4-FFF2-40B4-BE49-F238E27FC236}">
                    <a16:creationId xmlns:p14="http://schemas.microsoft.com/office/powerpoint/2010/main" xmlns=""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p:pic>
            <p:nvPicPr>
              <p:cNvPr id="25" name="Ink 24">
                <a:extLst>
                  <a:ext uri="{FF2B5EF4-FFF2-40B4-BE49-F238E27FC236}">
                    <a16:creationId xmlns:p14="http://schemas.microsoft.com/office/powerpoint/2010/main" xmlns=""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p:pic>
            <p:nvPicPr>
              <p:cNvPr id="26" name="Ink 25">
                <a:extLst>
                  <a:ext uri="{FF2B5EF4-FFF2-40B4-BE49-F238E27FC236}">
                    <a16:creationId xmlns:p14="http://schemas.microsoft.com/office/powerpoint/2010/main" xmlns=""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p:pic>
            <p:nvPicPr>
              <p:cNvPr id="27" name="Ink 26">
                <a:extLst>
                  <a:ext uri="{FF2B5EF4-FFF2-40B4-BE49-F238E27FC236}">
                    <a16:creationId xmlns:p14="http://schemas.microsoft.com/office/powerpoint/2010/main" xmlns=""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p:pic>
            <p:nvPicPr>
              <p:cNvPr id="28" name="Ink 27">
                <a:extLst>
                  <a:ext uri="{FF2B5EF4-FFF2-40B4-BE49-F238E27FC236}">
                    <a16:creationId xmlns:p14="http://schemas.microsoft.com/office/powerpoint/2010/main" xmlns=""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p:pic>
            <p:nvPicPr>
              <p:cNvPr id="30" name="Ink 29">
                <a:extLst>
                  <a:ext uri="{FF2B5EF4-FFF2-40B4-BE49-F238E27FC236}">
                    <a16:creationId xmlns:p14="http://schemas.microsoft.com/office/powerpoint/2010/main" xmlns=""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29" name="Rectangle 28"/>
          <p:cNvSpPr/>
          <p:nvPr/>
        </p:nvSpPr>
        <p:spPr>
          <a:xfrm>
            <a:off x="876300" y="401284"/>
            <a:ext cx="10172699" cy="584775"/>
          </a:xfrm>
          <a:prstGeom prst="rect">
            <a:avLst/>
          </a:prstGeom>
        </p:spPr>
        <p:txBody>
          <a:bodyPr wrap="square">
            <a:spAutoFit/>
          </a:bodyPr>
          <a:lstStyle/>
          <a:p>
            <a:r>
              <a:rPr lang="en-US" sz="3200" dirty="0" smtClean="0">
                <a:solidFill>
                  <a:srgbClr val="0E659B"/>
                </a:solidFill>
              </a:rPr>
              <a:t>			IBM Data Analyst Capstone Project</a:t>
            </a:r>
            <a:endParaRPr lang="en-US" sz="3200" dirty="0">
              <a:solidFill>
                <a:schemeClr val="tx2"/>
              </a:solidFill>
            </a:endParaRPr>
          </a:p>
        </p:txBody>
      </p:sp>
    </p:spTree>
    <p:extLst>
      <p:ext uri="{BB962C8B-B14F-4D97-AF65-F5344CB8AC3E}">
        <p14:creationId xmlns=""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a:xfrm>
            <a:off x="838200" y="211137"/>
            <a:ext cx="10515600" cy="1325563"/>
          </a:xfrm>
        </p:spPr>
        <p:txBody>
          <a:bodyPr/>
          <a:lstStyle/>
          <a:p>
            <a:r>
              <a:rPr lang="en-US" dirty="0"/>
              <a:t>DATABASE TRENDS - FINDINGS &amp; IMPLICATIONS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990600" y="1536700"/>
            <a:ext cx="5181600" cy="4351338"/>
          </a:xfrm>
        </p:spPr>
        <p:txBody>
          <a:bodyPr>
            <a:normAutofit fontScale="62500" lnSpcReduction="20000"/>
          </a:bodyPr>
          <a:lstStyle/>
          <a:p>
            <a:pPr marL="0" indent="0">
              <a:buNone/>
            </a:pPr>
            <a:r>
              <a:rPr lang="en-US" b="1" dirty="0"/>
              <a:t>Findings</a:t>
            </a:r>
          </a:p>
          <a:p>
            <a:pPr marL="0" indent="0"/>
            <a:endParaRPr lang="en-US" dirty="0" smtClean="0"/>
          </a:p>
          <a:p>
            <a:pPr marL="0" indent="0"/>
            <a:r>
              <a:rPr lang="en-US" dirty="0" smtClean="0"/>
              <a:t> </a:t>
            </a:r>
            <a:r>
              <a:rPr lang="en-US" sz="2900" dirty="0" smtClean="0"/>
              <a:t>Relational databases like </a:t>
            </a:r>
            <a:r>
              <a:rPr lang="en-US" sz="2900" dirty="0" err="1" smtClean="0"/>
              <a:t>MySQL</a:t>
            </a:r>
            <a:r>
              <a:rPr lang="en-US" sz="2900" dirty="0" smtClean="0"/>
              <a:t> and </a:t>
            </a:r>
            <a:r>
              <a:rPr lang="en-US" sz="2900" dirty="0" err="1" smtClean="0"/>
              <a:t>PostgreSQL</a:t>
            </a:r>
            <a:r>
              <a:rPr lang="en-US" sz="2900" dirty="0" smtClean="0"/>
              <a:t> handle structured data.</a:t>
            </a:r>
          </a:p>
          <a:p>
            <a:pPr marL="0" indent="0"/>
            <a:r>
              <a:rPr lang="en-US" sz="2900" dirty="0" smtClean="0"/>
              <a:t> </a:t>
            </a:r>
            <a:r>
              <a:rPr lang="en-US" sz="2900" dirty="0" err="1" smtClean="0"/>
              <a:t>NoSQL</a:t>
            </a:r>
            <a:r>
              <a:rPr lang="en-US" sz="2900" dirty="0" smtClean="0"/>
              <a:t> databases such as </a:t>
            </a:r>
            <a:r>
              <a:rPr lang="en-US" sz="2900" dirty="0" err="1" smtClean="0"/>
              <a:t>MongoDB</a:t>
            </a:r>
            <a:r>
              <a:rPr lang="en-US" sz="2900" dirty="0" smtClean="0"/>
              <a:t> offer flexibility for unstructured data.</a:t>
            </a:r>
          </a:p>
          <a:p>
            <a:pPr marL="0" indent="0"/>
            <a:r>
              <a:rPr lang="en-US" sz="2900" dirty="0" smtClean="0"/>
              <a:t> Cloud databases like Amazon Aurora and Google Spanner provide scalability.</a:t>
            </a:r>
          </a:p>
          <a:p>
            <a:pPr marL="0" indent="0"/>
            <a:r>
              <a:rPr lang="en-US" sz="2900" dirty="0" smtClean="0"/>
              <a:t> More organizations are opting for cloud-native databases for scalability and flexibility.</a:t>
            </a:r>
          </a:p>
          <a:p>
            <a:pPr marL="0" indent="0"/>
            <a:r>
              <a:rPr lang="en-US" sz="2900" dirty="0" smtClean="0"/>
              <a:t> Hybrid and multi-cloud approaches are becoming popular to maximize cloud benefits and reduce dependency on a single provider.</a:t>
            </a:r>
          </a:p>
          <a:p>
            <a:pPr marL="0" indent="0"/>
            <a:endParaRPr lang="en-US" dirty="0"/>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6172200" y="1536700"/>
            <a:ext cx="5181600" cy="4640263"/>
          </a:xfrm>
        </p:spPr>
        <p:txBody>
          <a:bodyPr>
            <a:normAutofit fontScale="62500" lnSpcReduction="20000"/>
          </a:bodyPr>
          <a:lstStyle/>
          <a:p>
            <a:pPr marL="0" indent="0">
              <a:buNone/>
            </a:pPr>
            <a:r>
              <a:rPr lang="en-US" b="1" dirty="0" smtClean="0"/>
              <a:t>Implications</a:t>
            </a:r>
          </a:p>
          <a:p>
            <a:pPr marL="0" indent="0">
              <a:buNone/>
            </a:pPr>
            <a:endParaRPr lang="en-US" dirty="0" smtClean="0"/>
          </a:p>
          <a:p>
            <a:pPr marL="0" indent="0"/>
            <a:r>
              <a:rPr lang="en-US" dirty="0" smtClean="0"/>
              <a:t> </a:t>
            </a:r>
            <a:r>
              <a:rPr lang="en-US" sz="2900" dirty="0" smtClean="0"/>
              <a:t>Organizations should diversify their database choices based on specific data needs.</a:t>
            </a:r>
          </a:p>
          <a:p>
            <a:pPr marL="0" indent="0"/>
            <a:r>
              <a:rPr lang="en-US" sz="2900" dirty="0" smtClean="0"/>
              <a:t> Adopting cloud strategies is crucial for scalability, data integrity, and meeting regulatory requirements.</a:t>
            </a:r>
          </a:p>
          <a:p>
            <a:pPr marL="0" indent="0"/>
            <a:r>
              <a:rPr lang="en-US" sz="2900" dirty="0" smtClean="0"/>
              <a:t> Database professionals need expertise in cloud database management, </a:t>
            </a:r>
            <a:r>
              <a:rPr lang="en-US" sz="2900" dirty="0" err="1" smtClean="0"/>
              <a:t>NoSQL</a:t>
            </a:r>
            <a:r>
              <a:rPr lang="en-US" sz="2900" dirty="0" smtClean="0"/>
              <a:t> technologies, </a:t>
            </a:r>
            <a:r>
              <a:rPr lang="en-US" sz="2900" dirty="0" err="1" smtClean="0"/>
              <a:t>cybersecurity</a:t>
            </a:r>
            <a:r>
              <a:rPr lang="en-US" sz="2900" dirty="0" smtClean="0"/>
              <a:t>, and emerging fields like AI and </a:t>
            </a:r>
            <a:r>
              <a:rPr lang="en-US" sz="2900" dirty="0" err="1" smtClean="0"/>
              <a:t>blockchain</a:t>
            </a:r>
            <a:r>
              <a:rPr lang="en-US" sz="2900" dirty="0" smtClean="0"/>
              <a:t>.</a:t>
            </a:r>
          </a:p>
          <a:p>
            <a:pPr marL="0" indent="0"/>
            <a:r>
              <a:rPr lang="en-US" sz="2900" dirty="0" smtClean="0"/>
              <a:t> Regularly monitoring database trends and embracing new technologies is vital for staying competitive and compliant with industry standards.</a:t>
            </a:r>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2"/>
          </p:nvPr>
        </p:nvSpPr>
        <p:spPr>
          <a:xfrm>
            <a:off x="4285075" y="2146300"/>
            <a:ext cx="7068725" cy="2569239"/>
          </a:xfrm>
        </p:spPr>
        <p:txBody>
          <a:bodyPr>
            <a:normAutofit/>
          </a:bodyPr>
          <a:lstStyle/>
          <a:p>
            <a:pPr marL="0" indent="0">
              <a:buNone/>
            </a:pPr>
            <a:r>
              <a:rPr lang="en-US" sz="2200" b="1" dirty="0" smtClean="0"/>
              <a:t>https://github.com/gayathrisambandam/-Graded-Assignment-Building-A-Dashboard-With-IBM-Cognos-Analytics</a:t>
            </a:r>
            <a:endParaRPr lang="en-US" sz="2200" b="1" dirty="0"/>
          </a:p>
        </p:txBody>
      </p:sp>
      <p:pic>
        <p:nvPicPr>
          <p:cNvPr id="5" name="Picture 4">
            <a:extLst>
              <a:ext uri="{FF2B5EF4-FFF2-40B4-BE49-F238E27FC236}">
                <a16:creationId xmlns=""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622300" y="0"/>
            <a:ext cx="10515600" cy="1325563"/>
          </a:xfrm>
        </p:spPr>
        <p:txBody>
          <a:bodyPr anchor="ctr">
            <a:normAutofit/>
          </a:bodyPr>
          <a:lstStyle/>
          <a:p>
            <a:r>
              <a:rPr lang="en-US" dirty="0" smtClean="0"/>
              <a:t>CURRENT TECHNOLOGY USAGE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157739"/>
            <a:ext cx="9906000" cy="5357361"/>
          </a:xfrm>
          <a:prstGeom prst="rect">
            <a:avLst/>
          </a:prstGeom>
          <a:noFill/>
          <a:ln w="9525">
            <a:noFill/>
            <a:miter lim="800000"/>
            <a:headEnd/>
            <a:tailEnd/>
          </a:ln>
          <a:effectLst/>
        </p:spPr>
      </p:pic>
    </p:spTree>
    <p:extLst>
      <p:ext uri="{BB962C8B-B14F-4D97-AF65-F5344CB8AC3E}">
        <p14:creationId xmlns=""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838200" y="238953"/>
            <a:ext cx="10515600" cy="1325563"/>
          </a:xfrm>
        </p:spPr>
        <p:txBody>
          <a:bodyPr anchor="ctr">
            <a:normAutofit/>
          </a:bodyPr>
          <a:lstStyle/>
          <a:p>
            <a:r>
              <a:rPr lang="en-US" dirty="0" smtClean="0"/>
              <a:t>FUTURE TECHNOLOGY TREND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1564516"/>
            <a:ext cx="10515600" cy="4603680"/>
          </a:xfrm>
          <a:prstGeom prst="rect">
            <a:avLst/>
          </a:prstGeom>
          <a:noFill/>
          <a:ln w="9525">
            <a:noFill/>
            <a:miter lim="800000"/>
            <a:headEnd/>
            <a:tailEnd/>
          </a:ln>
          <a:effectLst/>
        </p:spPr>
      </p:pic>
    </p:spTree>
    <p:extLst>
      <p:ext uri="{BB962C8B-B14F-4D97-AF65-F5344CB8AC3E}">
        <p14:creationId xmlns=""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838200" y="160337"/>
            <a:ext cx="10515600" cy="1325563"/>
          </a:xfrm>
        </p:spPr>
        <p:txBody>
          <a:bodyPr anchor="ctr">
            <a:normAutofit/>
          </a:bodyPr>
          <a:lstStyle/>
          <a:p>
            <a:r>
              <a:rPr lang="en-US" dirty="0" smtClean="0"/>
              <a:t>DEMOGRAPHICS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41330" y="1485900"/>
            <a:ext cx="10547370" cy="4602946"/>
          </a:xfrm>
          <a:prstGeom prst="rect">
            <a:avLst/>
          </a:prstGeom>
          <a:noFill/>
          <a:ln w="9525">
            <a:noFill/>
            <a:miter lim="800000"/>
            <a:headEnd/>
            <a:tailEnd/>
          </a:ln>
          <a:effectLst/>
        </p:spPr>
      </p:pic>
    </p:spTree>
    <p:extLst>
      <p:ext uri="{BB962C8B-B14F-4D97-AF65-F5344CB8AC3E}">
        <p14:creationId xmlns=""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0" y="1690688"/>
            <a:ext cx="4351338" cy="4351338"/>
          </a:xfrm>
          <a:prstGeom prst="rect">
            <a:avLst/>
          </a:prstGeom>
          <a:noFill/>
        </p:spPr>
      </p:pic>
      <p:sp>
        <p:nvSpPr>
          <p:cNvPr id="5" name="Content Placeholder 3">
            <a:extLst>
              <a:ext uri="{FF2B5EF4-FFF2-40B4-BE49-F238E27FC236}">
                <a16:creationId xmlns="" xmlns:a16="http://schemas.microsoft.com/office/drawing/2014/main" id="{28684E62-A9F8-4E7A-AB01-78893062A1B4}"/>
              </a:ext>
            </a:extLst>
          </p:cNvPr>
          <p:cNvSpPr>
            <a:spLocks noGrp="1"/>
          </p:cNvSpPr>
          <p:nvPr>
            <p:ph sz="half" idx="2"/>
          </p:nvPr>
        </p:nvSpPr>
        <p:spPr>
          <a:xfrm>
            <a:off x="4013200" y="1690688"/>
            <a:ext cx="7950200" cy="4486275"/>
          </a:xfrm>
        </p:spPr>
        <p:txBody>
          <a:bodyPr>
            <a:normAutofit/>
          </a:bodyPr>
          <a:lstStyle/>
          <a:p>
            <a:r>
              <a:rPr lang="en-US" dirty="0" smtClean="0"/>
              <a:t>Overview and challenges overcome in deploying IBM Cognos Analytics dashboard.</a:t>
            </a:r>
          </a:p>
          <a:p>
            <a:r>
              <a:rPr lang="en-US" dirty="0" smtClean="0"/>
              <a:t>Benefits and examples of improved data presentation for decision-makers.</a:t>
            </a:r>
          </a:p>
          <a:p>
            <a:r>
              <a:rPr lang="en-US" dirty="0" smtClean="0"/>
              <a:t>Insights generated and stakeholder feedback on strategic influences.</a:t>
            </a:r>
          </a:p>
          <a:p>
            <a:r>
              <a:rPr lang="en-US" dirty="0" smtClean="0"/>
              <a:t>Enhancements and potential integrations for expanding dashboard capabilities.</a:t>
            </a:r>
          </a:p>
          <a:p>
            <a:endParaRPr lang="en-US" dirty="0"/>
          </a:p>
        </p:txBody>
      </p:sp>
    </p:spTree>
    <p:extLst>
      <p:ext uri="{BB962C8B-B14F-4D97-AF65-F5344CB8AC3E}">
        <p14:creationId xmlns=""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a:xfrm>
            <a:off x="584200" y="134937"/>
            <a:ext cx="10515600" cy="1325563"/>
          </a:xfrm>
        </p:spPr>
        <p:txBody>
          <a:bodyPr/>
          <a:lstStyle/>
          <a:p>
            <a:r>
              <a:rPr lang="en-US" dirty="0"/>
              <a:t>OVERALL FINDINGS &amp; IMPLICATIONS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584200" y="1460500"/>
            <a:ext cx="5334000" cy="4965700"/>
          </a:xfrm>
        </p:spPr>
        <p:txBody>
          <a:bodyPr>
            <a:noAutofit/>
          </a:bodyPr>
          <a:lstStyle/>
          <a:p>
            <a:pPr marL="0" indent="0">
              <a:buNone/>
            </a:pPr>
            <a:r>
              <a:rPr lang="en-US" sz="1600" dirty="0" smtClean="0"/>
              <a:t>Findings</a:t>
            </a:r>
            <a:endParaRPr lang="en-US" sz="1600" dirty="0"/>
          </a:p>
          <a:p>
            <a:r>
              <a:rPr lang="en-US" sz="1600" dirty="0" smtClean="0"/>
              <a:t>Based on data from the </a:t>
            </a:r>
            <a:r>
              <a:rPr lang="en-US" sz="1600" dirty="0" err="1" smtClean="0"/>
              <a:t>GitHub</a:t>
            </a:r>
            <a:r>
              <a:rPr lang="en-US" sz="1600" dirty="0" smtClean="0"/>
              <a:t> project, the majority of contributors and users are concentrated within certain demographics (e.g., age group, geographical location).</a:t>
            </a:r>
          </a:p>
          <a:p>
            <a:r>
              <a:rPr lang="en-US" sz="1600" dirty="0" smtClean="0"/>
              <a:t>Specific platforms (e.g., Windows, </a:t>
            </a:r>
            <a:r>
              <a:rPr lang="en-US" sz="1600" dirty="0" err="1" smtClean="0"/>
              <a:t>macOS</a:t>
            </a:r>
            <a:r>
              <a:rPr lang="en-US" sz="1600" dirty="0" smtClean="0"/>
              <a:t>, Linux) are predominantly used by project contributors.</a:t>
            </a:r>
          </a:p>
          <a:p>
            <a:r>
              <a:rPr lang="en-US" sz="1600" dirty="0" smtClean="0"/>
              <a:t>The project shows strong adoption of certain technologies (e.g., programming languages, frameworks).</a:t>
            </a:r>
          </a:p>
          <a:p>
            <a:r>
              <a:rPr lang="en-US" sz="1600" dirty="0" smtClean="0"/>
              <a:t>Specific tools or libraries (e.g., </a:t>
            </a:r>
            <a:r>
              <a:rPr lang="en-US" sz="1600" dirty="0" err="1" smtClean="0"/>
              <a:t>jQuery</a:t>
            </a:r>
            <a:r>
              <a:rPr lang="en-US" sz="1600" dirty="0" smtClean="0"/>
              <a:t>, React.js) are widely used within the project ecosystem.</a:t>
            </a:r>
          </a:p>
          <a:p>
            <a:r>
              <a:rPr lang="en-US" sz="1600" dirty="0" smtClean="0"/>
              <a:t>Insights into upcoming technology preferences or anticipated shifts (e.g., interest in emerging frameworks, platforms) based on project discussions and contributions.</a:t>
            </a:r>
            <a:endParaRPr lang="en-US" sz="1600" dirty="0"/>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5918200" y="1460500"/>
            <a:ext cx="5753100" cy="4965700"/>
          </a:xfrm>
        </p:spPr>
        <p:txBody>
          <a:bodyPr>
            <a:normAutofit fontScale="25000" lnSpcReduction="20000"/>
          </a:bodyPr>
          <a:lstStyle/>
          <a:p>
            <a:pPr marL="0" indent="0">
              <a:lnSpc>
                <a:spcPct val="110000"/>
              </a:lnSpc>
              <a:buNone/>
            </a:pPr>
            <a:r>
              <a:rPr lang="en-US" sz="6400" dirty="0" smtClean="0"/>
              <a:t>Implications</a:t>
            </a:r>
          </a:p>
          <a:p>
            <a:pPr marL="0" indent="0">
              <a:lnSpc>
                <a:spcPct val="110000"/>
              </a:lnSpc>
            </a:pPr>
            <a:r>
              <a:rPr lang="en-US" sz="6400" dirty="0" smtClean="0"/>
              <a:t> Recommendations for fostering a more inclusive community within the project based on demographic insights.</a:t>
            </a:r>
          </a:p>
          <a:p>
            <a:pPr marL="0" indent="0">
              <a:lnSpc>
                <a:spcPct val="110000"/>
              </a:lnSpc>
            </a:pPr>
            <a:r>
              <a:rPr lang="en-US" sz="6400" dirty="0" smtClean="0"/>
              <a:t> Strategies for attracting a diverse range of contributors to enhance innovation and perspective.</a:t>
            </a:r>
          </a:p>
          <a:p>
            <a:pPr marL="0" indent="0">
              <a:lnSpc>
                <a:spcPct val="110000"/>
              </a:lnSpc>
            </a:pPr>
            <a:r>
              <a:rPr lang="en-US" sz="6400" dirty="0" smtClean="0"/>
              <a:t> Strategic recommendations for adapting to emerging technology trends observed within the project.</a:t>
            </a:r>
          </a:p>
          <a:p>
            <a:pPr marL="0" indent="0">
              <a:lnSpc>
                <a:spcPct val="110000"/>
              </a:lnSpc>
            </a:pPr>
            <a:r>
              <a:rPr lang="en-US" sz="6400" dirty="0" smtClean="0"/>
              <a:t> Suggestions for integrating new tools or upgrading existing technologies to maintain project relevance.</a:t>
            </a:r>
          </a:p>
          <a:p>
            <a:pPr marL="0" indent="0">
              <a:lnSpc>
                <a:spcPct val="110000"/>
              </a:lnSpc>
            </a:pPr>
            <a:r>
              <a:rPr lang="en-US" sz="6400" dirty="0" smtClean="0"/>
              <a:t> Steps to ensure the long-term sustainability of the project, considering technological advancements and community feedback.</a:t>
            </a:r>
          </a:p>
          <a:p>
            <a:pPr marL="0" indent="0">
              <a:lnSpc>
                <a:spcPct val="110000"/>
              </a:lnSpc>
            </a:pPr>
            <a:r>
              <a:rPr lang="en-US" sz="6400" dirty="0" smtClean="0"/>
              <a:t> Proposals for enhancing project documentation, support, and scalability based on findings.</a:t>
            </a:r>
          </a:p>
          <a:p>
            <a:endParaRPr lang="en-US" dirty="0"/>
          </a:p>
        </p:txBody>
      </p:sp>
    </p:spTree>
    <p:extLst>
      <p:ext uri="{BB962C8B-B14F-4D97-AF65-F5344CB8AC3E}">
        <p14:creationId xmlns=""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 xmlns:a16="http://schemas.microsoft.com/office/drawing/2014/main" id="{28684E62-A9F8-4E7A-AB01-78893062A1B4}"/>
              </a:ext>
            </a:extLst>
          </p:cNvPr>
          <p:cNvSpPr>
            <a:spLocks noGrp="1"/>
          </p:cNvSpPr>
          <p:nvPr>
            <p:ph sz="half" idx="2"/>
          </p:nvPr>
        </p:nvSpPr>
        <p:spPr>
          <a:xfrm>
            <a:off x="2298700" y="1473200"/>
            <a:ext cx="10147300" cy="4486275"/>
          </a:xfrm>
        </p:spPr>
        <p:txBody>
          <a:bodyPr>
            <a:normAutofit/>
          </a:bodyPr>
          <a:lstStyle/>
          <a:p>
            <a:pPr>
              <a:buNone/>
            </a:pPr>
            <a:r>
              <a:rPr lang="en-US" sz="2400" dirty="0" smtClean="0"/>
              <a:t>The Stack Overflow Developer Survey is important for understanding today's IT industry and predicting future trends. It gives useful insights that help people, businesses, and schools make decisions. By keeping up with new technologies and best practices, the survey helps the community adapt and come up with new ideas.</a:t>
            </a:r>
            <a:endParaRPr lang="en-US" sz="2400" dirty="0"/>
          </a:p>
        </p:txBody>
      </p:sp>
      <p:pic>
        <p:nvPicPr>
          <p:cNvPr id="6" name="Content Placeholder 5">
            <a:extLst>
              <a:ext uri="{FF2B5EF4-FFF2-40B4-BE49-F238E27FC236}">
                <a16:creationId xmlns=""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0" y="1473200"/>
            <a:ext cx="2567428" cy="2567428"/>
          </a:xfrm>
          <a:prstGeom prst="rect">
            <a:avLst/>
          </a:prstGeom>
        </p:spPr>
      </p:pic>
    </p:spTree>
    <p:extLst>
      <p:ext uri="{BB962C8B-B14F-4D97-AF65-F5344CB8AC3E}">
        <p14:creationId xmlns=""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7170" name="Picture 2"/>
          <p:cNvPicPr>
            <a:picLocks noGrp="1" noChangeAspect="1" noChangeArrowheads="1"/>
          </p:cNvPicPr>
          <p:nvPr>
            <p:ph sz="half" idx="2"/>
          </p:nvPr>
        </p:nvPicPr>
        <p:blipFill>
          <a:blip r:embed="rId3"/>
          <a:srcRect/>
          <a:stretch>
            <a:fillRect/>
          </a:stretch>
        </p:blipFill>
        <p:spPr bwMode="auto">
          <a:xfrm>
            <a:off x="838201" y="1849823"/>
            <a:ext cx="10515600" cy="3111431"/>
          </a:xfrm>
          <a:prstGeom prst="rect">
            <a:avLst/>
          </a:prstGeom>
          <a:noFill/>
          <a:ln w="9525">
            <a:noFill/>
            <a:miter lim="800000"/>
            <a:headEnd/>
            <a:tailEnd/>
          </a:ln>
          <a:effectLst/>
        </p:spPr>
      </p:pic>
    </p:spTree>
    <p:extLst>
      <p:ext uri="{BB962C8B-B14F-4D97-AF65-F5344CB8AC3E}">
        <p14:creationId xmlns=""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538248" y="266700"/>
            <a:ext cx="11196552" cy="1003300"/>
          </a:xfrm>
        </p:spPr>
        <p:txBody>
          <a:bodyPr anchor="ctr">
            <a:normAutofit/>
          </a:bodyPr>
          <a:lstStyle/>
          <a:p>
            <a:r>
              <a:rPr lang="en-US" dirty="0"/>
              <a:t> JOB </a:t>
            </a:r>
            <a:r>
              <a:rPr lang="en-US" dirty="0" smtClean="0"/>
              <a:t>POSTINGS </a:t>
            </a:r>
            <a:endParaRPr lang="en-US" dirty="0"/>
          </a:p>
        </p:txBody>
      </p:sp>
      <p:pic>
        <p:nvPicPr>
          <p:cNvPr id="6146" name="Picture 2"/>
          <p:cNvPicPr>
            <a:picLocks noGrp="1" noChangeAspect="1" noChangeArrowheads="1"/>
          </p:cNvPicPr>
          <p:nvPr>
            <p:ph sz="half" idx="2"/>
          </p:nvPr>
        </p:nvPicPr>
        <p:blipFill>
          <a:blip r:embed="rId2"/>
          <a:srcRect/>
          <a:stretch>
            <a:fillRect/>
          </a:stretch>
        </p:blipFill>
        <p:spPr bwMode="auto">
          <a:xfrm>
            <a:off x="0" y="1465606"/>
            <a:ext cx="7399252" cy="4942351"/>
          </a:xfrm>
          <a:prstGeom prst="rect">
            <a:avLst/>
          </a:prstGeom>
          <a:noFill/>
          <a:ln w="9525">
            <a:noFill/>
            <a:miter lim="800000"/>
            <a:headEnd/>
            <a:tailEnd/>
          </a:ln>
          <a:effectLst/>
        </p:spPr>
      </p:pic>
      <p:sp>
        <p:nvSpPr>
          <p:cNvPr id="5" name="Rectangle 4"/>
          <p:cNvSpPr/>
          <p:nvPr/>
        </p:nvSpPr>
        <p:spPr>
          <a:xfrm>
            <a:off x="7579186" y="1955800"/>
            <a:ext cx="3546014" cy="1815882"/>
          </a:xfrm>
          <a:prstGeom prst="rect">
            <a:avLst/>
          </a:prstGeom>
        </p:spPr>
        <p:txBody>
          <a:bodyPr wrap="square">
            <a:spAutoFit/>
          </a:bodyPr>
          <a:lstStyle/>
          <a:p>
            <a:r>
              <a:rPr lang="en-US" sz="2800"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The</a:t>
            </a:r>
            <a:r>
              <a:rPr lang="en-US" sz="2800" dirty="0" smtClean="0"/>
              <a:t> </a:t>
            </a:r>
            <a:r>
              <a:rPr lang="en-US" sz="2800"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bar chart presents </a:t>
            </a:r>
          </a:p>
          <a:p>
            <a:r>
              <a:rPr lang="en-US" sz="2800"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the number of job postings</a:t>
            </a:r>
          </a:p>
        </p:txBody>
      </p:sp>
    </p:spTree>
    <p:extLst>
      <p:ext uri="{BB962C8B-B14F-4D97-AF65-F5344CB8AC3E}">
        <p14:creationId xmlns=""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mc:Choice xmlns="" xmlns:p14="http://schemas.microsoft.com/office/powerpoint/2010/main"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p:pic>
            <p:nvPicPr>
              <p:cNvPr id="9" name="Ink 8">
                <a:extLst>
                  <a:ext uri="{FF2B5EF4-FFF2-40B4-BE49-F238E27FC236}">
                    <a16:creationId xmlns:p14="http://schemas.microsoft.com/office/powerpoint/2010/main" xmlns="" xmlns:a16="http://schemas.microsoft.com/office/drawing/2014/main" id="{1A185CBD-ED91-4F24-BEB9-8E33AD8AC3B1}"/>
                  </a:ext>
                </a:extLst>
              </p:cNvPr>
              <p:cNvPicPr/>
              <p:nvPr/>
            </p:nvPicPr>
            <p:blipFill>
              <a:blip r:embed="rId4"/>
              <a:stretch>
                <a:fillRect/>
              </a:stretch>
            </p:blipFill>
            <p:spPr>
              <a:xfrm>
                <a:off x="1799280" y="81931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p:pic>
            <p:nvPicPr>
              <p:cNvPr id="10" name="Ink 9">
                <a:extLst>
                  <a:ext uri="{FF2B5EF4-FFF2-40B4-BE49-F238E27FC236}">
                    <a16:creationId xmlns:p14="http://schemas.microsoft.com/office/powerpoint/2010/main" xmlns="" xmlns:a16="http://schemas.microsoft.com/office/drawing/2014/main" id="{032BD37A-4777-4658-98DC-561C88BBD6B5}"/>
                  </a:ext>
                </a:extLst>
              </p:cNvPr>
              <p:cNvPicPr/>
              <p:nvPr/>
            </p:nvPicPr>
            <p:blipFill>
              <a:blip r:embed="rId4"/>
              <a:stretch>
                <a:fillRect/>
              </a:stretch>
            </p:blipFill>
            <p:spPr>
              <a:xfrm>
                <a:off x="2238120" y="78331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p:pic>
            <p:nvPicPr>
              <p:cNvPr id="11" name="Ink 10">
                <a:extLst>
                  <a:ext uri="{FF2B5EF4-FFF2-40B4-BE49-F238E27FC236}">
                    <a16:creationId xmlns:p14="http://schemas.microsoft.com/office/powerpoint/2010/main" xmlns="" xmlns:a16="http://schemas.microsoft.com/office/drawing/2014/main" id="{8D6F0DE4-0F5C-4DBC-980B-FA84561A37BD}"/>
                  </a:ext>
                </a:extLst>
              </p:cNvPr>
              <p:cNvPicPr/>
              <p:nvPr/>
            </p:nvPicPr>
            <p:blipFill>
              <a:blip r:embed="rId4"/>
              <a:stretch>
                <a:fillRect/>
              </a:stretch>
            </p:blipFill>
            <p:spPr>
              <a:xfrm>
                <a:off x="2738160" y="74623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p:pic>
            <p:nvPicPr>
              <p:cNvPr id="12" name="Ink 11">
                <a:extLst>
                  <a:ext uri="{FF2B5EF4-FFF2-40B4-BE49-F238E27FC236}">
                    <a16:creationId xmlns:p14="http://schemas.microsoft.com/office/powerpoint/2010/main" xmlns=""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p:pic>
            <p:nvPicPr>
              <p:cNvPr id="13" name="Ink 12">
                <a:extLst>
                  <a:ext uri="{FF2B5EF4-FFF2-40B4-BE49-F238E27FC236}">
                    <a16:creationId xmlns:p14="http://schemas.microsoft.com/office/powerpoint/2010/main" xmlns=""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p:pic>
            <p:nvPicPr>
              <p:cNvPr id="14" name="Ink 13">
                <a:extLst>
                  <a:ext uri="{FF2B5EF4-FFF2-40B4-BE49-F238E27FC236}">
                    <a16:creationId xmlns:p14="http://schemas.microsoft.com/office/powerpoint/2010/main" xmlns="" xmlns:a16="http://schemas.microsoft.com/office/drawing/2014/main" id="{97E9F6ED-ACEE-438F-A76C-C66263E59B33}"/>
                  </a:ext>
                </a:extLst>
              </p:cNvPr>
              <p:cNvPicPr/>
              <p:nvPr/>
            </p:nvPicPr>
            <p:blipFill>
              <a:blip r:embed="rId4"/>
              <a:stretch>
                <a:fillRect/>
              </a:stretch>
            </p:blipFill>
            <p:spPr>
              <a:xfrm>
                <a:off x="7176240" y="270931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p:pic>
            <p:nvPicPr>
              <p:cNvPr id="15" name="Ink 14">
                <a:extLst>
                  <a:ext uri="{FF2B5EF4-FFF2-40B4-BE49-F238E27FC236}">
                    <a16:creationId xmlns:p14="http://schemas.microsoft.com/office/powerpoint/2010/main" xmlns="" xmlns:a16="http://schemas.microsoft.com/office/drawing/2014/main" id="{EA56CB11-8AE3-4EA0-B556-BBB572803B07}"/>
                  </a:ext>
                </a:extLst>
              </p:cNvPr>
              <p:cNvPicPr/>
              <p:nvPr/>
            </p:nvPicPr>
            <p:blipFill>
              <a:blip r:embed="rId4"/>
              <a:stretch>
                <a:fillRect/>
              </a:stretch>
            </p:blipFill>
            <p:spPr>
              <a:xfrm>
                <a:off x="7176240" y="270931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p:pic>
            <p:nvPicPr>
              <p:cNvPr id="16" name="Ink 15">
                <a:extLst>
                  <a:ext uri="{FF2B5EF4-FFF2-40B4-BE49-F238E27FC236}">
                    <a16:creationId xmlns:p14="http://schemas.microsoft.com/office/powerpoint/2010/main" xmlns="" xmlns:a16="http://schemas.microsoft.com/office/drawing/2014/main" id="{78E27AEC-BDF9-49A4-A10A-6F5F64F01EEA}"/>
                  </a:ext>
                </a:extLst>
              </p:cNvPr>
              <p:cNvPicPr/>
              <p:nvPr/>
            </p:nvPicPr>
            <p:blipFill>
              <a:blip r:embed="rId4"/>
              <a:stretch>
                <a:fillRect/>
              </a:stretch>
            </p:blipFill>
            <p:spPr>
              <a:xfrm>
                <a:off x="7176240" y="270931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p:pic>
            <p:nvPicPr>
              <p:cNvPr id="17" name="Ink 16">
                <a:extLst>
                  <a:ext uri="{FF2B5EF4-FFF2-40B4-BE49-F238E27FC236}">
                    <a16:creationId xmlns:p14="http://schemas.microsoft.com/office/powerpoint/2010/main" xmlns="" xmlns:a16="http://schemas.microsoft.com/office/drawing/2014/main" id="{00D1CCCF-5EBB-4FB3-A293-78C28946220A}"/>
                  </a:ext>
                </a:extLst>
              </p:cNvPr>
              <p:cNvPicPr/>
              <p:nvPr/>
            </p:nvPicPr>
            <p:blipFill>
              <a:blip r:embed="rId4"/>
              <a:stretch>
                <a:fillRect/>
              </a:stretch>
            </p:blipFill>
            <p:spPr>
              <a:xfrm>
                <a:off x="7176240" y="270931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p:pic>
            <p:nvPicPr>
              <p:cNvPr id="18" name="Ink 17">
                <a:extLst>
                  <a:ext uri="{FF2B5EF4-FFF2-40B4-BE49-F238E27FC236}">
                    <a16:creationId xmlns:p14="http://schemas.microsoft.com/office/powerpoint/2010/main" xmlns="" xmlns:a16="http://schemas.microsoft.com/office/drawing/2014/main" id="{0EC3AB97-946C-4D62-AEB0-E11D486AFBF0}"/>
                  </a:ext>
                </a:extLst>
              </p:cNvPr>
              <p:cNvPicPr/>
              <p:nvPr/>
            </p:nvPicPr>
            <p:blipFill>
              <a:blip r:embed="rId4"/>
              <a:stretch>
                <a:fillRect/>
              </a:stretch>
            </p:blipFill>
            <p:spPr>
              <a:xfrm>
                <a:off x="6591240" y="2697072"/>
                <a:ext cx="180000" cy="360000"/>
              </a:xfrm>
              <a:prstGeom prst="rect">
                <a:avLst/>
              </a:prstGeom>
            </p:spPr>
          </p:pic>
        </mc:Fallback>
      </mc:AlternateContent>
    </p:spTree>
    <p:extLst>
      <p:ext uri="{BB962C8B-B14F-4D97-AF65-F5344CB8AC3E}">
        <p14:creationId xmlns=""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122" name="Picture 2"/>
          <p:cNvPicPr>
            <a:picLocks noGrp="1" noChangeAspect="1" noChangeArrowheads="1"/>
          </p:cNvPicPr>
          <p:nvPr>
            <p:ph sz="half" idx="2"/>
          </p:nvPr>
        </p:nvPicPr>
        <p:blipFill>
          <a:blip r:embed="rId2"/>
          <a:srcRect/>
          <a:stretch>
            <a:fillRect/>
          </a:stretch>
        </p:blipFill>
        <p:spPr bwMode="auto">
          <a:xfrm>
            <a:off x="538248" y="1708614"/>
            <a:ext cx="7479762" cy="4552486"/>
          </a:xfrm>
          <a:prstGeom prst="rect">
            <a:avLst/>
          </a:prstGeom>
          <a:noFill/>
          <a:ln w="9525">
            <a:noFill/>
            <a:miter lim="800000"/>
            <a:headEnd/>
            <a:tailEnd/>
          </a:ln>
          <a:effectLst/>
        </p:spPr>
      </p:pic>
      <p:sp>
        <p:nvSpPr>
          <p:cNvPr id="5" name="Rectangle 4"/>
          <p:cNvSpPr/>
          <p:nvPr/>
        </p:nvSpPr>
        <p:spPr>
          <a:xfrm>
            <a:off x="7579186" y="2863741"/>
            <a:ext cx="3546014" cy="1815882"/>
          </a:xfrm>
          <a:prstGeom prst="rect">
            <a:avLst/>
          </a:prstGeom>
        </p:spPr>
        <p:txBody>
          <a:bodyPr wrap="square">
            <a:spAutoFit/>
          </a:bodyPr>
          <a:lstStyle/>
          <a:p>
            <a:r>
              <a:rPr lang="en-US" sz="2800"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The bar chart presents the popular languages with their salary</a:t>
            </a:r>
          </a:p>
        </p:txBody>
      </p:sp>
    </p:spTree>
    <p:extLst>
      <p:ext uri="{BB962C8B-B14F-4D97-AF65-F5344CB8AC3E}">
        <p14:creationId xmlns="" xmlns:p14="http://schemas.microsoft.com/office/powerpoint/2010/main" val="18173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406400" y="685801"/>
            <a:ext cx="11112499" cy="476408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2"/>
          </p:nvPr>
        </p:nvSpPr>
        <p:spPr>
          <a:xfrm>
            <a:off x="2603500" y="1473200"/>
            <a:ext cx="9385299" cy="4817871"/>
          </a:xfrm>
        </p:spPr>
        <p:txBody>
          <a:bodyPr>
            <a:normAutofit/>
          </a:bodyPr>
          <a:lstStyle/>
          <a:p>
            <a:pPr>
              <a:buNone/>
            </a:pPr>
            <a:r>
              <a:rPr lang="en-US" sz="2400" u="sng"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Purpose:</a:t>
            </a:r>
          </a:p>
          <a:p>
            <a:pPr>
              <a:buNone/>
            </a:pPr>
            <a:r>
              <a:rPr lang="en-US" sz="2200" b="1" dirty="0" smtClean="0">
                <a:solidFill>
                  <a:srgbClr val="FF0000"/>
                </a:solidFill>
              </a:rPr>
              <a:t> </a:t>
            </a:r>
            <a:r>
              <a:rPr lang="en-US" sz="2200" dirty="0" smtClean="0"/>
              <a:t>Create an interactive dashboard using IBM Cognos Analytics.</a:t>
            </a:r>
          </a:p>
          <a:p>
            <a:pPr>
              <a:buNone/>
            </a:pPr>
            <a:r>
              <a:rPr lang="en-US" sz="2400" u="sng"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Scope:</a:t>
            </a:r>
          </a:p>
          <a:p>
            <a:pPr>
              <a:buNone/>
            </a:pPr>
            <a:r>
              <a:rPr lang="en-US" sz="2200" dirty="0" smtClean="0"/>
              <a:t>Use provided </a:t>
            </a:r>
            <a:r>
              <a:rPr lang="en-US" sz="2200" dirty="0" smtClean="0">
                <a:solidFill>
                  <a:schemeClr val="tx2"/>
                </a:solidFill>
              </a:rPr>
              <a:t>e</a:t>
            </a:r>
            <a:r>
              <a:rPr lang="en-US" sz="2200" dirty="0" smtClean="0"/>
              <a:t> datasets to demonstrate data visualization and analysis.</a:t>
            </a:r>
          </a:p>
          <a:p>
            <a:pPr>
              <a:buNone/>
            </a:pPr>
            <a:r>
              <a:rPr lang="en-US" sz="2400" u="sng"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Tools:</a:t>
            </a:r>
            <a:endParaRPr lang="en-US" sz="2400" b="1" u="sng" dirty="0" smtClean="0">
              <a:solidFill>
                <a:srgbClr val="FF0000"/>
              </a:solidFill>
              <a:latin typeface="IBM Plex Mono SemiBold" panose="020B0709050203000203" pitchFamily="49" charset="0"/>
              <a:ea typeface="IBM Plex Mono SemiBold" panose="020B0709050203000203" pitchFamily="49" charset="0"/>
              <a:cs typeface="IBM Plex Mono SemiBold" panose="020B0709050203000203" pitchFamily="49" charset="0"/>
            </a:endParaRPr>
          </a:p>
          <a:p>
            <a:pPr>
              <a:buNone/>
            </a:pPr>
            <a:r>
              <a:rPr lang="en-US" sz="2200" b="1" dirty="0" smtClean="0">
                <a:solidFill>
                  <a:srgbClr val="FF0000"/>
                </a:solidFill>
              </a:rPr>
              <a:t> </a:t>
            </a:r>
            <a:r>
              <a:rPr lang="en-US" sz="2200" dirty="0" smtClean="0"/>
              <a:t>IBM Cognos Analytics.</a:t>
            </a:r>
          </a:p>
          <a:p>
            <a:pPr>
              <a:lnSpc>
                <a:spcPct val="100000"/>
              </a:lnSpc>
              <a:buNone/>
            </a:pPr>
            <a:r>
              <a:rPr lang="en-US" sz="2400" u="sng" dirty="0" smtClean="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rPr>
              <a:t>Outcome:</a:t>
            </a:r>
          </a:p>
          <a:p>
            <a:pPr>
              <a:buNone/>
            </a:pPr>
            <a:r>
              <a:rPr lang="en-US" sz="2200" dirty="0" smtClean="0"/>
              <a:t>A comprehensive, functional dashboard highlighting key insights.</a:t>
            </a:r>
            <a:endParaRPr lang="en-US" sz="2200" dirty="0"/>
          </a:p>
        </p:txBody>
      </p:sp>
      <p:pic>
        <p:nvPicPr>
          <p:cNvPr id="5" name="Picture 4">
            <a:extLst>
              <a:ext uri="{FF2B5EF4-FFF2-40B4-BE49-F238E27FC236}">
                <a16:creationId xmlns="" xmlns:a16="http://schemas.microsoft.com/office/drawing/2014/main" id="{65078B9B-93A7-4517-9E78-2F5C028F2238}"/>
              </a:ext>
            </a:extLst>
          </p:cNvPr>
          <p:cNvPicPr>
            <a:picLocks noChangeAspect="1"/>
          </p:cNvPicPr>
          <p:nvPr/>
        </p:nvPicPr>
        <p:blipFill>
          <a:blip r:embed="rId3"/>
          <a:stretch>
            <a:fillRect/>
          </a:stretch>
        </p:blipFill>
        <p:spPr>
          <a:xfrm>
            <a:off x="0" y="1630528"/>
            <a:ext cx="2755009" cy="2755009"/>
          </a:xfrm>
          <a:prstGeom prst="rect">
            <a:avLst/>
          </a:prstGeom>
        </p:spPr>
      </p:pic>
    </p:spTree>
    <p:extLst>
      <p:ext uri="{BB962C8B-B14F-4D97-AF65-F5344CB8AC3E}">
        <p14:creationId xmlns=""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 xmlns:a16="http://schemas.microsoft.com/office/drawing/2014/main" id="{DC710A13-9821-054D-8648-FB592F1CDDDF}"/>
              </a:ext>
            </a:extLst>
          </p:cNvPr>
          <p:cNvSpPr txBox="1">
            <a:spLocks/>
          </p:cNvSpPr>
          <p:nvPr/>
        </p:nvSpPr>
        <p:spPr>
          <a:xfrm>
            <a:off x="4048708" y="1498600"/>
            <a:ext cx="8143291" cy="4678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None/>
            </a:pPr>
            <a:r>
              <a:rPr lang="en-US" b="1" dirty="0" smtClean="0"/>
              <a:t>Building a Dashboard with IBM Cognos Analytics &amp; Looker Studio</a:t>
            </a:r>
            <a:endParaRPr lang="en-US" dirty="0" smtClean="0"/>
          </a:p>
          <a:p>
            <a:pPr marL="457200" indent="-457200">
              <a:buFont typeface="+mj-lt"/>
              <a:buAutoNum type="arabicPeriod"/>
            </a:pPr>
            <a:r>
              <a:rPr lang="en-US" sz="2200" dirty="0" smtClean="0"/>
              <a:t>Understand the project requirements.</a:t>
            </a:r>
          </a:p>
          <a:p>
            <a:pPr marL="457200" indent="-457200">
              <a:buFont typeface="+mj-lt"/>
              <a:buAutoNum type="arabicPeriod"/>
            </a:pPr>
            <a:r>
              <a:rPr lang="en-US" sz="2200" dirty="0" smtClean="0"/>
              <a:t>Gather and preprocess the datasets.</a:t>
            </a:r>
          </a:p>
          <a:p>
            <a:pPr marL="457200" indent="-457200">
              <a:buFont typeface="+mj-lt"/>
              <a:buAutoNum type="arabicPeriod"/>
            </a:pPr>
            <a:r>
              <a:rPr lang="en-US" sz="2200" dirty="0" smtClean="0"/>
              <a:t>Design the dashboard layout.</a:t>
            </a:r>
          </a:p>
          <a:p>
            <a:pPr marL="457200" indent="-457200">
              <a:buFont typeface="+mj-lt"/>
              <a:buAutoNum type="arabicPeriod"/>
            </a:pPr>
            <a:r>
              <a:rPr lang="en-US" sz="2200" dirty="0" smtClean="0"/>
              <a:t>Implement the dashboard in IBM Cognos Analytics.</a:t>
            </a:r>
          </a:p>
          <a:p>
            <a:pPr lvl="1"/>
            <a:r>
              <a:rPr lang="en-US" sz="2200" dirty="0" smtClean="0"/>
              <a:t>Create visualizations.</a:t>
            </a:r>
          </a:p>
          <a:p>
            <a:pPr lvl="1"/>
            <a:r>
              <a:rPr lang="en-US" sz="2200" dirty="0" smtClean="0"/>
              <a:t>Configure interactivity.</a:t>
            </a:r>
          </a:p>
          <a:p>
            <a:pPr marL="457200" indent="-457200">
              <a:buFont typeface="+mj-lt"/>
              <a:buAutoNum type="arabicPeriod"/>
            </a:pPr>
            <a:r>
              <a:rPr lang="en-US" sz="2200" dirty="0" smtClean="0"/>
              <a:t>Develop an interactive dashboard using provided datasets to enhance data-driven decision-making with IBM Cognos Analytics.</a:t>
            </a:r>
            <a:endParaRPr lang="en-US" dirty="0"/>
          </a:p>
        </p:txBody>
      </p:sp>
    </p:spTree>
    <p:extLst>
      <p:ext uri="{BB962C8B-B14F-4D97-AF65-F5344CB8AC3E}">
        <p14:creationId xmlns=""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smtClean="0"/>
              <a:t>Data Collection</a:t>
            </a:r>
          </a:p>
          <a:p>
            <a:r>
              <a:rPr lang="en-US" sz="2200" dirty="0" smtClean="0"/>
              <a:t>Data Wrangling</a:t>
            </a:r>
          </a:p>
          <a:p>
            <a:r>
              <a:rPr lang="en-US" sz="2200" dirty="0" smtClean="0"/>
              <a:t>Exploratory Data Analysis (EDA)</a:t>
            </a:r>
          </a:p>
          <a:p>
            <a:r>
              <a:rPr lang="en-US" sz="2200" dirty="0" smtClean="0"/>
              <a:t>Data Visualization</a:t>
            </a:r>
          </a:p>
          <a:p>
            <a:r>
              <a:rPr lang="en-US" sz="2200" dirty="0" smtClean="0"/>
              <a:t>Dashboard Creation</a:t>
            </a:r>
            <a:endParaRPr lang="en-US" sz="1800" dirty="0"/>
          </a:p>
        </p:txBody>
      </p:sp>
      <p:pic>
        <p:nvPicPr>
          <p:cNvPr id="5" name="Picture 4">
            <a:extLst>
              <a:ext uri="{FF2B5EF4-FFF2-40B4-BE49-F238E27FC236}">
                <a16:creationId xmlns=""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 xmlns:a16="http://schemas.microsoft.com/office/drawing/2014/main" id="{902FD5C4-FE5F-46D2-ABC9-49FA4BB8442F}"/>
              </a:ext>
            </a:extLst>
          </p:cNvPr>
          <p:cNvSpPr>
            <a:spLocks noGrp="1"/>
          </p:cNvSpPr>
          <p:nvPr>
            <p:ph sz="half" idx="2"/>
          </p:nvPr>
        </p:nvSpPr>
        <p:spPr>
          <a:xfrm>
            <a:off x="838200" y="1460500"/>
            <a:ext cx="10922000" cy="4351338"/>
          </a:xfrm>
        </p:spPr>
        <p:txBody>
          <a:bodyPr>
            <a:normAutofit/>
          </a:bodyPr>
          <a:lstStyle/>
          <a:p>
            <a:pPr marL="0" indent="0">
              <a:buNone/>
            </a:pPr>
            <a:endParaRPr lang="en-US" sz="1800" dirty="0"/>
          </a:p>
          <a:p>
            <a:pPr marL="0" indent="0">
              <a:buNone/>
            </a:pPr>
            <a:endParaRPr lang="en-US" sz="1800" dirty="0"/>
          </a:p>
          <a:p>
            <a:pPr marL="0" indent="0"/>
            <a:r>
              <a:rPr lang="en-US" dirty="0" smtClean="0"/>
              <a:t> Implemented IBM Cognos Analytics dashboard.</a:t>
            </a:r>
          </a:p>
          <a:p>
            <a:pPr marL="0" indent="0"/>
            <a:r>
              <a:rPr lang="en-US" dirty="0" smtClean="0"/>
              <a:t> Enhanced data visualization capabilities.</a:t>
            </a:r>
          </a:p>
          <a:p>
            <a:pPr marL="0" indent="0"/>
            <a:r>
              <a:rPr lang="en-US" dirty="0" smtClean="0"/>
              <a:t> Provided actionable insights for decision-making.</a:t>
            </a:r>
            <a:endParaRPr lang="en-US" dirty="0"/>
          </a:p>
        </p:txBody>
      </p:sp>
    </p:spTree>
    <p:extLst>
      <p:ext uri="{BB962C8B-B14F-4D97-AF65-F5344CB8AC3E}">
        <p14:creationId xmlns=""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85000" lnSpcReduction="10000"/>
          </a:bodyPr>
          <a:lstStyle/>
          <a:p>
            <a:pPr marL="0" indent="0">
              <a:buNone/>
            </a:pPr>
            <a:r>
              <a:rPr lang="en-US" dirty="0"/>
              <a:t>Current Year</a:t>
            </a:r>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6172200" y="1825625"/>
            <a:ext cx="1758142" cy="501939"/>
          </a:xfrm>
        </p:spPr>
        <p:txBody>
          <a:bodyPr>
            <a:normAutofit fontScale="85000" lnSpcReduction="10000"/>
          </a:bodyPr>
          <a:lstStyle/>
          <a:p>
            <a:pPr marL="0" indent="0">
              <a:buNone/>
            </a:pPr>
            <a:r>
              <a:rPr lang="en-US" dirty="0"/>
              <a:t>Next Year</a:t>
            </a:r>
          </a:p>
        </p:txBody>
      </p:sp>
      <p:sp>
        <p:nvSpPr>
          <p:cNvPr id="8" name="Content Placeholder 2">
            <a:extLst>
              <a:ext uri="{FF2B5EF4-FFF2-40B4-BE49-F238E27FC236}">
                <a16:creationId xmlns=""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4098" name="Picture 2"/>
          <p:cNvPicPr>
            <a:picLocks noChangeAspect="1" noChangeArrowheads="1"/>
          </p:cNvPicPr>
          <p:nvPr/>
        </p:nvPicPr>
        <p:blipFill>
          <a:blip r:embed="rId3"/>
          <a:srcRect/>
          <a:stretch>
            <a:fillRect/>
          </a:stretch>
        </p:blipFill>
        <p:spPr bwMode="auto">
          <a:xfrm>
            <a:off x="257175" y="2327564"/>
            <a:ext cx="5686425" cy="3429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6238875" y="2327564"/>
            <a:ext cx="5800725" cy="3429000"/>
          </a:xfrm>
          <a:prstGeom prst="rect">
            <a:avLst/>
          </a:prstGeom>
          <a:noFill/>
          <a:ln w="9525">
            <a:noFill/>
            <a:miter lim="800000"/>
            <a:headEnd/>
            <a:tailEnd/>
          </a:ln>
          <a:effectLst/>
        </p:spPr>
      </p:pic>
    </p:spTree>
    <p:extLst>
      <p:ext uri="{BB962C8B-B14F-4D97-AF65-F5344CB8AC3E}">
        <p14:creationId xmlns=""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571500" y="1690688"/>
            <a:ext cx="5423916" cy="4486275"/>
          </a:xfrm>
        </p:spPr>
        <p:txBody>
          <a:bodyPr>
            <a:normAutofit/>
          </a:bodyPr>
          <a:lstStyle/>
          <a:p>
            <a:pPr marL="0" indent="0">
              <a:buNone/>
            </a:pPr>
            <a:r>
              <a:rPr lang="en-US" dirty="0" smtClean="0"/>
              <a:t>Findings</a:t>
            </a:r>
            <a:endParaRPr lang="en-US" dirty="0"/>
          </a:p>
          <a:p>
            <a:r>
              <a:rPr lang="en-US" sz="1800" dirty="0" smtClean="0"/>
              <a:t>Top 5 languages currently in use: JavaScript, HTML/CSS, SQL, Shell scripting, and Python</a:t>
            </a:r>
          </a:p>
          <a:p>
            <a:r>
              <a:rPr lang="en-US" sz="1800" dirty="0" smtClean="0"/>
              <a:t>Next year's top languages: JavaScript, HTML/CSS, Python, SQL, and </a:t>
            </a:r>
            <a:r>
              <a:rPr lang="en-US" sz="1800" dirty="0" err="1" smtClean="0"/>
              <a:t>TypeScript</a:t>
            </a:r>
            <a:r>
              <a:rPr lang="en-US" sz="1800" dirty="0" smtClean="0"/>
              <a:t>.</a:t>
            </a:r>
          </a:p>
          <a:p>
            <a:r>
              <a:rPr lang="en-US" sz="1800" dirty="0" smtClean="0"/>
              <a:t>Python anticipated as the fastest-growing language in demand next year.</a:t>
            </a:r>
          </a:p>
          <a:p>
            <a:r>
              <a:rPr lang="en-US" sz="1800" dirty="0" smtClean="0"/>
              <a:t>Increasing popularity driven by applications in data science, AI, and web development.</a:t>
            </a:r>
          </a:p>
          <a:p>
            <a:endParaRPr lang="en-US" sz="1800" dirty="0"/>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6172200" y="1690688"/>
            <a:ext cx="5181600" cy="4486275"/>
          </a:xfrm>
        </p:spPr>
        <p:txBody>
          <a:bodyPr>
            <a:normAutofit/>
          </a:bodyPr>
          <a:lstStyle/>
          <a:p>
            <a:pPr marL="0" indent="0">
              <a:buNone/>
            </a:pPr>
            <a:r>
              <a:rPr lang="en-US" dirty="0"/>
              <a:t>Implications</a:t>
            </a:r>
          </a:p>
          <a:p>
            <a:pPr marL="0" indent="0"/>
            <a:r>
              <a:rPr lang="en-US" sz="1800" dirty="0" smtClean="0"/>
              <a:t> Current top languages support diverse applications, crucial for maintaining robust web solutions.</a:t>
            </a:r>
          </a:p>
          <a:p>
            <a:pPr marL="0" indent="0"/>
            <a:r>
              <a:rPr lang="en-US" sz="1800" dirty="0" smtClean="0"/>
              <a:t> Shift towards </a:t>
            </a:r>
            <a:r>
              <a:rPr lang="en-US" sz="1800" dirty="0" err="1" smtClean="0"/>
              <a:t>TypeScript</a:t>
            </a:r>
            <a:r>
              <a:rPr lang="en-US" sz="1800" dirty="0" smtClean="0"/>
              <a:t> signals the importance of adapting to emerging language trends</a:t>
            </a:r>
          </a:p>
          <a:p>
            <a:pPr marL="0" indent="0"/>
            <a:r>
              <a:rPr lang="en-US" sz="1800" dirty="0" smtClean="0"/>
              <a:t> Rapid growth underscores Python's strategic importance in evolving tech landscapes, particularly in AI and machine learning.</a:t>
            </a:r>
          </a:p>
          <a:p>
            <a:pPr marL="0" indent="0"/>
            <a:endParaRPr lang="en-US" dirty="0"/>
          </a:p>
        </p:txBody>
      </p:sp>
    </p:spTree>
    <p:extLst>
      <p:ext uri="{BB962C8B-B14F-4D97-AF65-F5344CB8AC3E}">
        <p14:creationId xmlns=""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 xmlns:a16="http://schemas.microsoft.com/office/drawing/2014/main" id="{E4FC0D20-FACF-4D73-BD27-CF8F6B97546A}"/>
              </a:ext>
            </a:extLst>
          </p:cNvPr>
          <p:cNvSpPr>
            <a:spLocks noGrp="1"/>
          </p:cNvSpPr>
          <p:nvPr>
            <p:ph sz="half" idx="1"/>
          </p:nvPr>
        </p:nvSpPr>
        <p:spPr>
          <a:xfrm>
            <a:off x="862584" y="1503361"/>
            <a:ext cx="2228642" cy="501939"/>
          </a:xfrm>
        </p:spPr>
        <p:txBody>
          <a:bodyPr>
            <a:normAutofit fontScale="85000" lnSpcReduction="10000"/>
          </a:bodyPr>
          <a:lstStyle/>
          <a:p>
            <a:pPr marL="0" indent="0">
              <a:buNone/>
            </a:pPr>
            <a:r>
              <a:rPr lang="en-US" dirty="0"/>
              <a:t>Current Year</a:t>
            </a:r>
          </a:p>
        </p:txBody>
      </p:sp>
      <p:sp>
        <p:nvSpPr>
          <p:cNvPr id="4" name="Content Placeholder 3">
            <a:extLst>
              <a:ext uri="{FF2B5EF4-FFF2-40B4-BE49-F238E27FC236}">
                <a16:creationId xmlns="" xmlns:a16="http://schemas.microsoft.com/office/drawing/2014/main" id="{ACA6A89D-097D-4968-A07A-39A5B4F78A62}"/>
              </a:ext>
            </a:extLst>
          </p:cNvPr>
          <p:cNvSpPr>
            <a:spLocks noGrp="1"/>
          </p:cNvSpPr>
          <p:nvPr>
            <p:ph sz="half" idx="2"/>
          </p:nvPr>
        </p:nvSpPr>
        <p:spPr>
          <a:xfrm>
            <a:off x="6096000" y="1503361"/>
            <a:ext cx="1758142" cy="501939"/>
          </a:xfrm>
        </p:spPr>
        <p:txBody>
          <a:bodyPr>
            <a:normAutofit fontScale="85000" lnSpcReduction="10000"/>
          </a:bodyPr>
          <a:lstStyle/>
          <a:p>
            <a:pPr marL="0" indent="0">
              <a:buNone/>
            </a:pPr>
            <a:r>
              <a:rPr lang="en-US" dirty="0"/>
              <a:t>Next Year</a:t>
            </a:r>
          </a:p>
        </p:txBody>
      </p:sp>
      <p:sp>
        <p:nvSpPr>
          <p:cNvPr id="8" name="Content Placeholder 2">
            <a:extLst>
              <a:ext uri="{FF2B5EF4-FFF2-40B4-BE49-F238E27FC236}">
                <a16:creationId xmlns=""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5361" name="Picture 1"/>
          <p:cNvPicPr>
            <a:picLocks noChangeAspect="1" noChangeArrowheads="1"/>
          </p:cNvPicPr>
          <p:nvPr/>
        </p:nvPicPr>
        <p:blipFill>
          <a:blip r:embed="rId2"/>
          <a:srcRect/>
          <a:stretch>
            <a:fillRect/>
          </a:stretch>
        </p:blipFill>
        <p:spPr bwMode="auto">
          <a:xfrm>
            <a:off x="419463" y="1938625"/>
            <a:ext cx="5343525" cy="44196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srcRect/>
          <a:stretch>
            <a:fillRect/>
          </a:stretch>
        </p:blipFill>
        <p:spPr bwMode="auto">
          <a:xfrm>
            <a:off x="5943600" y="2005300"/>
            <a:ext cx="5842000" cy="4352925"/>
          </a:xfrm>
          <a:prstGeom prst="rect">
            <a:avLst/>
          </a:prstGeom>
          <a:noFill/>
          <a:ln w="9525">
            <a:noFill/>
            <a:miter lim="800000"/>
            <a:headEnd/>
            <a:tailEnd/>
          </a:ln>
          <a:effectLst/>
        </p:spPr>
      </p:pic>
    </p:spTree>
    <p:extLst>
      <p:ext uri="{BB962C8B-B14F-4D97-AF65-F5344CB8AC3E}">
        <p14:creationId xmlns=""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767</TotalTime>
  <Words>808</Words>
  <Application>Microsoft Office PowerPoint</Application>
  <PresentationFormat>Custom</PresentationFormat>
  <Paragraphs>115</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SLIDE_TEMPLATE_skill_network</vt:lpstr>
      <vt:lpstr>Analysis Survey of the Technology Usage and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 JOB POSTINGS </vt:lpstr>
      <vt:lpstr>POPULAR LANGUAGES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gayathri sambandam</cp:lastModifiedBy>
  <cp:revision>33</cp:revision>
  <dcterms:created xsi:type="dcterms:W3CDTF">2020-10-28T18:29:43Z</dcterms:created>
  <dcterms:modified xsi:type="dcterms:W3CDTF">2024-06-09T19:55:26Z</dcterms:modified>
</cp:coreProperties>
</file>