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satya priya Kadali" userId="45ff53a05faa27c8" providerId="LiveId" clId="{1210E4A4-0E50-46FF-BDC8-36586EBB2468}"/>
    <pc:docChg chg="undo custSel modSld">
      <pc:chgData name="Sri satya priya Kadali" userId="45ff53a05faa27c8" providerId="LiveId" clId="{1210E4A4-0E50-46FF-BDC8-36586EBB2468}" dt="2024-06-18T12:17:28.407" v="13" actId="14100"/>
      <pc:docMkLst>
        <pc:docMk/>
      </pc:docMkLst>
      <pc:sldChg chg="modSp mod">
        <pc:chgData name="Sri satya priya Kadali" userId="45ff53a05faa27c8" providerId="LiveId" clId="{1210E4A4-0E50-46FF-BDC8-36586EBB2468}" dt="2024-06-16T14:31:27.777" v="3" actId="14100"/>
        <pc:sldMkLst>
          <pc:docMk/>
          <pc:sldMk cId="0" sldId="256"/>
        </pc:sldMkLst>
        <pc:spChg chg="mod">
          <ac:chgData name="Sri satya priya Kadali" userId="45ff53a05faa27c8" providerId="LiveId" clId="{1210E4A4-0E50-46FF-BDC8-36586EBB2468}" dt="2024-06-16T14:31:27.777" v="3" actId="14100"/>
          <ac:spMkLst>
            <pc:docMk/>
            <pc:sldMk cId="0" sldId="256"/>
            <ac:spMk id="8" creationId="{00000000-0000-0000-0000-000000000000}"/>
          </ac:spMkLst>
        </pc:spChg>
        <pc:spChg chg="mod">
          <ac:chgData name="Sri satya priya Kadali" userId="45ff53a05faa27c8" providerId="LiveId" clId="{1210E4A4-0E50-46FF-BDC8-36586EBB2468}" dt="2024-06-16T14:31:27.537" v="2" actId="14100"/>
          <ac:spMkLst>
            <pc:docMk/>
            <pc:sldMk cId="0" sldId="256"/>
            <ac:spMk id="13" creationId="{72FE2FDE-27BF-966C-FA30-80C1121D79B8}"/>
          </ac:spMkLst>
        </pc:spChg>
      </pc:sldChg>
      <pc:sldChg chg="addSp delSp modSp mod">
        <pc:chgData name="Sri satya priya Kadali" userId="45ff53a05faa27c8" providerId="LiveId" clId="{1210E4A4-0E50-46FF-BDC8-36586EBB2468}" dt="2024-06-18T12:17:28.407" v="13" actId="14100"/>
        <pc:sldMkLst>
          <pc:docMk/>
          <pc:sldMk cId="1933177165" sldId="266"/>
        </pc:sldMkLst>
        <pc:spChg chg="add del">
          <ac:chgData name="Sri satya priya Kadali" userId="45ff53a05faa27c8" providerId="LiveId" clId="{1210E4A4-0E50-46FF-BDC8-36586EBB2468}" dt="2024-06-16T14:31:32.249" v="5" actId="478"/>
          <ac:spMkLst>
            <pc:docMk/>
            <pc:sldMk cId="1933177165" sldId="266"/>
            <ac:spMk id="3" creationId="{130FC737-D292-294A-3895-1A965AE82B87}"/>
          </ac:spMkLst>
        </pc:spChg>
        <pc:spChg chg="add del">
          <ac:chgData name="Sri satya priya Kadali" userId="45ff53a05faa27c8" providerId="LiveId" clId="{1210E4A4-0E50-46FF-BDC8-36586EBB2468}" dt="2024-06-18T12:16:15.370" v="7" actId="22"/>
          <ac:spMkLst>
            <pc:docMk/>
            <pc:sldMk cId="1933177165" sldId="266"/>
            <ac:spMk id="4" creationId="{0796CB30-AA11-EBD3-B840-74DE7588E911}"/>
          </ac:spMkLst>
        </pc:spChg>
        <pc:spChg chg="add mod">
          <ac:chgData name="Sri satya priya Kadali" userId="45ff53a05faa27c8" providerId="LiveId" clId="{1210E4A4-0E50-46FF-BDC8-36586EBB2468}" dt="2024-06-18T12:17:28.407" v="13" actId="14100"/>
          <ac:spMkLst>
            <pc:docMk/>
            <pc:sldMk cId="1933177165" sldId="266"/>
            <ac:spMk id="6" creationId="{748F66C2-9184-F165-3560-5A37BFF987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74366" y="2819400"/>
            <a:ext cx="495300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mj-lt"/>
                <a:cs typeface="Trebuchet MS"/>
              </a:rPr>
              <a:t>KEYLOGGER AND SECURITY</a:t>
            </a:r>
            <a:endParaRPr sz="2800" b="1" dirty="0">
              <a:latin typeface="+mj-lt"/>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72FE2FDE-27BF-966C-FA30-80C1121D79B8}"/>
              </a:ext>
            </a:extLst>
          </p:cNvPr>
          <p:cNvSpPr>
            <a:spLocks noGrp="1"/>
          </p:cNvSpPr>
          <p:nvPr>
            <p:ph type="ctrTitle"/>
          </p:nvPr>
        </p:nvSpPr>
        <p:spPr>
          <a:xfrm>
            <a:off x="5029200" y="2293263"/>
            <a:ext cx="5919706" cy="430887"/>
          </a:xfrm>
        </p:spPr>
        <p:txBody>
          <a:bodyPr/>
          <a:lstStyle/>
          <a:p>
            <a:r>
              <a:rPr lang="en-US" sz="2800" b="1" dirty="0">
                <a:solidFill>
                  <a:schemeClr val="tx2"/>
                </a:solidFill>
                <a:latin typeface="+mj-lt"/>
              </a:rPr>
              <a:t>KADALI GAYATHRI SOWMYA</a:t>
            </a:r>
            <a:endParaRPr lang="en-IN" sz="2800" b="1" dirty="0">
              <a:solidFill>
                <a:schemeClr val="tx2"/>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B7C34AD-26FE-2DAC-B30D-E1F5D952DAAE}"/>
              </a:ext>
            </a:extLst>
          </p:cNvPr>
          <p:cNvSpPr txBox="1"/>
          <p:nvPr/>
        </p:nvSpPr>
        <p:spPr>
          <a:xfrm>
            <a:off x="493416" y="1359202"/>
            <a:ext cx="9677400"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kumimoji="0" lang="en-US" altLang="en-US" sz="2000" b="1" i="0" u="none" strike="noStrike" cap="none" normalizeH="0" baseline="0" dirty="0">
                <a:ln>
                  <a:noFill/>
                </a:ln>
                <a:solidFill>
                  <a:schemeClr val="tx1"/>
                </a:solidFill>
                <a:effectLst/>
                <a:latin typeface="+mj-lt"/>
              </a:rPr>
              <a:t>Enhanced Detection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Improved capability to identify and mitigate keylogger threats promptly.</a:t>
            </a:r>
          </a:p>
          <a:p>
            <a:pPr marL="342900" indent="-342900">
              <a:lnSpc>
                <a:spcPct val="150000"/>
              </a:lnSpc>
              <a:buFont typeface="Wingdings" panose="05000000000000000000" pitchFamily="2" charset="2"/>
              <a:buChar char="q"/>
            </a:pPr>
            <a:r>
              <a:rPr lang="en-US" sz="2000" b="1" dirty="0"/>
              <a:t>Reduced Vulnerabilities</a:t>
            </a:r>
            <a:r>
              <a:rPr lang="en-US" dirty="0"/>
              <a:t>: Minimized risk of data breaches and unauthorized access.</a:t>
            </a:r>
          </a:p>
          <a:p>
            <a:pPr marL="342900" indent="-342900">
              <a:lnSpc>
                <a:spcPct val="150000"/>
              </a:lnSpc>
              <a:buFont typeface="Wingdings" panose="05000000000000000000" pitchFamily="2" charset="2"/>
              <a:buChar char="q"/>
            </a:pPr>
            <a:r>
              <a:rPr lang="en-US" sz="2000" b="1" dirty="0"/>
              <a:t>Improved Compliance</a:t>
            </a:r>
            <a:r>
              <a:rPr lang="en-US" sz="2000" dirty="0"/>
              <a:t>: </a:t>
            </a:r>
            <a:r>
              <a:rPr lang="en-US" dirty="0"/>
              <a:t>Ensured adherence to legal and ethical standards in monitoring practices</a:t>
            </a:r>
            <a:r>
              <a:rPr lang="en-US" sz="2000" dirty="0"/>
              <a:t>.</a:t>
            </a:r>
          </a:p>
          <a:p>
            <a:pPr marL="342900" indent="-342900">
              <a:lnSpc>
                <a:spcPct val="150000"/>
              </a:lnSpc>
              <a:buFont typeface="Wingdings" panose="05000000000000000000" pitchFamily="2" charset="2"/>
              <a:buChar char="q"/>
            </a:pPr>
            <a:r>
              <a:rPr lang="en-US" sz="2000" b="1" dirty="0"/>
              <a:t>Heightened Awareness</a:t>
            </a:r>
            <a:r>
              <a:rPr lang="en-US" sz="2000" dirty="0"/>
              <a:t>: </a:t>
            </a:r>
            <a:r>
              <a:rPr lang="en-US" dirty="0"/>
              <a:t>Increased</a:t>
            </a:r>
            <a:r>
              <a:rPr lang="en-US" sz="2000" dirty="0"/>
              <a:t> knowledge and vigilance among users regarding keylogger risks and preventive measures.</a:t>
            </a:r>
          </a:p>
          <a:p>
            <a:endParaRPr lang="en-US" sz="2000" dirty="0"/>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4" name="Rectangle 5">
            <a:extLst>
              <a:ext uri="{FF2B5EF4-FFF2-40B4-BE49-F238E27FC236}">
                <a16:creationId xmlns:a16="http://schemas.microsoft.com/office/drawing/2014/main" id="{A3F83C3D-8118-BB2C-EE29-EE3105031F8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C46AA07C-E033-E018-6AD6-9C21EA207547}"/>
              </a:ext>
            </a:extLst>
          </p:cNvPr>
          <p:cNvSpPr>
            <a:spLocks noChangeArrowheads="1"/>
          </p:cNvSpPr>
          <p:nvPr/>
        </p:nvSpPr>
        <p:spPr bwMode="auto">
          <a:xfrm>
            <a:off x="550566" y="4902974"/>
            <a:ext cx="88029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These outcomes contribute to a safer digital environment, protecting sensitive information and bolstering trust in cybersecurity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C9FD-13F4-7772-1DA0-FEEAC29F26B9}"/>
              </a:ext>
            </a:extLst>
          </p:cNvPr>
          <p:cNvSpPr>
            <a:spLocks noGrp="1"/>
          </p:cNvSpPr>
          <p:nvPr>
            <p:ph type="title"/>
          </p:nvPr>
        </p:nvSpPr>
        <p:spPr>
          <a:xfrm>
            <a:off x="755332" y="385444"/>
            <a:ext cx="10681335" cy="677108"/>
          </a:xfrm>
        </p:spPr>
        <p:txBody>
          <a:bodyPr/>
          <a:lstStyle/>
          <a:p>
            <a:r>
              <a:rPr lang="en-IN" sz="4400" dirty="0">
                <a:solidFill>
                  <a:schemeClr val="tx2"/>
                </a:solidFill>
                <a:latin typeface="+mj-lt"/>
              </a:rPr>
              <a:t>Project link</a:t>
            </a:r>
          </a:p>
        </p:txBody>
      </p:sp>
      <p:sp>
        <p:nvSpPr>
          <p:cNvPr id="6" name="TextBox 5">
            <a:extLst>
              <a:ext uri="{FF2B5EF4-FFF2-40B4-BE49-F238E27FC236}">
                <a16:creationId xmlns:a16="http://schemas.microsoft.com/office/drawing/2014/main" id="{748F66C2-9184-F165-3560-5A37BFF98772}"/>
              </a:ext>
            </a:extLst>
          </p:cNvPr>
          <p:cNvSpPr txBox="1"/>
          <p:nvPr/>
        </p:nvSpPr>
        <p:spPr>
          <a:xfrm>
            <a:off x="755332" y="1676400"/>
            <a:ext cx="9912668" cy="523220"/>
          </a:xfrm>
          <a:prstGeom prst="rect">
            <a:avLst/>
          </a:prstGeom>
          <a:noFill/>
        </p:spPr>
        <p:txBody>
          <a:bodyPr wrap="square">
            <a:spAutoFit/>
          </a:bodyPr>
          <a:lstStyle/>
          <a:p>
            <a:r>
              <a:rPr lang="en-IN" sz="2800" dirty="0"/>
              <a:t>https://github.com/gayathrisowmyakadali/gayathrisowmya123.git</a:t>
            </a:r>
          </a:p>
        </p:txBody>
      </p:sp>
    </p:spTree>
    <p:extLst>
      <p:ext uri="{BB962C8B-B14F-4D97-AF65-F5344CB8AC3E}">
        <p14:creationId xmlns:p14="http://schemas.microsoft.com/office/powerpoint/2010/main" val="193317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8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0521" y="596360"/>
            <a:ext cx="701039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solidFill>
                  <a:schemeClr val="tx2"/>
                </a:solidFill>
                <a:latin typeface="+mj-lt"/>
              </a:rPr>
              <a:t>KEYLOGGER AND SECURITY</a:t>
            </a:r>
            <a:endParaRPr sz="3200" dirty="0">
              <a:solidFill>
                <a:schemeClr val="tx2"/>
              </a:solidFill>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5267D0D-8DD9-21C3-EE83-68A7E14A3E2B}"/>
              </a:ext>
            </a:extLst>
          </p:cNvPr>
          <p:cNvSpPr txBox="1"/>
          <p:nvPr/>
        </p:nvSpPr>
        <p:spPr>
          <a:xfrm>
            <a:off x="104554" y="2032620"/>
            <a:ext cx="9801446" cy="2677656"/>
          </a:xfrm>
          <a:prstGeom prst="rect">
            <a:avLst/>
          </a:prstGeom>
          <a:noFill/>
        </p:spPr>
        <p:txBody>
          <a:bodyPr wrap="square" rtlCol="0">
            <a:spAutoFit/>
          </a:bodyPr>
          <a:lstStyle/>
          <a:p>
            <a:r>
              <a:rPr lang="en-US" sz="2400" dirty="0"/>
              <a:t>                   </a:t>
            </a:r>
            <a:r>
              <a:rPr lang="en-US" sz="2400" b="1" dirty="0"/>
              <a:t>A keylogger, or keystroke logger, is a type of surveillance software or hardware that records every keystroke made on a computer or mobile device. While keyloggers can be used for legitimate purposes, such as monitoring employee activity or tracking usage on a child's device, they are often associated with malicious activities, including stealing sensitive information such as passwords, credit card numbers, and other personal data</a:t>
            </a:r>
            <a:r>
              <a:rPr lang="en-US" sz="2400" dirty="0"/>
              <a: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94472" y="44767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chemeClr val="tx2"/>
                </a:solidFill>
                <a:latin typeface="+mj-lt"/>
              </a:rPr>
              <a:t>A</a:t>
            </a:r>
            <a:r>
              <a:rPr sz="4400" spc="-5" dirty="0">
                <a:solidFill>
                  <a:schemeClr val="tx2"/>
                </a:solidFill>
                <a:latin typeface="+mj-lt"/>
              </a:rPr>
              <a:t>G</a:t>
            </a:r>
            <a:r>
              <a:rPr sz="4400" spc="-35" dirty="0">
                <a:solidFill>
                  <a:schemeClr val="tx2"/>
                </a:solidFill>
                <a:latin typeface="+mj-lt"/>
              </a:rPr>
              <a:t>E</a:t>
            </a:r>
            <a:r>
              <a:rPr sz="4400" spc="15" dirty="0">
                <a:solidFill>
                  <a:schemeClr val="tx2"/>
                </a:solidFill>
                <a:latin typeface="+mj-lt"/>
              </a:rPr>
              <a:t>N</a:t>
            </a:r>
            <a:r>
              <a:rPr sz="4400" dirty="0">
                <a:solidFill>
                  <a:schemeClr val="tx2"/>
                </a:solidFill>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73CE32D-F33D-4F0B-BD2C-27DBF1AC0169}"/>
              </a:ext>
            </a:extLst>
          </p:cNvPr>
          <p:cNvSpPr txBox="1"/>
          <p:nvPr/>
        </p:nvSpPr>
        <p:spPr>
          <a:xfrm>
            <a:off x="590896" y="1498627"/>
            <a:ext cx="8467379" cy="2308324"/>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Security Risk</a:t>
            </a:r>
            <a:r>
              <a:rPr lang="en-US" sz="2400" b="1" dirty="0"/>
              <a:t>s</a:t>
            </a:r>
          </a:p>
          <a:p>
            <a:pPr marL="342900" indent="-342900">
              <a:buFont typeface="Wingdings" panose="05000000000000000000" pitchFamily="2" charset="2"/>
              <a:buChar char="q"/>
            </a:pPr>
            <a:r>
              <a:rPr lang="en-IN" sz="2400" b="1" dirty="0"/>
              <a:t>Detection Methods</a:t>
            </a:r>
            <a:endParaRPr lang="en-US" sz="2400" b="1" dirty="0"/>
          </a:p>
          <a:p>
            <a:pPr marL="342900" indent="-342900">
              <a:buFont typeface="Wingdings" panose="05000000000000000000" pitchFamily="2" charset="2"/>
              <a:buChar char="q"/>
            </a:pPr>
            <a:r>
              <a:rPr lang="en-IN" sz="2400" b="1" dirty="0"/>
              <a:t>Prevention Strategies</a:t>
            </a:r>
            <a:endParaRPr lang="en-US" sz="2400" b="1" dirty="0"/>
          </a:p>
          <a:p>
            <a:pPr marL="342900" indent="-342900">
              <a:buFont typeface="Wingdings" panose="05000000000000000000" pitchFamily="2" charset="2"/>
              <a:buChar char="q"/>
            </a:pPr>
            <a:r>
              <a:rPr lang="en-IN" sz="2400" b="1" dirty="0"/>
              <a:t>Legal and Ethical  Considerations</a:t>
            </a:r>
            <a:endParaRPr lang="en-US" sz="2400" b="1" dirty="0"/>
          </a:p>
          <a:p>
            <a:pPr marL="342900" indent="-342900">
              <a:buFont typeface="Wingdings" panose="05000000000000000000" pitchFamily="2" charset="2"/>
              <a:buChar char="q"/>
            </a:pPr>
            <a:r>
              <a:rPr lang="en-IN" sz="2400" b="1" dirty="0"/>
              <a:t>Responding to Keylogger Detection</a:t>
            </a:r>
          </a:p>
          <a:p>
            <a:pPr marL="342900" indent="-342900">
              <a:buFont typeface="Wingdings" panose="05000000000000000000" pitchFamily="2" charset="2"/>
              <a:buChar char="q"/>
            </a:pPr>
            <a:r>
              <a:rPr lang="en-IN" sz="2400" b="1" dirty="0"/>
              <a:t>Best Practices for Organizations</a:t>
            </a:r>
            <a:r>
              <a:rPr lang="en-US" sz="2400" b="1" dirty="0"/>
              <a:t> </a:t>
            </a:r>
            <a:endParaRPr lang="en-IN" sz="2400" b="1" dirty="0"/>
          </a:p>
        </p:txBody>
      </p:sp>
      <p:sp>
        <p:nvSpPr>
          <p:cNvPr id="24" name="TextBox 23">
            <a:extLst>
              <a:ext uri="{FF2B5EF4-FFF2-40B4-BE49-F238E27FC236}">
                <a16:creationId xmlns:a16="http://schemas.microsoft.com/office/drawing/2014/main" id="{89B1CFB7-F07B-1B3F-6A01-724734EE4D61}"/>
              </a:ext>
            </a:extLst>
          </p:cNvPr>
          <p:cNvSpPr txBox="1"/>
          <p:nvPr/>
        </p:nvSpPr>
        <p:spPr>
          <a:xfrm>
            <a:off x="1990725" y="4648200"/>
            <a:ext cx="4924487" cy="962025"/>
          </a:xfrm>
          <a:prstGeom prst="rect">
            <a:avLst/>
          </a:prstGeom>
          <a:noFill/>
        </p:spPr>
        <p:txBody>
          <a:bodyPr wrap="square" rtlCol="0">
            <a:spAutoFit/>
          </a:bodyPr>
          <a:lstStyle/>
          <a:p>
            <a:endParaRPr lang="en-IN" dirty="0"/>
          </a:p>
        </p:txBody>
      </p:sp>
      <p:sp>
        <p:nvSpPr>
          <p:cNvPr id="26" name="Rectangle 2">
            <a:extLst>
              <a:ext uri="{FF2B5EF4-FFF2-40B4-BE49-F238E27FC236}">
                <a16:creationId xmlns:a16="http://schemas.microsoft.com/office/drawing/2014/main" id="{F8E78619-595A-9DA7-E4A3-BB8A075CEA9E}"/>
              </a:ext>
            </a:extLst>
          </p:cNvPr>
          <p:cNvSpPr>
            <a:spLocks noChangeArrowheads="1"/>
          </p:cNvSpPr>
          <p:nvPr/>
        </p:nvSpPr>
        <p:spPr bwMode="auto">
          <a:xfrm>
            <a:off x="1561130" y="4148468"/>
            <a:ext cx="87336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mj-lt"/>
              </a:rPr>
              <a:t>This agenda provides a structured approach to understanding and addressing the risks associated with keyloggers, ensuring comprehensive coverage of detection, prevention, and response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75055"/>
            <a:ext cx="61661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solidFill>
                  <a:schemeClr val="tx2"/>
                </a:solidFill>
                <a:latin typeface="+mj-lt"/>
              </a:rPr>
              <a:t>P</a:t>
            </a:r>
            <a:r>
              <a:rPr sz="4400" spc="15" dirty="0">
                <a:solidFill>
                  <a:schemeClr val="tx2"/>
                </a:solidFill>
                <a:latin typeface="+mj-lt"/>
              </a:rPr>
              <a:t>ROB</a:t>
            </a:r>
            <a:r>
              <a:rPr sz="4400" spc="55" dirty="0">
                <a:solidFill>
                  <a:schemeClr val="tx2"/>
                </a:solidFill>
                <a:latin typeface="+mj-lt"/>
              </a:rPr>
              <a:t>L</a:t>
            </a:r>
            <a:r>
              <a:rPr sz="4400" spc="-20" dirty="0">
                <a:solidFill>
                  <a:schemeClr val="tx2"/>
                </a:solidFill>
                <a:latin typeface="+mj-lt"/>
              </a:rPr>
              <a:t>E</a:t>
            </a:r>
            <a:r>
              <a:rPr lang="en-US" sz="4000" spc="20" dirty="0">
                <a:solidFill>
                  <a:schemeClr val="tx2"/>
                </a:solidFill>
                <a:latin typeface="+mj-lt"/>
              </a:rPr>
              <a:t>M </a:t>
            </a:r>
            <a:r>
              <a:rPr sz="4000" spc="10" dirty="0">
                <a:solidFill>
                  <a:schemeClr val="tx2"/>
                </a:solidFill>
                <a:latin typeface="+mj-lt"/>
              </a:rPr>
              <a:t>S</a:t>
            </a:r>
            <a:r>
              <a:rPr sz="4000" spc="-370" dirty="0">
                <a:solidFill>
                  <a:schemeClr val="tx2"/>
                </a:solidFill>
                <a:latin typeface="+mj-lt"/>
              </a:rPr>
              <a:t>T</a:t>
            </a:r>
            <a:r>
              <a:rPr sz="4000" spc="-375" dirty="0">
                <a:solidFill>
                  <a:schemeClr val="tx2"/>
                </a:solidFill>
                <a:latin typeface="+mj-lt"/>
              </a:rPr>
              <a:t>A</a:t>
            </a:r>
            <a:r>
              <a:rPr sz="4000" spc="15" dirty="0">
                <a:solidFill>
                  <a:schemeClr val="tx2"/>
                </a:solidFill>
                <a:latin typeface="+mj-lt"/>
              </a:rPr>
              <a:t>T</a:t>
            </a:r>
            <a:r>
              <a:rPr sz="4000" spc="-10" dirty="0">
                <a:solidFill>
                  <a:schemeClr val="tx2"/>
                </a:solidFill>
                <a:latin typeface="+mj-lt"/>
              </a:rPr>
              <a:t>E</a:t>
            </a:r>
            <a:r>
              <a:rPr sz="4000" spc="-20" dirty="0">
                <a:solidFill>
                  <a:schemeClr val="tx2"/>
                </a:solidFill>
                <a:latin typeface="+mj-lt"/>
              </a:rPr>
              <a:t>ME</a:t>
            </a:r>
            <a:r>
              <a:rPr sz="4000" spc="10" dirty="0">
                <a:solidFill>
                  <a:schemeClr val="tx2"/>
                </a:solidFill>
                <a:latin typeface="+mj-lt"/>
              </a:rPr>
              <a:t>NT</a:t>
            </a:r>
            <a:endParaRPr sz="40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950AB2C-B9F7-FEAC-F22D-DD62C3B554F3}"/>
              </a:ext>
            </a:extLst>
          </p:cNvPr>
          <p:cNvSpPr txBox="1"/>
          <p:nvPr/>
        </p:nvSpPr>
        <p:spPr>
          <a:xfrm>
            <a:off x="152400" y="1329435"/>
            <a:ext cx="9601200" cy="1754326"/>
          </a:xfrm>
          <a:prstGeom prst="rect">
            <a:avLst/>
          </a:prstGeom>
          <a:noFill/>
        </p:spPr>
        <p:txBody>
          <a:bodyPr wrap="square" rtlCol="0">
            <a:spAutoFit/>
          </a:bodyPr>
          <a:lstStyle/>
          <a:p>
            <a:r>
              <a:rPr lang="en-US" b="1" dirty="0"/>
              <a:t>The proliferation of keyloggers, both software and hardware, poses significant threats to personal and organizational cybersecurity. These malicious tools can capture every keystroke made on a device, leading to severe consequences such as data theft, privacy invasion, identity theft, and corporate espionage. Despite the availability of various security measures, many individuals and organizations remain vulnerable to keylogger attacks due to a lack of awareness, inadequate protective measures, and evolving sophistication of these tools.</a:t>
            </a:r>
            <a:endParaRPr lang="en-IN" b="1" dirty="0"/>
          </a:p>
        </p:txBody>
      </p:sp>
      <p:sp>
        <p:nvSpPr>
          <p:cNvPr id="12" name="TextBox 11">
            <a:extLst>
              <a:ext uri="{FF2B5EF4-FFF2-40B4-BE49-F238E27FC236}">
                <a16:creationId xmlns:a16="http://schemas.microsoft.com/office/drawing/2014/main" id="{692406F1-A7F2-842C-B879-D9FD6AE9CC78}"/>
              </a:ext>
            </a:extLst>
          </p:cNvPr>
          <p:cNvSpPr txBox="1"/>
          <p:nvPr/>
        </p:nvSpPr>
        <p:spPr>
          <a:xfrm>
            <a:off x="502754" y="3083761"/>
            <a:ext cx="8896350" cy="4031873"/>
          </a:xfrm>
          <a:prstGeom prst="rect">
            <a:avLst/>
          </a:prstGeom>
          <a:noFill/>
        </p:spPr>
        <p:txBody>
          <a:bodyPr wrap="square" rtlCol="0">
            <a:spAutoFit/>
          </a:bodyPr>
          <a:lstStyle/>
          <a:p>
            <a:r>
              <a:rPr lang="en-US" sz="2000" b="1" dirty="0"/>
              <a:t>Objectives:</a:t>
            </a:r>
            <a:endParaRPr lang="en-US" sz="2000" dirty="0"/>
          </a:p>
          <a:p>
            <a:pPr marL="285750" indent="-285750">
              <a:buFont typeface="Wingdings" panose="05000000000000000000" pitchFamily="2" charset="2"/>
              <a:buChar char="q"/>
            </a:pPr>
            <a:r>
              <a:rPr lang="en-US" b="1" dirty="0"/>
              <a:t>Identify and categorize keyloggers.</a:t>
            </a:r>
            <a:endParaRPr lang="en-US" dirty="0"/>
          </a:p>
          <a:p>
            <a:pPr marL="285750" indent="-285750">
              <a:buFont typeface="Wingdings" panose="05000000000000000000" pitchFamily="2" charset="2"/>
              <a:buChar char="q"/>
            </a:pPr>
            <a:r>
              <a:rPr lang="en-US" b="1" dirty="0"/>
              <a:t>Assess security risks.</a:t>
            </a:r>
            <a:endParaRPr lang="en-US" dirty="0"/>
          </a:p>
          <a:p>
            <a:pPr marL="285750" indent="-285750">
              <a:buFont typeface="Wingdings" panose="05000000000000000000" pitchFamily="2" charset="2"/>
              <a:buChar char="q"/>
            </a:pPr>
            <a:r>
              <a:rPr lang="en-US" b="1" dirty="0"/>
              <a:t>Develop detection and prevention strategies.</a:t>
            </a:r>
            <a:endParaRPr lang="en-US" dirty="0"/>
          </a:p>
          <a:p>
            <a:pPr marL="285750" indent="-285750">
              <a:buFont typeface="Wingdings" panose="05000000000000000000" pitchFamily="2" charset="2"/>
              <a:buChar char="q"/>
            </a:pPr>
            <a:r>
              <a:rPr lang="en-US" b="1" dirty="0"/>
              <a:t>Explore legal and ethical considerations.</a:t>
            </a:r>
            <a:endParaRPr lang="en-US" dirty="0"/>
          </a:p>
          <a:p>
            <a:pPr marL="285750" indent="-285750">
              <a:buFont typeface="Wingdings" panose="05000000000000000000" pitchFamily="2" charset="2"/>
              <a:buChar char="q"/>
            </a:pPr>
            <a:r>
              <a:rPr lang="en-US" b="1" dirty="0"/>
              <a:t>Create a response framework.</a:t>
            </a:r>
            <a:endParaRPr lang="en-US" dirty="0"/>
          </a:p>
          <a:p>
            <a:r>
              <a:rPr lang="en-US" sz="2000" b="1" dirty="0"/>
              <a:t>Challenges:</a:t>
            </a:r>
            <a:endParaRPr lang="en-US" sz="2000" dirty="0"/>
          </a:p>
          <a:p>
            <a:pPr marL="285750" indent="-285750">
              <a:buFont typeface="Wingdings" panose="05000000000000000000" pitchFamily="2" charset="2"/>
              <a:buChar char="q"/>
            </a:pPr>
            <a:r>
              <a:rPr lang="en-US" b="1" dirty="0"/>
              <a:t>Detection Complexity.</a:t>
            </a:r>
            <a:endParaRPr lang="en-US" dirty="0"/>
          </a:p>
          <a:p>
            <a:pPr marL="285750" indent="-285750">
              <a:buFont typeface="Wingdings" panose="05000000000000000000" pitchFamily="2" charset="2"/>
              <a:buChar char="q"/>
            </a:pPr>
            <a:r>
              <a:rPr lang="en-US" b="1" dirty="0"/>
              <a:t>Evolving Threats.</a:t>
            </a:r>
          </a:p>
          <a:p>
            <a:pPr marL="285750" indent="-285750">
              <a:buFont typeface="Wingdings" panose="05000000000000000000" pitchFamily="2" charset="2"/>
              <a:buChar char="q"/>
            </a:pPr>
            <a:r>
              <a:rPr lang="en-US" b="1" dirty="0"/>
              <a:t>User Awareness.</a:t>
            </a:r>
          </a:p>
          <a:p>
            <a:pPr marL="285750" indent="-285750">
              <a:buFont typeface="Wingdings" panose="05000000000000000000" pitchFamily="2" charset="2"/>
              <a:buChar char="q"/>
            </a:pPr>
            <a:r>
              <a:rPr lang="en-US" b="1" dirty="0"/>
              <a:t>Balance security and privacy.</a:t>
            </a:r>
          </a:p>
          <a:p>
            <a:pPr marL="285750" indent="-285750">
              <a:buFont typeface="Wingdings" panose="05000000000000000000" pitchFamily="2" charset="2"/>
              <a:buChar char="q"/>
            </a:pPr>
            <a:r>
              <a:rPr lang="en-US" b="1" dirty="0"/>
              <a:t>Legal compliance.</a:t>
            </a:r>
          </a:p>
          <a:p>
            <a:pPr>
              <a:buFont typeface="+mj-lt"/>
              <a:buAutoNum type="arabicPeriod"/>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3700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solidFill>
                  <a:schemeClr val="tx2"/>
                </a:solidFill>
                <a:latin typeface="+mj-lt"/>
              </a:rPr>
              <a:t>PROJECT</a:t>
            </a:r>
            <a:r>
              <a:rPr lang="en-US" sz="4400" spc="5" dirty="0">
                <a:solidFill>
                  <a:schemeClr val="tx2"/>
                </a:solidFill>
                <a:latin typeface="+mj-lt"/>
              </a:rPr>
              <a:t> </a:t>
            </a:r>
            <a:r>
              <a:rPr sz="4400" spc="-20" dirty="0">
                <a:solidFill>
                  <a:schemeClr val="tx2"/>
                </a:solidFill>
                <a:latin typeface="+mj-lt"/>
              </a:rPr>
              <a:t>OVERVIEW</a:t>
            </a:r>
            <a:endParaRPr sz="44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50B21C-4CD6-23B3-46A0-933565B0CFE9}"/>
              </a:ext>
            </a:extLst>
          </p:cNvPr>
          <p:cNvSpPr txBox="1"/>
          <p:nvPr/>
        </p:nvSpPr>
        <p:spPr>
          <a:xfrm>
            <a:off x="457200" y="1362171"/>
            <a:ext cx="8782049" cy="5386090"/>
          </a:xfrm>
          <a:prstGeom prst="rect">
            <a:avLst/>
          </a:prstGeom>
          <a:noFill/>
        </p:spPr>
        <p:txBody>
          <a:bodyPr wrap="square" rtlCol="0">
            <a:spAutoFit/>
          </a:bodyPr>
          <a:lstStyle/>
          <a:p>
            <a:r>
              <a:rPr lang="en-US" dirty="0"/>
              <a:t> </a:t>
            </a:r>
            <a:r>
              <a:rPr lang="en-IN" b="1" dirty="0"/>
              <a:t>Objective: </a:t>
            </a:r>
            <a:r>
              <a:rPr lang="en-IN" dirty="0"/>
              <a:t>To understand, detect, and prevent keylogger attacks, enhancing cybersecurity and protecting sensitive data for individuals and organizations.</a:t>
            </a:r>
          </a:p>
          <a:p>
            <a:r>
              <a:rPr lang="en-IN" sz="2000" b="1" dirty="0"/>
              <a:t>Scope:</a:t>
            </a:r>
          </a:p>
          <a:p>
            <a:pPr>
              <a:buFont typeface="+mj-lt"/>
              <a:buAutoNum type="arabicPeriod"/>
            </a:pPr>
            <a:r>
              <a:rPr lang="en-IN" b="1" dirty="0"/>
              <a:t>Identify Keyloggers</a:t>
            </a:r>
            <a:r>
              <a:rPr lang="en-IN" dirty="0"/>
              <a:t>:</a:t>
            </a:r>
          </a:p>
          <a:p>
            <a:pPr marL="742950" lvl="1" indent="-285750">
              <a:buFont typeface="+mj-lt"/>
              <a:buAutoNum type="arabicPeriod"/>
            </a:pPr>
            <a:r>
              <a:rPr lang="en-IN" dirty="0"/>
              <a:t>Categorize types: software (application-based, kernel-based, hypervisor-based) and hardware (inline devices, wireless keyloggers).</a:t>
            </a:r>
          </a:p>
          <a:p>
            <a:pPr>
              <a:buFont typeface="+mj-lt"/>
              <a:buAutoNum type="arabicPeriod"/>
            </a:pPr>
            <a:r>
              <a:rPr lang="en-IN" b="1" dirty="0"/>
              <a:t>Assess Risks</a:t>
            </a:r>
            <a:r>
              <a:rPr lang="en-IN" dirty="0"/>
              <a:t>:</a:t>
            </a:r>
          </a:p>
          <a:p>
            <a:pPr marL="742950" lvl="1" indent="-285750">
              <a:buFont typeface="+mj-lt"/>
              <a:buAutoNum type="arabicPeriod"/>
            </a:pPr>
            <a:r>
              <a:rPr lang="en-IN" dirty="0"/>
              <a:t>Examine impacts: data theft, privacy invasion, identity theft, corporate espionage.</a:t>
            </a:r>
          </a:p>
          <a:p>
            <a:pPr>
              <a:buFont typeface="+mj-lt"/>
              <a:buAutoNum type="arabicPeriod"/>
            </a:pPr>
            <a:r>
              <a:rPr lang="en-IN" b="1" dirty="0"/>
              <a:t>Develop Strategies</a:t>
            </a:r>
            <a:r>
              <a:rPr lang="en-IN" dirty="0"/>
              <a:t>:</a:t>
            </a:r>
          </a:p>
          <a:p>
            <a:pPr marL="742950" lvl="1" indent="-285750">
              <a:buFont typeface="+mj-lt"/>
              <a:buAutoNum type="arabicPeriod"/>
            </a:pPr>
            <a:r>
              <a:rPr lang="en-IN" dirty="0"/>
              <a:t>Detection: Use of anti-malware, network monitoring, hardware inspection.</a:t>
            </a:r>
          </a:p>
          <a:p>
            <a:pPr marL="742950" lvl="1" indent="-285750">
              <a:buFont typeface="+mj-lt"/>
              <a:buAutoNum type="arabicPeriod"/>
            </a:pPr>
            <a:r>
              <a:rPr lang="en-IN" dirty="0"/>
              <a:t>Prevention: Regular updates, two-factor authentication, virtual keyboards, user education.</a:t>
            </a:r>
          </a:p>
          <a:p>
            <a:pPr>
              <a:buFont typeface="+mj-lt"/>
              <a:buAutoNum type="arabicPeriod"/>
            </a:pPr>
            <a:r>
              <a:rPr lang="en-IN" b="1" dirty="0"/>
              <a:t>Legal and Ethical Considerations</a:t>
            </a:r>
            <a:r>
              <a:rPr lang="en-IN" dirty="0"/>
              <a:t>:</a:t>
            </a:r>
          </a:p>
          <a:p>
            <a:pPr marL="742950" lvl="1" indent="-285750">
              <a:buFont typeface="+mj-lt"/>
              <a:buAutoNum type="arabicPeriod"/>
            </a:pPr>
            <a:r>
              <a:rPr lang="en-IN" dirty="0"/>
              <a:t>Ensure informed consent, limit monitoring scope, secure data protection.</a:t>
            </a:r>
          </a:p>
          <a:p>
            <a:pPr>
              <a:buFont typeface="+mj-lt"/>
              <a:buAutoNum type="arabicPeriod"/>
            </a:pPr>
            <a:r>
              <a:rPr lang="en-IN" b="1" dirty="0"/>
              <a:t>Response Framework</a:t>
            </a:r>
            <a:r>
              <a:rPr lang="en-IN" dirty="0"/>
              <a:t>:</a:t>
            </a:r>
          </a:p>
          <a:p>
            <a:pPr marL="742950" lvl="1" indent="-285750">
              <a:buFont typeface="+mj-lt"/>
              <a:buAutoNum type="arabicPeriod"/>
            </a:pPr>
            <a:r>
              <a:rPr lang="en-IN" dirty="0"/>
              <a:t>Steps upon detection: disconnect from internet, run full system scans, change passwords, seek professional help.</a:t>
            </a: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91793"/>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mj-lt"/>
              </a:rPr>
              <a:t>W</a:t>
            </a:r>
            <a:r>
              <a:rPr sz="4000" spc="-20" dirty="0">
                <a:solidFill>
                  <a:schemeClr val="tx2"/>
                </a:solidFill>
                <a:latin typeface="+mj-lt"/>
              </a:rPr>
              <a:t>H</a:t>
            </a:r>
            <a:r>
              <a:rPr sz="4000" spc="20" dirty="0">
                <a:solidFill>
                  <a:schemeClr val="tx2"/>
                </a:solidFill>
                <a:latin typeface="+mj-lt"/>
              </a:rPr>
              <a:t>O</a:t>
            </a:r>
            <a:r>
              <a:rPr sz="4000" spc="-235" dirty="0">
                <a:solidFill>
                  <a:schemeClr val="tx2"/>
                </a:solidFill>
                <a:latin typeface="+mj-lt"/>
              </a:rPr>
              <a:t> </a:t>
            </a:r>
            <a:r>
              <a:rPr sz="4000" spc="-10" dirty="0">
                <a:solidFill>
                  <a:schemeClr val="tx2"/>
                </a:solidFill>
                <a:latin typeface="+mj-lt"/>
              </a:rPr>
              <a:t>AR</a:t>
            </a:r>
            <a:r>
              <a:rPr sz="4000" spc="15" dirty="0">
                <a:solidFill>
                  <a:schemeClr val="tx2"/>
                </a:solidFill>
                <a:latin typeface="+mj-lt"/>
              </a:rPr>
              <a:t>E</a:t>
            </a:r>
            <a:r>
              <a:rPr sz="4000" spc="-35" dirty="0">
                <a:solidFill>
                  <a:schemeClr val="tx2"/>
                </a:solidFill>
                <a:latin typeface="+mj-lt"/>
              </a:rPr>
              <a:t> </a:t>
            </a:r>
            <a:r>
              <a:rPr sz="4000" spc="-10" dirty="0">
                <a:solidFill>
                  <a:schemeClr val="tx2"/>
                </a:solidFill>
                <a:latin typeface="+mj-lt"/>
              </a:rPr>
              <a:t>T</a:t>
            </a:r>
            <a:r>
              <a:rPr sz="4000" spc="-15" dirty="0">
                <a:solidFill>
                  <a:schemeClr val="tx2"/>
                </a:solidFill>
                <a:latin typeface="+mj-lt"/>
              </a:rPr>
              <a:t>H</a:t>
            </a:r>
            <a:r>
              <a:rPr sz="4000" spc="15" dirty="0">
                <a:solidFill>
                  <a:schemeClr val="tx2"/>
                </a:solidFill>
                <a:latin typeface="+mj-lt"/>
              </a:rPr>
              <a:t>E</a:t>
            </a:r>
            <a:r>
              <a:rPr sz="4000" spc="-35" dirty="0">
                <a:solidFill>
                  <a:schemeClr val="tx2"/>
                </a:solidFill>
                <a:latin typeface="+mj-lt"/>
              </a:rPr>
              <a:t> </a:t>
            </a:r>
            <a:r>
              <a:rPr sz="4000" spc="-20" dirty="0">
                <a:solidFill>
                  <a:schemeClr val="tx2"/>
                </a:solidFill>
                <a:latin typeface="+mj-lt"/>
              </a:rPr>
              <a:t>E</a:t>
            </a:r>
            <a:r>
              <a:rPr sz="4000" spc="30" dirty="0">
                <a:solidFill>
                  <a:schemeClr val="tx2"/>
                </a:solidFill>
                <a:latin typeface="+mj-lt"/>
              </a:rPr>
              <a:t>N</a:t>
            </a:r>
            <a:r>
              <a:rPr sz="4000" spc="15" dirty="0">
                <a:solidFill>
                  <a:schemeClr val="tx2"/>
                </a:solidFill>
                <a:latin typeface="+mj-lt"/>
              </a:rPr>
              <a:t>D</a:t>
            </a:r>
            <a:r>
              <a:rPr sz="4000" spc="-45" dirty="0">
                <a:solidFill>
                  <a:schemeClr val="tx2"/>
                </a:solidFill>
                <a:latin typeface="+mj-lt"/>
              </a:rPr>
              <a:t> </a:t>
            </a:r>
            <a:r>
              <a:rPr sz="4000" dirty="0">
                <a:solidFill>
                  <a:schemeClr val="tx2"/>
                </a:solidFill>
                <a:latin typeface="+mj-lt"/>
              </a:rPr>
              <a:t>U</a:t>
            </a:r>
            <a:r>
              <a:rPr sz="4000" spc="10" dirty="0">
                <a:solidFill>
                  <a:schemeClr val="tx2"/>
                </a:solidFill>
                <a:latin typeface="+mj-lt"/>
              </a:rPr>
              <a:t>S</a:t>
            </a:r>
            <a:r>
              <a:rPr sz="4000" spc="-25" dirty="0">
                <a:solidFill>
                  <a:schemeClr val="tx2"/>
                </a:solidFill>
                <a:latin typeface="+mj-lt"/>
              </a:rPr>
              <a:t>E</a:t>
            </a:r>
            <a:r>
              <a:rPr sz="4000" spc="-10" dirty="0">
                <a:solidFill>
                  <a:schemeClr val="tx2"/>
                </a:solidFill>
                <a:latin typeface="+mj-lt"/>
              </a:rPr>
              <a:t>R</a:t>
            </a:r>
            <a:r>
              <a:rPr sz="4000" spc="5" dirty="0">
                <a:solidFill>
                  <a:schemeClr val="tx2"/>
                </a:solidFill>
                <a:latin typeface="+mj-lt"/>
              </a:rPr>
              <a:t>S?</a:t>
            </a:r>
            <a:endParaRPr sz="4000" dirty="0">
              <a:solidFill>
                <a:schemeClr val="tx2"/>
              </a:solidFill>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C5683F-FB04-D943-BF90-31A90AD7E70F}"/>
              </a:ext>
            </a:extLst>
          </p:cNvPr>
          <p:cNvSpPr txBox="1"/>
          <p:nvPr/>
        </p:nvSpPr>
        <p:spPr>
          <a:xfrm>
            <a:off x="609600" y="2023229"/>
            <a:ext cx="6705600" cy="34470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sz="2000" b="1" dirty="0"/>
              <a:t>Individuals</a:t>
            </a:r>
          </a:p>
          <a:p>
            <a:pPr marL="285750" indent="-285750">
              <a:lnSpc>
                <a:spcPct val="200000"/>
              </a:lnSpc>
              <a:buFont typeface="Wingdings" panose="05000000000000000000" pitchFamily="2" charset="2"/>
              <a:buChar char="q"/>
            </a:pPr>
            <a:r>
              <a:rPr lang="en-IN" sz="2000" b="1" dirty="0"/>
              <a:t>Businesses and Organizations</a:t>
            </a:r>
          </a:p>
          <a:p>
            <a:pPr marL="285750" indent="-285750">
              <a:lnSpc>
                <a:spcPct val="200000"/>
              </a:lnSpc>
              <a:buFont typeface="Wingdings" panose="05000000000000000000" pitchFamily="2" charset="2"/>
              <a:buChar char="q"/>
            </a:pPr>
            <a:r>
              <a:rPr lang="en-IN" sz="2000" b="1" dirty="0"/>
              <a:t>IT and Cybersecurity Professionals</a:t>
            </a:r>
          </a:p>
          <a:p>
            <a:pPr marL="285750" indent="-285750">
              <a:lnSpc>
                <a:spcPct val="200000"/>
              </a:lnSpc>
              <a:buFont typeface="Wingdings" panose="05000000000000000000" pitchFamily="2" charset="2"/>
              <a:buChar char="q"/>
            </a:pPr>
            <a:r>
              <a:rPr lang="en-IN" sz="2000" b="1" dirty="0"/>
              <a:t>Government Agencies</a:t>
            </a:r>
          </a:p>
          <a:p>
            <a:pPr marL="285750" indent="-285750">
              <a:lnSpc>
                <a:spcPct val="200000"/>
              </a:lnSpc>
              <a:buFont typeface="Wingdings" panose="05000000000000000000" pitchFamily="2" charset="2"/>
              <a:buChar char="q"/>
            </a:pPr>
            <a:r>
              <a:rPr lang="en-IN" sz="2000" b="1" dirty="0"/>
              <a:t>Educational Institutions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2931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solidFill>
                <a:latin typeface="+mj-lt"/>
              </a:rPr>
              <a:t>Y</a:t>
            </a:r>
            <a:r>
              <a:rPr sz="3600" spc="10" dirty="0">
                <a:solidFill>
                  <a:schemeClr val="tx2"/>
                </a:solidFill>
                <a:latin typeface="+mj-lt"/>
              </a:rPr>
              <a:t>O</a:t>
            </a:r>
            <a:r>
              <a:rPr sz="3600" spc="25" dirty="0">
                <a:solidFill>
                  <a:schemeClr val="tx2"/>
                </a:solidFill>
                <a:latin typeface="+mj-lt"/>
              </a:rPr>
              <a:t>U</a:t>
            </a:r>
            <a:r>
              <a:rPr sz="3600" dirty="0">
                <a:solidFill>
                  <a:schemeClr val="tx2"/>
                </a:solidFill>
                <a:latin typeface="+mj-lt"/>
              </a:rPr>
              <a:t>R</a:t>
            </a:r>
            <a:r>
              <a:rPr sz="3600" spc="5" dirty="0">
                <a:solidFill>
                  <a:schemeClr val="tx2"/>
                </a:solidFill>
                <a:latin typeface="+mj-lt"/>
              </a:rPr>
              <a:t> </a:t>
            </a:r>
            <a:r>
              <a:rPr sz="3600" spc="25" dirty="0">
                <a:solidFill>
                  <a:schemeClr val="tx2"/>
                </a:solidFill>
                <a:latin typeface="+mj-lt"/>
              </a:rPr>
              <a:t>S</a:t>
            </a:r>
            <a:r>
              <a:rPr sz="3600" spc="10" dirty="0">
                <a:solidFill>
                  <a:schemeClr val="tx2"/>
                </a:solidFill>
                <a:latin typeface="+mj-lt"/>
              </a:rPr>
              <a:t>O</a:t>
            </a:r>
            <a:r>
              <a:rPr sz="3600" spc="25" dirty="0">
                <a:solidFill>
                  <a:schemeClr val="tx2"/>
                </a:solidFill>
                <a:latin typeface="+mj-lt"/>
              </a:rPr>
              <a:t>LU</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r>
              <a:rPr sz="3600" spc="-345" dirty="0">
                <a:solidFill>
                  <a:schemeClr val="tx2"/>
                </a:solidFill>
                <a:latin typeface="+mj-lt"/>
              </a:rPr>
              <a:t> </a:t>
            </a:r>
            <a:r>
              <a:rPr sz="3600" spc="-35" dirty="0">
                <a:solidFill>
                  <a:schemeClr val="tx2"/>
                </a:solidFill>
                <a:latin typeface="+mj-lt"/>
              </a:rPr>
              <a:t>A</a:t>
            </a:r>
            <a:r>
              <a:rPr sz="3600" spc="-5" dirty="0">
                <a:solidFill>
                  <a:schemeClr val="tx2"/>
                </a:solidFill>
                <a:latin typeface="+mj-lt"/>
              </a:rPr>
              <a:t>N</a:t>
            </a:r>
            <a:r>
              <a:rPr sz="3600" dirty="0">
                <a:solidFill>
                  <a:schemeClr val="tx2"/>
                </a:solidFill>
                <a:latin typeface="+mj-lt"/>
              </a:rPr>
              <a:t>D</a:t>
            </a:r>
            <a:r>
              <a:rPr sz="3600" spc="35" dirty="0">
                <a:solidFill>
                  <a:schemeClr val="tx2"/>
                </a:solidFill>
                <a:latin typeface="+mj-lt"/>
              </a:rPr>
              <a:t> </a:t>
            </a:r>
            <a:r>
              <a:rPr sz="3600" spc="-30" dirty="0">
                <a:solidFill>
                  <a:schemeClr val="tx2"/>
                </a:solidFill>
                <a:latin typeface="+mj-lt"/>
              </a:rPr>
              <a:t>I</a:t>
            </a:r>
            <a:r>
              <a:rPr sz="3600" spc="-35" dirty="0">
                <a:solidFill>
                  <a:schemeClr val="tx2"/>
                </a:solidFill>
                <a:latin typeface="+mj-lt"/>
              </a:rPr>
              <a:t>T</a:t>
            </a:r>
            <a:r>
              <a:rPr sz="3600" dirty="0">
                <a:solidFill>
                  <a:schemeClr val="tx2"/>
                </a:solidFill>
                <a:latin typeface="+mj-lt"/>
              </a:rPr>
              <a:t>S</a:t>
            </a:r>
            <a:r>
              <a:rPr sz="3600" spc="60" dirty="0">
                <a:solidFill>
                  <a:schemeClr val="tx2"/>
                </a:solidFill>
                <a:latin typeface="+mj-lt"/>
              </a:rPr>
              <a:t> </a:t>
            </a:r>
            <a:r>
              <a:rPr sz="3600" spc="-295" dirty="0">
                <a:solidFill>
                  <a:schemeClr val="tx2"/>
                </a:solidFill>
                <a:latin typeface="+mj-lt"/>
              </a:rPr>
              <a:t>V</a:t>
            </a:r>
            <a:r>
              <a:rPr sz="3600" spc="-35" dirty="0">
                <a:solidFill>
                  <a:schemeClr val="tx2"/>
                </a:solidFill>
                <a:latin typeface="+mj-lt"/>
              </a:rPr>
              <a:t>A</a:t>
            </a:r>
            <a:r>
              <a:rPr sz="3600" spc="25" dirty="0">
                <a:solidFill>
                  <a:schemeClr val="tx2"/>
                </a:solidFill>
                <a:latin typeface="+mj-lt"/>
              </a:rPr>
              <a:t>LU</a:t>
            </a:r>
            <a:r>
              <a:rPr sz="3600" dirty="0">
                <a:solidFill>
                  <a:schemeClr val="tx2"/>
                </a:solidFill>
                <a:latin typeface="+mj-lt"/>
              </a:rPr>
              <a:t>E</a:t>
            </a:r>
            <a:r>
              <a:rPr sz="3600" spc="-65" dirty="0">
                <a:solidFill>
                  <a:schemeClr val="tx2"/>
                </a:solidFill>
                <a:latin typeface="+mj-lt"/>
              </a:rPr>
              <a:t> </a:t>
            </a:r>
            <a:r>
              <a:rPr sz="3600" spc="-15" dirty="0">
                <a:solidFill>
                  <a:schemeClr val="tx2"/>
                </a:solidFill>
                <a:latin typeface="+mj-lt"/>
              </a:rPr>
              <a:t>P</a:t>
            </a:r>
            <a:r>
              <a:rPr sz="3600" spc="-30" dirty="0">
                <a:solidFill>
                  <a:schemeClr val="tx2"/>
                </a:solidFill>
                <a:latin typeface="+mj-lt"/>
              </a:rPr>
              <a:t>R</a:t>
            </a:r>
            <a:r>
              <a:rPr sz="3600" spc="10" dirty="0">
                <a:solidFill>
                  <a:schemeClr val="tx2"/>
                </a:solidFill>
                <a:latin typeface="+mj-lt"/>
              </a:rPr>
              <a:t>O</a:t>
            </a:r>
            <a:r>
              <a:rPr sz="3600" spc="-15" dirty="0">
                <a:solidFill>
                  <a:schemeClr val="tx2"/>
                </a:solidFill>
                <a:latin typeface="+mj-lt"/>
              </a:rPr>
              <a:t>P</a:t>
            </a:r>
            <a:r>
              <a:rPr sz="3600" spc="10" dirty="0">
                <a:solidFill>
                  <a:schemeClr val="tx2"/>
                </a:solidFill>
                <a:latin typeface="+mj-lt"/>
              </a:rPr>
              <a:t>O</a:t>
            </a:r>
            <a:r>
              <a:rPr sz="3600" spc="25" dirty="0">
                <a:solidFill>
                  <a:schemeClr val="tx2"/>
                </a:solidFill>
                <a:latin typeface="+mj-lt"/>
              </a:rPr>
              <a:t>S</a:t>
            </a:r>
            <a:r>
              <a:rPr sz="3600" spc="-30" dirty="0">
                <a:solidFill>
                  <a:schemeClr val="tx2"/>
                </a:solidFill>
                <a:latin typeface="+mj-lt"/>
              </a:rPr>
              <a:t>I</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746FE2D-5B37-EDC2-EB5F-B3F75B497118}"/>
              </a:ext>
            </a:extLst>
          </p:cNvPr>
          <p:cNvSpPr txBox="1"/>
          <p:nvPr/>
        </p:nvSpPr>
        <p:spPr>
          <a:xfrm>
            <a:off x="2832652" y="2039592"/>
            <a:ext cx="7391400" cy="4062651"/>
          </a:xfrm>
          <a:prstGeom prst="rect">
            <a:avLst/>
          </a:prstGeom>
          <a:noFill/>
        </p:spPr>
        <p:txBody>
          <a:bodyPr wrap="square" rtlCol="0">
            <a:spAutoFit/>
          </a:bodyPr>
          <a:lstStyle/>
          <a:p>
            <a:r>
              <a:rPr lang="en-US" sz="2400" b="1" dirty="0"/>
              <a:t>Solution:</a:t>
            </a:r>
            <a:r>
              <a:rPr lang="en-US" dirty="0"/>
              <a:t> </a:t>
            </a:r>
            <a:r>
              <a:rPr lang="en-US" sz="2400" dirty="0"/>
              <a:t>Implement a comprehensive cybersecurity strategy including detection, prevention, and response protocols tailored to combat keylogger threats.</a:t>
            </a:r>
          </a:p>
          <a:p>
            <a:r>
              <a:rPr lang="en-US" sz="2400" b="1" dirty="0"/>
              <a:t>Value Proposition</a:t>
            </a:r>
            <a:r>
              <a:rPr lang="en-US" sz="2400" dirty="0"/>
              <a:t>:</a:t>
            </a:r>
          </a:p>
          <a:p>
            <a:pPr marL="285750" indent="-285750">
              <a:lnSpc>
                <a:spcPct val="150000"/>
              </a:lnSpc>
              <a:buFont typeface="Wingdings" panose="05000000000000000000" pitchFamily="2" charset="2"/>
              <a:buChar char="q"/>
            </a:pPr>
            <a:r>
              <a:rPr lang="en-US" sz="2400" dirty="0"/>
              <a:t>Enhanced security.</a:t>
            </a:r>
          </a:p>
          <a:p>
            <a:pPr marL="285750" indent="-285750">
              <a:lnSpc>
                <a:spcPct val="150000"/>
              </a:lnSpc>
              <a:buFont typeface="Wingdings" panose="05000000000000000000" pitchFamily="2" charset="2"/>
              <a:buChar char="q"/>
            </a:pPr>
            <a:r>
              <a:rPr lang="en-US" sz="2400" dirty="0"/>
              <a:t>Peace of mind.</a:t>
            </a:r>
          </a:p>
          <a:p>
            <a:pPr marL="285750" indent="-285750">
              <a:lnSpc>
                <a:spcPct val="150000"/>
              </a:lnSpc>
              <a:buFont typeface="Wingdings" panose="05000000000000000000" pitchFamily="2" charset="2"/>
              <a:buChar char="q"/>
            </a:pPr>
            <a:r>
              <a:rPr lang="en-US" sz="2400" dirty="0"/>
              <a:t>Compliance and ethics.</a:t>
            </a:r>
          </a:p>
          <a:p>
            <a:pPr marL="285750" indent="-285750">
              <a:lnSpc>
                <a:spcPct val="150000"/>
              </a:lnSpc>
              <a:buFont typeface="Wingdings" panose="05000000000000000000" pitchFamily="2" charset="2"/>
              <a:buChar char="q"/>
            </a:pPr>
            <a:r>
              <a:rPr lang="en-US" sz="2400" dirty="0"/>
              <a:t>Efficiency.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sz="4400" spc="15" dirty="0">
                <a:solidFill>
                  <a:schemeClr val="tx2"/>
                </a:solidFill>
                <a:latin typeface="+mj-lt"/>
              </a:rPr>
              <a:t>THE</a:t>
            </a:r>
            <a:r>
              <a:rPr sz="4400" spc="20" dirty="0">
                <a:solidFill>
                  <a:schemeClr val="tx2"/>
                </a:solidFill>
                <a:latin typeface="+mj-lt"/>
              </a:rPr>
              <a:t> </a:t>
            </a:r>
            <a:r>
              <a:rPr sz="4400" spc="10" dirty="0">
                <a:solidFill>
                  <a:schemeClr val="tx2"/>
                </a:solidFill>
                <a:latin typeface="+mj-lt"/>
              </a:rPr>
              <a:t>WOW</a:t>
            </a:r>
            <a:r>
              <a:rPr sz="4400" spc="85" dirty="0">
                <a:solidFill>
                  <a:schemeClr val="tx2"/>
                </a:solidFill>
                <a:latin typeface="+mj-lt"/>
              </a:rPr>
              <a:t> </a:t>
            </a:r>
            <a:r>
              <a:rPr sz="4400" spc="10" dirty="0">
                <a:solidFill>
                  <a:schemeClr val="tx2"/>
                </a:solidFill>
                <a:latin typeface="+mj-lt"/>
              </a:rPr>
              <a:t>IN</a:t>
            </a:r>
            <a:r>
              <a:rPr sz="4400" spc="-5" dirty="0">
                <a:solidFill>
                  <a:schemeClr val="tx2"/>
                </a:solidFill>
                <a:latin typeface="+mj-lt"/>
              </a:rPr>
              <a:t> </a:t>
            </a:r>
            <a:r>
              <a:rPr sz="4400" spc="15" dirty="0">
                <a:solidFill>
                  <a:schemeClr val="tx2"/>
                </a:solidFill>
                <a:latin typeface="+mj-lt"/>
              </a:rPr>
              <a:t>YOUR</a:t>
            </a:r>
            <a:r>
              <a:rPr sz="4400" spc="-10" dirty="0">
                <a:solidFill>
                  <a:schemeClr val="tx2"/>
                </a:solidFill>
                <a:latin typeface="+mj-lt"/>
              </a:rPr>
              <a:t> </a:t>
            </a:r>
            <a:r>
              <a:rPr sz="4400" spc="20" dirty="0">
                <a:solidFill>
                  <a:schemeClr val="tx2"/>
                </a:solidFill>
                <a:latin typeface="+mj-lt"/>
              </a:rPr>
              <a:t>SOLUTION</a:t>
            </a:r>
            <a:endParaRPr sz="4400" dirty="0">
              <a:solidFill>
                <a:schemeClr val="tx2"/>
              </a:solidFill>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F4760B4-3D46-9D0D-0762-D9F08256FC6E}"/>
              </a:ext>
            </a:extLst>
          </p:cNvPr>
          <p:cNvSpPr txBox="1"/>
          <p:nvPr/>
        </p:nvSpPr>
        <p:spPr>
          <a:xfrm>
            <a:off x="2286000" y="1640785"/>
            <a:ext cx="8001000"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400" b="1" dirty="0"/>
              <a:t>Cutting-edge Detection.</a:t>
            </a:r>
          </a:p>
          <a:p>
            <a:pPr marL="342900" indent="-342900">
              <a:lnSpc>
                <a:spcPct val="150000"/>
              </a:lnSpc>
              <a:buFont typeface="Wingdings" panose="05000000000000000000" pitchFamily="2" charset="2"/>
              <a:buChar char="q"/>
            </a:pPr>
            <a:r>
              <a:rPr lang="en-IN" sz="2400" b="1" dirty="0"/>
              <a:t>Comprehensive Prevention.</a:t>
            </a:r>
          </a:p>
          <a:p>
            <a:pPr marL="342900" indent="-342900">
              <a:lnSpc>
                <a:spcPct val="150000"/>
              </a:lnSpc>
              <a:buFont typeface="Wingdings" panose="05000000000000000000" pitchFamily="2" charset="2"/>
              <a:buChar char="q"/>
            </a:pPr>
            <a:r>
              <a:rPr lang="en-IN" sz="2400" b="1" dirty="0"/>
              <a:t>User-Centric Approach.</a:t>
            </a:r>
          </a:p>
          <a:p>
            <a:pPr marL="342900" indent="-342900">
              <a:lnSpc>
                <a:spcPct val="150000"/>
              </a:lnSpc>
              <a:buFont typeface="Wingdings" panose="05000000000000000000" pitchFamily="2" charset="2"/>
              <a:buChar char="q"/>
            </a:pPr>
            <a:r>
              <a:rPr lang="en-IN" sz="2400" b="1" dirty="0"/>
              <a:t>Ethical Standards.</a:t>
            </a:r>
          </a:p>
          <a:p>
            <a:pPr marL="342900" indent="-342900">
              <a:lnSpc>
                <a:spcPct val="150000"/>
              </a:lnSpc>
              <a:buFont typeface="Wingdings" panose="05000000000000000000" pitchFamily="2" charset="2"/>
              <a:buChar char="q"/>
            </a:pPr>
            <a:endParaRPr lang="en-IN" sz="2400" b="1" dirty="0"/>
          </a:p>
          <a:p>
            <a:pPr marL="342900" indent="-342900">
              <a:lnSpc>
                <a:spcPct val="150000"/>
              </a:lnSpc>
              <a:buFont typeface="Wingdings" panose="05000000000000000000" pitchFamily="2" charset="2"/>
              <a:buChar char="q"/>
            </a:pPr>
            <a:endParaRPr lang="en-IN" sz="2400" b="1" dirty="0"/>
          </a:p>
        </p:txBody>
      </p:sp>
      <p:sp>
        <p:nvSpPr>
          <p:cNvPr id="16" name="Rectangle 7">
            <a:extLst>
              <a:ext uri="{FF2B5EF4-FFF2-40B4-BE49-F238E27FC236}">
                <a16:creationId xmlns:a16="http://schemas.microsoft.com/office/drawing/2014/main" id="{A05066EA-9276-FE14-5156-5E3635AB67EB}"/>
              </a:ext>
            </a:extLst>
          </p:cNvPr>
          <p:cNvSpPr>
            <a:spLocks noChangeArrowheads="1"/>
          </p:cNvSpPr>
          <p:nvPr/>
        </p:nvSpPr>
        <p:spPr bwMode="auto">
          <a:xfrm>
            <a:off x="2526030" y="4126214"/>
            <a:ext cx="752475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rPr>
              <a:t>This approach not only secures against keylogger risks but also sets a new standard in proactive cybersecurity, instilling confidence and peace of mind in our clients.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3662679"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solidFill>
                <a:latin typeface="+mj-lt"/>
                <a:cs typeface="Trebuchet MS"/>
              </a:rPr>
              <a:t>M</a:t>
            </a:r>
            <a:r>
              <a:rPr sz="4400" b="1" dirty="0">
                <a:solidFill>
                  <a:schemeClr val="tx2"/>
                </a:solidFill>
                <a:latin typeface="+mj-lt"/>
                <a:cs typeface="Trebuchet MS"/>
              </a:rPr>
              <a:t>O</a:t>
            </a:r>
            <a:r>
              <a:rPr sz="4400" b="1" spc="-15" dirty="0">
                <a:solidFill>
                  <a:schemeClr val="tx2"/>
                </a:solidFill>
                <a:latin typeface="+mj-lt"/>
                <a:cs typeface="Trebuchet MS"/>
              </a:rPr>
              <a:t>D</a:t>
            </a:r>
            <a:r>
              <a:rPr sz="4400" b="1" spc="-35" dirty="0">
                <a:solidFill>
                  <a:schemeClr val="tx2"/>
                </a:solidFill>
                <a:latin typeface="+mj-lt"/>
                <a:cs typeface="Trebuchet MS"/>
              </a:rPr>
              <a:t>E</a:t>
            </a:r>
            <a:r>
              <a:rPr sz="4400" b="1" spc="-30" dirty="0">
                <a:solidFill>
                  <a:schemeClr val="tx2"/>
                </a:solidFill>
                <a:latin typeface="+mj-lt"/>
                <a:cs typeface="Trebuchet MS"/>
              </a:rPr>
              <a:t>LL</a:t>
            </a:r>
            <a:r>
              <a:rPr sz="4400" b="1" spc="-5" dirty="0">
                <a:solidFill>
                  <a:schemeClr val="tx2"/>
                </a:solidFill>
                <a:latin typeface="+mj-lt"/>
                <a:cs typeface="Trebuchet MS"/>
              </a:rPr>
              <a:t>I</a:t>
            </a:r>
            <a:r>
              <a:rPr sz="4400" b="1" spc="30" dirty="0">
                <a:solidFill>
                  <a:schemeClr val="tx2"/>
                </a:solidFill>
                <a:latin typeface="+mj-lt"/>
                <a:cs typeface="Trebuchet MS"/>
              </a:rPr>
              <a:t>N</a:t>
            </a:r>
            <a:r>
              <a:rPr sz="4400" b="1" spc="5" dirty="0">
                <a:solidFill>
                  <a:schemeClr val="tx2"/>
                </a:solidFill>
                <a:latin typeface="+mj-lt"/>
                <a:cs typeface="Trebuchet MS"/>
              </a:rPr>
              <a:t>G</a:t>
            </a:r>
            <a:endParaRPr sz="4400" dirty="0">
              <a:solidFill>
                <a:schemeClr val="tx2"/>
              </a:solidFill>
              <a:latin typeface="+mj-lt"/>
              <a:cs typeface="Trebuchet MS"/>
            </a:endParaRPr>
          </a:p>
        </p:txBody>
      </p:sp>
      <p:sp>
        <p:nvSpPr>
          <p:cNvPr id="10" name="TextBox 9">
            <a:extLst>
              <a:ext uri="{FF2B5EF4-FFF2-40B4-BE49-F238E27FC236}">
                <a16:creationId xmlns:a16="http://schemas.microsoft.com/office/drawing/2014/main" id="{1B2C6E96-5152-696B-4550-83501517D534}"/>
              </a:ext>
            </a:extLst>
          </p:cNvPr>
          <p:cNvSpPr txBox="1"/>
          <p:nvPr/>
        </p:nvSpPr>
        <p:spPr>
          <a:xfrm>
            <a:off x="228600" y="1828800"/>
            <a:ext cx="10058400" cy="2286000"/>
          </a:xfrm>
          <a:prstGeom prst="rect">
            <a:avLst/>
          </a:prstGeom>
          <a:noFill/>
        </p:spPr>
        <p:txBody>
          <a:bodyPr wrap="square" rtlCol="0">
            <a:spAutoFit/>
          </a:bodyPr>
          <a:lstStyle/>
          <a:p>
            <a:endParaRPr lang="en-IN" dirty="0"/>
          </a:p>
        </p:txBody>
      </p:sp>
      <p:sp>
        <p:nvSpPr>
          <p:cNvPr id="12" name="Rectangle 2">
            <a:extLst>
              <a:ext uri="{FF2B5EF4-FFF2-40B4-BE49-F238E27FC236}">
                <a16:creationId xmlns:a16="http://schemas.microsoft.com/office/drawing/2014/main" id="{380FBF81-12B3-7179-0DBA-2FE00C0C0567}"/>
              </a:ext>
            </a:extLst>
          </p:cNvPr>
          <p:cNvSpPr>
            <a:spLocks noChangeArrowheads="1"/>
          </p:cNvSpPr>
          <p:nvPr/>
        </p:nvSpPr>
        <p:spPr bwMode="auto">
          <a:xfrm>
            <a:off x="381000" y="1610713"/>
            <a:ext cx="9601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Threat Modeling</a:t>
            </a:r>
            <a:r>
              <a:rPr kumimoji="0" lang="en-US" altLang="en-US" sz="1800" b="0" i="0" u="none" strike="noStrike" cap="none" normalizeH="0" baseline="0" dirty="0">
                <a:ln>
                  <a:noFill/>
                </a:ln>
                <a:solidFill>
                  <a:schemeClr val="tx1"/>
                </a:solidFill>
                <a:effectLst/>
                <a:latin typeface="Arial" panose="020B0604020202020204" pitchFamily="34" charset="0"/>
              </a:rPr>
              <a:t>: Identify potential vulnerabilities and attack vectors keyloggers may exploit.</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Detection Model</a:t>
            </a:r>
            <a:r>
              <a:rPr lang="en-US" dirty="0"/>
              <a:t>: Implement algorithms and tools to detect keylogger presence based on behavioral patterns and anomalies.</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Prevention Model</a:t>
            </a:r>
            <a:r>
              <a:rPr lang="en-US" dirty="0"/>
              <a:t>: Develop strategies such as software updates, network monitoring, and user education to prevent keylogger installation and operation.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Response Model</a:t>
            </a:r>
            <a:r>
              <a:rPr lang="en-US" dirty="0"/>
              <a:t>: Establish protocols for immediate action upon keylogger detection, including isolation, removal, and system recovery.</a:t>
            </a:r>
          </a:p>
          <a:p>
            <a:pPr marL="0" marR="0" lvl="0" indent="0" algn="l" defTabSz="914400" rtl="0" eaLnBrk="0" fontAlgn="base" latinLnBrk="0" hangingPunct="0">
              <a:lnSpc>
                <a:spcPct val="100000"/>
              </a:lnSpc>
              <a:spcBef>
                <a:spcPct val="0"/>
              </a:spcBef>
              <a:spcAft>
                <a:spcPct val="0"/>
              </a:spcAft>
              <a:buClrTx/>
              <a:buSzTx/>
              <a:tabLst/>
            </a:pPr>
            <a:r>
              <a:rPr lang="en-US" dirty="0"/>
              <a:t>              </a:t>
            </a:r>
            <a:r>
              <a:rPr lang="en-US" sz="2000" dirty="0"/>
              <a:t>This modeling framework ensures a proactive and comprehensive approach to mitigating keylogger threats ,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2000" dirty="0"/>
              <a:t>threats,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747</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vt:lpstr>
      <vt:lpstr>Office Theme</vt:lpstr>
      <vt:lpstr>KADALI GAYATHRI SOWMYA</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Irshad</dc:creator>
  <cp:lastModifiedBy>Sri satya priya Kadali</cp:lastModifiedBy>
  <cp:revision>7</cp:revision>
  <dcterms:created xsi:type="dcterms:W3CDTF">2024-06-03T05:48:59Z</dcterms:created>
  <dcterms:modified xsi:type="dcterms:W3CDTF">2024-06-18T12:17:29Z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