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7" r:id="rId5"/>
    <p:sldId id="268" r:id="rId6"/>
    <p:sldId id="259" r:id="rId7"/>
    <p:sldId id="260" r:id="rId8"/>
    <p:sldId id="261" r:id="rId9"/>
    <p:sldId id="262" r:id="rId10"/>
    <p:sldId id="263" r:id="rId11"/>
    <p:sldId id="269" r:id="rId12"/>
    <p:sldId id="270" r:id="rId13"/>
    <p:sldId id="264"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14EF4-5347-4B35-B93D-7CA24FB19AFA}" v="16" dt="2023-09-25T15:32:22.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56" y="172"/>
      </p:cViewPr>
      <p:guideLst>
        <p:guide orient="horz" pos="2160"/>
        <p:guide pos="3840"/>
      </p:guideLst>
    </p:cSldViewPr>
  </p:slideViewPr>
  <p:notesTextViewPr>
    <p:cViewPr>
      <p:scale>
        <a:sx n="1" d="1"/>
        <a:sy n="1" d="1"/>
      </p:scale>
      <p:origin x="0" y="0"/>
    </p:cViewPr>
  </p:notesTextViewPr>
  <p:sorterViewPr>
    <p:cViewPr>
      <p:scale>
        <a:sx n="100" d="100"/>
        <a:sy n="100" d="100"/>
      </p:scale>
      <p:origin x="0" y="-15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12:59:55.652"/>
    </inkml:context>
    <inkml:brush xml:id="br0">
      <inkml:brushProperty name="width" value="0.035" units="cm"/>
      <inkml:brushProperty name="height" value="0.035" units="cm"/>
      <inkml:brushProperty name="color" value="#F6630D"/>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28577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363045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552017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3915925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46800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209823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6165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3665505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341330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729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91501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279514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411752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24472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139167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286448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71F8A-2BD2-4AFB-9359-D19024AF4E6B}" type="datetimeFigureOut">
              <a:rPr lang="en-IN" smtClean="0"/>
              <a:pPr/>
              <a:t>05-11-2023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403619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D71F8A-2BD2-4AFB-9359-D19024AF4E6B}" type="datetimeFigureOut">
              <a:rPr lang="en-IN" smtClean="0"/>
              <a:pPr/>
              <a:t>05-11-2023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301317-87DF-487C-82C6-D8E843D51B2F}" type="slidenum">
              <a:rPr lang="en-IN" smtClean="0"/>
              <a:pPr/>
              <a:t>‹#›</a:t>
            </a:fld>
            <a:endParaRPr lang="en-IN" dirty="0"/>
          </a:p>
        </p:txBody>
      </p:sp>
    </p:spTree>
    <p:extLst>
      <p:ext uri="{BB962C8B-B14F-4D97-AF65-F5344CB8AC3E}">
        <p14:creationId xmlns:p14="http://schemas.microsoft.com/office/powerpoint/2010/main" val="87914797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tar: 5 Points 16">
            <a:extLst>
              <a:ext uri="{FF2B5EF4-FFF2-40B4-BE49-F238E27FC236}">
                <a16:creationId xmlns:a16="http://schemas.microsoft.com/office/drawing/2014/main" id="{669B1990-DCEE-BDDE-E912-54FE3B17BEC4}"/>
              </a:ext>
            </a:extLst>
          </p:cNvPr>
          <p:cNvSpPr/>
          <p:nvPr/>
        </p:nvSpPr>
        <p:spPr>
          <a:xfrm>
            <a:off x="772160" y="6187440"/>
            <a:ext cx="45719"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itle 26">
            <a:extLst>
              <a:ext uri="{FF2B5EF4-FFF2-40B4-BE49-F238E27FC236}">
                <a16:creationId xmlns:a16="http://schemas.microsoft.com/office/drawing/2014/main" id="{21CF49F8-F2EA-CBD6-4DCE-62653314E8D3}"/>
              </a:ext>
            </a:extLst>
          </p:cNvPr>
          <p:cNvSpPr>
            <a:spLocks noGrp="1"/>
          </p:cNvSpPr>
          <p:nvPr>
            <p:ph type="title"/>
          </p:nvPr>
        </p:nvSpPr>
        <p:spPr/>
        <p:txBody>
          <a:bodyPr/>
          <a:lstStyle/>
          <a:p>
            <a:r>
              <a:rPr lang="en-US" u="sng" dirty="0"/>
              <a:t>DETECTION OF WATER POTABILITY</a:t>
            </a:r>
            <a:endParaRPr lang="en-IN" u="sng" dirty="0"/>
          </a:p>
        </p:txBody>
      </p:sp>
      <p:sp>
        <p:nvSpPr>
          <p:cNvPr id="28" name="Content Placeholder 27">
            <a:extLst>
              <a:ext uri="{FF2B5EF4-FFF2-40B4-BE49-F238E27FC236}">
                <a16:creationId xmlns:a16="http://schemas.microsoft.com/office/drawing/2014/main" id="{1631D674-930F-A115-D11C-DB089C1C9781}"/>
              </a:ext>
            </a:extLst>
          </p:cNvPr>
          <p:cNvSpPr>
            <a:spLocks noGrp="1"/>
          </p:cNvSpPr>
          <p:nvPr>
            <p:ph idx="1"/>
          </p:nvPr>
        </p:nvSpPr>
        <p:spPr>
          <a:effectLst>
            <a:innerShdw blurRad="63500" dist="50800" dir="18900000">
              <a:prstClr val="black">
                <a:alpha val="50000"/>
              </a:prstClr>
            </a:innerShdw>
          </a:effectLst>
        </p:spPr>
        <p:txBody>
          <a:bodyPr anchor="t"/>
          <a:lstStyle/>
          <a:p>
            <a:r>
              <a:rPr lang="en-US" dirty="0"/>
              <a:t>NAME        :S.GAYATHRI</a:t>
            </a:r>
          </a:p>
          <a:p>
            <a:r>
              <a:rPr lang="en-US" dirty="0"/>
              <a:t>ROLL NO  :</a:t>
            </a:r>
            <a:r>
              <a:rPr lang="en-US" dirty="0">
                <a:latin typeface="Aptos" panose="020B0004020202020204" pitchFamily="34" charset="0"/>
              </a:rPr>
              <a:t>2203A52120</a:t>
            </a:r>
            <a:endParaRPr lang="en-US" dirty="0"/>
          </a:p>
          <a:p>
            <a:r>
              <a:rPr lang="en-US" dirty="0"/>
              <a:t>SECTION   : AIML( A)</a:t>
            </a:r>
            <a:endParaRPr lang="en-IN" dirty="0">
              <a:latin typeface="Goudy Old Style" panose="02020502050305020303" pitchFamily="18" charset="0"/>
            </a:endParaRPr>
          </a:p>
        </p:txBody>
      </p:sp>
      <p:pic>
        <p:nvPicPr>
          <p:cNvPr id="30" name="Picture 29">
            <a:extLst>
              <a:ext uri="{FF2B5EF4-FFF2-40B4-BE49-F238E27FC236}">
                <a16:creationId xmlns:a16="http://schemas.microsoft.com/office/drawing/2014/main" id="{E2AFB1ED-ADF1-3BE9-BD86-580366EF8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38399"/>
            <a:ext cx="4216947" cy="2375015"/>
          </a:xfrm>
          <a:prstGeom prst="rect">
            <a:avLst/>
          </a:prstGeom>
        </p:spPr>
      </p:pic>
    </p:spTree>
    <p:extLst>
      <p:ext uri="{BB962C8B-B14F-4D97-AF65-F5344CB8AC3E}">
        <p14:creationId xmlns:p14="http://schemas.microsoft.com/office/powerpoint/2010/main" val="138343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1000"/>
                                        <p:tgtEl>
                                          <p:spTgt spid="28">
                                            <p:txEl>
                                              <p:pRg st="0" end="0"/>
                                            </p:txEl>
                                          </p:spTgt>
                                        </p:tgtEl>
                                      </p:cBhvr>
                                    </p:animEffect>
                                    <p:anim calcmode="lin" valueType="num">
                                      <p:cBhvr>
                                        <p:cTn id="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xEl>
                                              <p:pRg st="1" end="1"/>
                                            </p:txEl>
                                          </p:spTgt>
                                        </p:tgtEl>
                                        <p:attrNameLst>
                                          <p:attrName>style.visibility</p:attrName>
                                        </p:attrNameLst>
                                      </p:cBhvr>
                                      <p:to>
                                        <p:strVal val="visible"/>
                                      </p:to>
                                    </p:set>
                                    <p:animEffect transition="in" filter="fade">
                                      <p:cBhvr>
                                        <p:cTn id="14" dur="1000"/>
                                        <p:tgtEl>
                                          <p:spTgt spid="28">
                                            <p:txEl>
                                              <p:pRg st="1" end="1"/>
                                            </p:txEl>
                                          </p:spTgt>
                                        </p:tgtEl>
                                      </p:cBhvr>
                                    </p:animEffect>
                                    <p:anim calcmode="lin" valueType="num">
                                      <p:cBhvr>
                                        <p:cTn id="15"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
                                            <p:txEl>
                                              <p:pRg st="2" end="2"/>
                                            </p:txEl>
                                          </p:spTgt>
                                        </p:tgtEl>
                                        <p:attrNameLst>
                                          <p:attrName>style.visibility</p:attrName>
                                        </p:attrNameLst>
                                      </p:cBhvr>
                                      <p:to>
                                        <p:strVal val="visible"/>
                                      </p:to>
                                    </p:set>
                                    <p:animEffect transition="in" filter="fade">
                                      <p:cBhvr>
                                        <p:cTn id="21" dur="1000"/>
                                        <p:tgtEl>
                                          <p:spTgt spid="28">
                                            <p:txEl>
                                              <p:pRg st="2" end="2"/>
                                            </p:txEl>
                                          </p:spTgt>
                                        </p:tgtEl>
                                      </p:cBhvr>
                                    </p:animEffect>
                                    <p:anim calcmode="lin" valueType="num">
                                      <p:cBhvr>
                                        <p:cTn id="22"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ext uri="{BEBA8EAE-BF5A-486C-A8C5-ECC9F3942E4B}">
                <a14:imgProps xmlns:a14="http://schemas.microsoft.com/office/drawing/2010/main">
                  <a14:imgLayer r:embed="rId3">
                    <a14:imgEffect>
                      <a14:artisticLightScreen trans="68000"/>
                    </a14:imgEffect>
                  </a14:imgLayer>
                </a14:imgProps>
              </a:ext>
            </a:extLst>
          </a:blip>
          <a:stretch/>
        </a:blipFill>
        <a:effectLst/>
      </p:bgPr>
    </p:bg>
    <p:spTree>
      <p:nvGrpSpPr>
        <p:cNvPr id="1" name=""/>
        <p:cNvGrpSpPr/>
        <p:nvPr/>
      </p:nvGrpSpPr>
      <p:grpSpPr>
        <a:xfrm>
          <a:off x="0" y="0"/>
          <a:ext cx="0" cy="0"/>
          <a:chOff x="0" y="0"/>
          <a:chExt cx="0" cy="0"/>
        </a:xfrm>
      </p:grpSpPr>
      <p:sp>
        <p:nvSpPr>
          <p:cNvPr id="5" name="Minus Sign 4">
            <a:extLst>
              <a:ext uri="{FF2B5EF4-FFF2-40B4-BE49-F238E27FC236}">
                <a16:creationId xmlns:a16="http://schemas.microsoft.com/office/drawing/2014/main" id="{9AD1AF09-999F-A084-A612-88F98D4B8625}"/>
              </a:ext>
            </a:extLst>
          </p:cNvPr>
          <p:cNvSpPr/>
          <p:nvPr/>
        </p:nvSpPr>
        <p:spPr>
          <a:xfrm>
            <a:off x="1452880" y="-218440"/>
            <a:ext cx="1828800" cy="1828800"/>
          </a:xfrm>
          <a:prstGeom prst="mathMinu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a:t>
            </a:r>
            <a:endParaRPr lang="en-IN" dirty="0"/>
          </a:p>
        </p:txBody>
      </p:sp>
      <p:sp>
        <p:nvSpPr>
          <p:cNvPr id="3" name="Rectangle 2">
            <a:extLst>
              <a:ext uri="{FF2B5EF4-FFF2-40B4-BE49-F238E27FC236}">
                <a16:creationId xmlns:a16="http://schemas.microsoft.com/office/drawing/2014/main" id="{A7C762FA-3F59-0E60-53A7-8A3B44B252BD}"/>
              </a:ext>
            </a:extLst>
          </p:cNvPr>
          <p:cNvSpPr/>
          <p:nvPr/>
        </p:nvSpPr>
        <p:spPr>
          <a:xfrm>
            <a:off x="2600961" y="1361440"/>
            <a:ext cx="6217920" cy="50800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400" dirty="0"/>
              <a:t>        MODEL                                       ACCURACY</a:t>
            </a:r>
          </a:p>
        </p:txBody>
      </p:sp>
      <p:cxnSp>
        <p:nvCxnSpPr>
          <p:cNvPr id="6" name="Straight Connector 5">
            <a:extLst>
              <a:ext uri="{FF2B5EF4-FFF2-40B4-BE49-F238E27FC236}">
                <a16:creationId xmlns:a16="http://schemas.microsoft.com/office/drawing/2014/main" id="{C23B7896-6FF5-163F-9162-8FC35814EA58}"/>
              </a:ext>
            </a:extLst>
          </p:cNvPr>
          <p:cNvCxnSpPr>
            <a:cxnSpLocks/>
            <a:stCxn id="3" idx="0"/>
            <a:endCxn id="3" idx="2"/>
          </p:cNvCxnSpPr>
          <p:nvPr/>
        </p:nvCxnSpPr>
        <p:spPr>
          <a:xfrm>
            <a:off x="5709921" y="1361440"/>
            <a:ext cx="0" cy="508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itle 22">
            <a:extLst>
              <a:ext uri="{FF2B5EF4-FFF2-40B4-BE49-F238E27FC236}">
                <a16:creationId xmlns:a16="http://schemas.microsoft.com/office/drawing/2014/main" id="{B2F8F8D3-DB32-9CF2-B030-2554CD12042F}"/>
              </a:ext>
            </a:extLst>
          </p:cNvPr>
          <p:cNvSpPr>
            <a:spLocks noGrp="1"/>
          </p:cNvSpPr>
          <p:nvPr>
            <p:ph type="title"/>
          </p:nvPr>
        </p:nvSpPr>
        <p:spPr>
          <a:xfrm>
            <a:off x="2672179" y="2392680"/>
            <a:ext cx="6065416" cy="2321559"/>
          </a:xfrm>
        </p:spPr>
        <p:txBody>
          <a:bodyPr anchor="t">
            <a:noAutofit/>
          </a:bodyPr>
          <a:lstStyle/>
          <a:p>
            <a:pPr algn="l"/>
            <a:r>
              <a:rPr lang="en-US" sz="2000" dirty="0">
                <a:solidFill>
                  <a:srgbClr val="212121"/>
                </a:solidFill>
                <a:latin typeface="Courier New" panose="02070309020205020404" pitchFamily="49" charset="0"/>
              </a:rPr>
              <a:t>1.Logistic          </a:t>
            </a:r>
            <a:r>
              <a:rPr lang="en-IN" sz="2000" b="0" i="0" dirty="0">
                <a:solidFill>
                  <a:srgbClr val="212121"/>
                </a:solidFill>
                <a:effectLst/>
                <a:latin typeface="Courier New" panose="02070309020205020404" pitchFamily="49" charset="0"/>
              </a:rPr>
              <a:t>0.5310173697270472</a:t>
            </a:r>
            <a:br>
              <a:rPr lang="en-IN" sz="2000" b="0" i="0" dirty="0">
                <a:solidFill>
                  <a:srgbClr val="212121"/>
                </a:solidFill>
                <a:effectLst/>
                <a:latin typeface="Courier New" panose="02070309020205020404" pitchFamily="49" charset="0"/>
              </a:rPr>
            </a:br>
            <a:br>
              <a:rPr lang="en-IN" sz="2000" b="0" i="0" dirty="0">
                <a:solidFill>
                  <a:srgbClr val="212121"/>
                </a:solidFill>
                <a:effectLst/>
                <a:latin typeface="Courier New" panose="02070309020205020404" pitchFamily="49" charset="0"/>
              </a:rPr>
            </a:br>
            <a:br>
              <a:rPr lang="en-IN" sz="2000" b="0" i="0" dirty="0">
                <a:solidFill>
                  <a:srgbClr val="212121"/>
                </a:solidFill>
                <a:effectLst/>
                <a:latin typeface="Courier New" panose="02070309020205020404" pitchFamily="49" charset="0"/>
              </a:rPr>
            </a:br>
            <a:r>
              <a:rPr lang="en-IN" sz="2000" b="0" i="0" dirty="0">
                <a:solidFill>
                  <a:srgbClr val="212121"/>
                </a:solidFill>
                <a:effectLst/>
                <a:latin typeface="Courier New" panose="02070309020205020404" pitchFamily="49" charset="0"/>
              </a:rPr>
              <a:t>2.support vector</a:t>
            </a:r>
            <a:br>
              <a:rPr lang="en-IN" sz="2000" b="0" i="0" dirty="0">
                <a:solidFill>
                  <a:srgbClr val="212121"/>
                </a:solidFill>
                <a:effectLst/>
                <a:latin typeface="Courier New" panose="02070309020205020404" pitchFamily="49" charset="0"/>
              </a:rPr>
            </a:br>
            <a:r>
              <a:rPr lang="en-IN" sz="2000" b="0" i="0" dirty="0">
                <a:solidFill>
                  <a:srgbClr val="212121"/>
                </a:solidFill>
                <a:effectLst/>
                <a:latin typeface="Courier New" panose="02070309020205020404" pitchFamily="49" charset="0"/>
              </a:rPr>
              <a:t>machine              0.511166253101737</a:t>
            </a:r>
            <a:endParaRPr lang="en-IN" sz="2000" dirty="0"/>
          </a:p>
        </p:txBody>
      </p:sp>
      <p:cxnSp>
        <p:nvCxnSpPr>
          <p:cNvPr id="25" name="Straight Connector 24">
            <a:extLst>
              <a:ext uri="{FF2B5EF4-FFF2-40B4-BE49-F238E27FC236}">
                <a16:creationId xmlns:a16="http://schemas.microsoft.com/office/drawing/2014/main" id="{7BB78BAF-023C-9951-A9FD-F5094E3FC104}"/>
              </a:ext>
            </a:extLst>
          </p:cNvPr>
          <p:cNvCxnSpPr/>
          <p:nvPr/>
        </p:nvCxnSpPr>
        <p:spPr>
          <a:xfrm>
            <a:off x="5709921" y="2814320"/>
            <a:ext cx="609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43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645" y="405442"/>
            <a:ext cx="10239555" cy="3545455"/>
          </a:xfrm>
        </p:spPr>
        <p:txBody>
          <a:bodyPr>
            <a:normAutofit fontScale="90000"/>
          </a:bodyPr>
          <a:lstStyle/>
          <a:p>
            <a:br>
              <a:rPr lang="en-US" sz="2800" dirty="0">
                <a:solidFill>
                  <a:srgbClr val="FF0000"/>
                </a:solidFill>
              </a:rPr>
            </a:br>
            <a:br>
              <a:rPr lang="en-US" sz="2800" dirty="0"/>
            </a:br>
            <a:br>
              <a:rPr lang="en-US" sz="2800" dirty="0"/>
            </a:br>
            <a:br>
              <a:rPr lang="en-US" sz="2800" dirty="0"/>
            </a:br>
            <a:br>
              <a:rPr lang="en-US" sz="2800" dirty="0"/>
            </a:br>
            <a:br>
              <a:rPr lang="en-US" sz="2800" dirty="0"/>
            </a:br>
            <a:br>
              <a:rPr lang="en-US" sz="2800" dirty="0"/>
            </a:br>
            <a:br>
              <a:rPr lang="en-US" sz="2800" dirty="0"/>
            </a:br>
            <a:r>
              <a:rPr lang="en-US" sz="3100" dirty="0">
                <a:solidFill>
                  <a:srgbClr val="FF0000"/>
                </a:solidFill>
              </a:rPr>
              <a:t>KNN (K – Nearest </a:t>
            </a:r>
            <a:r>
              <a:rPr lang="en-US" sz="3100" dirty="0" err="1">
                <a:solidFill>
                  <a:srgbClr val="FF0000"/>
                </a:solidFill>
              </a:rPr>
              <a:t>Neighbour</a:t>
            </a:r>
            <a:r>
              <a:rPr lang="en-US" sz="3100" dirty="0">
                <a:solidFill>
                  <a:srgbClr val="FF0000"/>
                </a:solidFill>
              </a:rPr>
              <a:t>) </a:t>
            </a:r>
            <a:br>
              <a:rPr lang="en-US" sz="2800" dirty="0">
                <a:solidFill>
                  <a:srgbClr val="FF0000"/>
                </a:solidFill>
              </a:rPr>
            </a:br>
            <a:br>
              <a:rPr lang="en-US" sz="2800" dirty="0"/>
            </a:br>
            <a:r>
              <a:rPr lang="en-US" sz="2200" dirty="0"/>
              <a:t> </a:t>
            </a:r>
            <a:r>
              <a:rPr lang="en-IN" sz="2200" dirty="0">
                <a:solidFill>
                  <a:schemeClr val="bg2">
                    <a:lumMod val="25000"/>
                  </a:schemeClr>
                </a:solidFill>
                <a:latin typeface="erdana"/>
              </a:rPr>
              <a:t>KNN</a:t>
            </a:r>
            <a:r>
              <a:rPr lang="en-US" sz="2200" dirty="0">
                <a:solidFill>
                  <a:schemeClr val="bg2">
                    <a:lumMod val="25000"/>
                  </a:schemeClr>
                </a:solidFill>
                <a:latin typeface="erdana"/>
              </a:rPr>
              <a:t> is a simple yet effective machine learning algorithm used for classification and regression tasks. In KNN, the fundamental idea is to make predictions based on the majority class or the average value of the K nearest data points in the feature space. KNN is intuitive, easy to implement, and does not require model training, making it particularly suitable for small to medium-sized datasets. However, its computational complexity can become an issue for large datasets, and selecting an appropriate K value is crucial for optimal results. For regression tasks, KNN computes the average of the target values of the K nearest neighbors as the prediction. The choice of the value of K is a critical </a:t>
            </a:r>
            <a:r>
              <a:rPr lang="en-US" sz="2200" dirty="0" err="1">
                <a:solidFill>
                  <a:schemeClr val="bg2">
                    <a:lumMod val="25000"/>
                  </a:schemeClr>
                </a:solidFill>
                <a:latin typeface="erdana"/>
              </a:rPr>
              <a:t>hyperparameter</a:t>
            </a:r>
            <a:r>
              <a:rPr lang="en-US" sz="2200" dirty="0">
                <a:solidFill>
                  <a:schemeClr val="bg2">
                    <a:lumMod val="25000"/>
                  </a:schemeClr>
                </a:solidFill>
                <a:latin typeface="erdana"/>
              </a:rPr>
              <a:t> that affects the algorithm's performance, with smaller K values leading to more flexible but noisy predictions.</a:t>
            </a:r>
            <a:br>
              <a:rPr lang="en-US" sz="2200" dirty="0">
                <a:solidFill>
                  <a:schemeClr val="bg2">
                    <a:lumMod val="25000"/>
                  </a:schemeClr>
                </a:solidFill>
                <a:latin typeface="erdana"/>
              </a:rPr>
            </a:br>
            <a:r>
              <a:rPr lang="en-US" sz="2200" dirty="0"/>
              <a:t>.</a:t>
            </a:r>
            <a:br>
              <a:rPr lang="en-US" sz="2200" dirty="0"/>
            </a:br>
            <a:r>
              <a:rPr lang="en-US" sz="2200" dirty="0"/>
              <a:t>In summary, KNN is a straightforward yet effective algorithm that plays a valuable role in detection of water potability . Its capacity to swiftly analyze data and make predictions based on neighbor similarities makes it an indispensable tool for initial exploration and model comparison in the quest for more accurate diagnoses.</a:t>
            </a:r>
            <a:br>
              <a:rPr lang="en-US" sz="2200" dirty="0"/>
            </a:br>
            <a:br>
              <a:rPr lang="en-US" sz="2000" dirty="0">
                <a:solidFill>
                  <a:schemeClr val="bg2">
                    <a:lumMod val="25000"/>
                  </a:schemeClr>
                </a:solidFill>
                <a:latin typeface="erdana"/>
              </a:rPr>
            </a:br>
            <a:br>
              <a:rPr lang="en-US" sz="2800" dirty="0"/>
            </a:br>
            <a:r>
              <a:rPr lang="en-US" sz="28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06" y="224287"/>
            <a:ext cx="10096918" cy="6469811"/>
          </a:xfrm>
        </p:spPr>
        <p:txBody>
          <a:bodyPr>
            <a:normAutofit fontScale="90000"/>
          </a:bodyPr>
          <a:lstStyle/>
          <a:p>
            <a:r>
              <a:rPr lang="en-US" sz="3100" dirty="0">
                <a:solidFill>
                  <a:srgbClr val="FF0000"/>
                </a:solidFill>
                <a:latin typeface="erdana"/>
              </a:rPr>
              <a:t>KNN with boot strap</a:t>
            </a:r>
            <a:br>
              <a:rPr lang="en-US" sz="3100" dirty="0">
                <a:solidFill>
                  <a:srgbClr val="FF0000"/>
                </a:solidFill>
                <a:latin typeface="erdana"/>
              </a:rPr>
            </a:br>
            <a:br>
              <a:rPr lang="en-US" dirty="0">
                <a:solidFill>
                  <a:srgbClr val="FF0000"/>
                </a:solidFill>
                <a:latin typeface="erdana"/>
              </a:rPr>
            </a:br>
            <a:r>
              <a:rPr lang="en-IN" sz="2000" dirty="0">
                <a:solidFill>
                  <a:schemeClr val="bg2">
                    <a:lumMod val="25000"/>
                  </a:schemeClr>
                </a:solidFill>
                <a:latin typeface="erdana"/>
              </a:rPr>
              <a:t> KNN </a:t>
            </a:r>
            <a:r>
              <a:rPr lang="en-US" sz="2000" dirty="0">
                <a:solidFill>
                  <a:schemeClr val="bg2">
                    <a:lumMod val="25000"/>
                  </a:schemeClr>
                </a:solidFill>
                <a:latin typeface="erdana"/>
              </a:rPr>
              <a:t>K-Nearest Neighbors (KNN) with Bootstrap is an extension of the traditional KNN algorithm that incorporates the Bootstrap </a:t>
            </a:r>
            <a:r>
              <a:rPr lang="en-US" sz="2000" dirty="0" err="1">
                <a:solidFill>
                  <a:schemeClr val="bg2">
                    <a:lumMod val="25000"/>
                  </a:schemeClr>
                </a:solidFill>
                <a:latin typeface="erdana"/>
              </a:rPr>
              <a:t>resampling</a:t>
            </a:r>
            <a:r>
              <a:rPr lang="en-US" sz="2000" dirty="0">
                <a:solidFill>
                  <a:schemeClr val="bg2">
                    <a:lumMod val="25000"/>
                  </a:schemeClr>
                </a:solidFill>
                <a:latin typeface="erdana"/>
              </a:rPr>
              <a:t> technique. Bootstrap is a statistical method used to estimate the uncertainty associated with a dataset by repeatedly drawing samples with replacement from the original data. When applied to KNN, Bootstrap can enhance the algorithm's robustness and reliability, especially when dealing with noisy or small datasets</a:t>
            </a:r>
            <a:br>
              <a:rPr lang="en-US" sz="2000" dirty="0">
                <a:solidFill>
                  <a:schemeClr val="bg2">
                    <a:lumMod val="25000"/>
                  </a:schemeClr>
                </a:solidFill>
                <a:latin typeface="erdana"/>
              </a:rPr>
            </a:br>
            <a:r>
              <a:rPr lang="en-US" sz="2000" dirty="0">
                <a:solidFill>
                  <a:schemeClr val="bg2">
                    <a:lumMod val="25000"/>
                  </a:schemeClr>
                </a:solidFill>
                <a:latin typeface="erdana"/>
              </a:rPr>
              <a:t> In KNN with Bootstrap, instead of relying on a single fixed dataset for predictions, multiple bootstrap samples are generated from the original dataset. The KNN algorithm is then applied to each of these </a:t>
            </a:r>
            <a:r>
              <a:rPr lang="en-US" sz="2000" dirty="0" err="1">
                <a:solidFill>
                  <a:schemeClr val="bg2">
                    <a:lumMod val="25000"/>
                  </a:schemeClr>
                </a:solidFill>
                <a:latin typeface="erdana"/>
              </a:rPr>
              <a:t>resampled</a:t>
            </a:r>
            <a:r>
              <a:rPr lang="en-US" sz="2000" dirty="0">
                <a:solidFill>
                  <a:schemeClr val="bg2">
                    <a:lumMod val="25000"/>
                  </a:schemeClr>
                </a:solidFill>
                <a:latin typeface="erdana"/>
              </a:rPr>
              <a:t> datasets independently, resulting in a collection of KNN models. Predictions are made by aggregating the results of these models, typically through majority voting for classification tasks or averaging for regression tasks. This ensemble approach helps reduce the impact of outliers and noise in the data and provides a more stable and accurate prediction. It also allows for the estimation of prediction uncertainty, as one can analyze the variability in predictions across the bootstrapped models. While KNN with Bootstrap can be computationally more intensive due to multiple model training and predictions, it is a valuable technique for improving the robustness of KNN and gaining insights into the reliability of its predictions, making it a useful tool in various machine learning applications.</a:t>
            </a:r>
            <a:r>
              <a:rPr lang="en-US" sz="2000" dirty="0"/>
              <a:t> In conclusion, K-Nearest Neighbors (KNN) with Bootstrap offers a powerful and robust extension to the traditional KNN algorithm. By incorporating Bootstrap </a:t>
            </a:r>
            <a:r>
              <a:rPr lang="en-US" sz="2000" dirty="0" err="1"/>
              <a:t>resampling</a:t>
            </a:r>
            <a:r>
              <a:rPr lang="en-US" sz="2000" dirty="0"/>
              <a:t>, this approach enhances the stability and accuracy of predictions, making it particularly beneficial when dealing with noisy or small datasets. </a:t>
            </a:r>
            <a:br>
              <a:rPr lang="en-US" sz="2000" dirty="0">
                <a:solidFill>
                  <a:schemeClr val="bg2">
                    <a:lumMod val="25000"/>
                  </a:schemeClr>
                </a:solidFill>
                <a:latin typeface="erdana"/>
              </a:rPr>
            </a:b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E481-D65D-05D0-420D-FA90EBDDD77F}"/>
              </a:ext>
            </a:extLst>
          </p:cNvPr>
          <p:cNvSpPr>
            <a:spLocks noGrp="1"/>
          </p:cNvSpPr>
          <p:nvPr>
            <p:ph type="title"/>
          </p:nvPr>
        </p:nvSpPr>
        <p:spPr>
          <a:xfrm>
            <a:off x="1660170" y="311765"/>
            <a:ext cx="20087157" cy="9995304"/>
          </a:xfrm>
        </p:spPr>
        <p:txBody>
          <a:bodyPr anchor="t">
            <a:normAutofit/>
          </a:bodyPr>
          <a:lstStyle/>
          <a:p>
            <a:pPr algn="l"/>
            <a:r>
              <a:rPr lang="en-US" sz="2400" dirty="0"/>
              <a:t>CONCLUSION:</a:t>
            </a:r>
            <a:br>
              <a:rPr lang="en-US" sz="2400" dirty="0"/>
            </a:br>
            <a:endParaRPr lang="en-IN" sz="2400" dirty="0"/>
          </a:p>
        </p:txBody>
      </p:sp>
      <p:sp>
        <p:nvSpPr>
          <p:cNvPr id="4" name="Rectangle 2">
            <a:extLst>
              <a:ext uri="{FF2B5EF4-FFF2-40B4-BE49-F238E27FC236}">
                <a16:creationId xmlns:a16="http://schemas.microsoft.com/office/drawing/2014/main" id="{EFF027DE-AD16-D953-9C06-2B0BB63D2098}"/>
              </a:ext>
            </a:extLst>
          </p:cNvPr>
          <p:cNvSpPr>
            <a:spLocks noChangeArrowheads="1"/>
          </p:cNvSpPr>
          <p:nvPr/>
        </p:nvSpPr>
        <p:spPr bwMode="auto">
          <a:xfrm>
            <a:off x="2218147" y="1062100"/>
            <a:ext cx="831368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In conclusion, the analysis of the water quality and potability dataset underscores the critical importance of monitoring and maintaining the purity of our water sources. The comprehensive data provided invaluable insights into various parameters, including pH levels, turbidity, chloride content, and microbial presence. These findings serve as a crucial foundation for formulating targeted strategies to ensure safe and potable water for communities. It is evident that periodic assessments and stringent regulatory measures are essential in safeguarding public health. Furthermore, this dataset reinforces the need for proactive measures in preserving natural water reservoirs and investing in advanced treatment technologies. As we move forward, continued research and collaborative efforts among stakeholders will be paramount in sustaining high-quality water sources for generations to come. This dataset serves as a testament to the ongoing commitment to the universal right of access to clean and safe drinking water.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35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7F79-BD66-0613-2389-AD79E16B2D6D}"/>
              </a:ext>
            </a:extLst>
          </p:cNvPr>
          <p:cNvSpPr>
            <a:spLocks noGrp="1"/>
          </p:cNvSpPr>
          <p:nvPr>
            <p:ph type="title"/>
          </p:nvPr>
        </p:nvSpPr>
        <p:spPr>
          <a:xfrm>
            <a:off x="2671948" y="685800"/>
            <a:ext cx="8538358" cy="4456216"/>
          </a:xfrm>
        </p:spPr>
        <p:txBody>
          <a:bodyPr>
            <a:normAutofit fontScale="90000"/>
          </a:bodyPr>
          <a:lstStyle/>
          <a:p>
            <a:r>
              <a:rPr lang="en-US" sz="5400" dirty="0">
                <a:solidFill>
                  <a:srgbClr val="FF0000"/>
                </a:solidFill>
              </a:rPr>
              <a:t>REFERENCES:</a:t>
            </a:r>
            <a:br>
              <a:rPr lang="en-US" sz="5400" dirty="0">
                <a:solidFill>
                  <a:srgbClr val="FF0000"/>
                </a:solidFill>
              </a:rPr>
            </a:br>
            <a:r>
              <a:rPr lang="en-IN" dirty="0"/>
              <a:t>   </a:t>
            </a:r>
            <a:br>
              <a:rPr lang="en-IN" dirty="0"/>
            </a:br>
            <a:r>
              <a:rPr lang="en-IN" sz="4000" dirty="0"/>
              <a:t>GUI Machine learning</a:t>
            </a:r>
            <a:br>
              <a:rPr lang="en-IN" sz="4000" dirty="0"/>
            </a:br>
            <a:r>
              <a:rPr lang="en-IN" sz="4000" dirty="0"/>
              <a:t> </a:t>
            </a:r>
            <a:br>
              <a:rPr lang="en-IN" sz="4000" dirty="0"/>
            </a:br>
            <a:r>
              <a:rPr lang="en-IN" sz="4000" b="1" u="sng" dirty="0"/>
              <a:t>Git</a:t>
            </a:r>
            <a:r>
              <a:rPr lang="en-IN" sz="4000" b="1" dirty="0"/>
              <a:t> </a:t>
            </a:r>
            <a:r>
              <a:rPr lang="en-IN" sz="4000" b="1" u="sng" dirty="0"/>
              <a:t>hub</a:t>
            </a:r>
            <a:r>
              <a:rPr lang="en-IN" sz="4000" b="1" dirty="0"/>
              <a:t> </a:t>
            </a:r>
            <a:r>
              <a:rPr lang="en-IN" sz="4000" b="1" u="sng" dirty="0"/>
              <a:t>link</a:t>
            </a:r>
            <a:r>
              <a:rPr lang="en-IN" sz="4000" b="1" dirty="0"/>
              <a:t>:</a:t>
            </a:r>
            <a:r>
              <a:rPr lang="en-IN" sz="4000" dirty="0"/>
              <a:t> </a:t>
            </a:r>
            <a:br>
              <a:rPr lang="en-IN" sz="4000" dirty="0"/>
            </a:br>
            <a:r>
              <a:rPr lang="en-IN" sz="4000" dirty="0"/>
              <a:t>https://github.com/gayathrisss/stmlproject</a:t>
            </a:r>
            <a:br>
              <a:rPr lang="en-IN" sz="4000" dirty="0"/>
            </a:br>
            <a:endParaRPr lang="en-IN" dirty="0"/>
          </a:p>
        </p:txBody>
      </p:sp>
    </p:spTree>
    <p:extLst>
      <p:ext uri="{BB962C8B-B14F-4D97-AF65-F5344CB8AC3E}">
        <p14:creationId xmlns:p14="http://schemas.microsoft.com/office/powerpoint/2010/main" val="407841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C503-98A3-2AA0-6360-C7EC8110C228}"/>
              </a:ext>
            </a:extLst>
          </p:cNvPr>
          <p:cNvSpPr>
            <a:spLocks noGrp="1"/>
          </p:cNvSpPr>
          <p:nvPr>
            <p:ph type="title"/>
          </p:nvPr>
        </p:nvSpPr>
        <p:spPr>
          <a:xfrm>
            <a:off x="1484311" y="685800"/>
            <a:ext cx="10018713" cy="4243552"/>
          </a:xfrm>
        </p:spPr>
        <p:txBody>
          <a:bodyPr/>
          <a:lstStyle/>
          <a:p>
            <a:r>
              <a:rPr lang="en-US" dirty="0">
                <a:latin typeface="Algerian" panose="04020705040A02060702" pitchFamily="82" charset="0"/>
              </a:rPr>
              <a:t>*_____THANK YOU____*</a:t>
            </a:r>
            <a:endParaRPr lang="en-IN" dirty="0">
              <a:latin typeface="Algerian" panose="04020705040A02060702" pitchFamily="82" charset="0"/>
            </a:endParaRPr>
          </a:p>
        </p:txBody>
      </p:sp>
    </p:spTree>
    <p:extLst>
      <p:ext uri="{BB962C8B-B14F-4D97-AF65-F5344CB8AC3E}">
        <p14:creationId xmlns:p14="http://schemas.microsoft.com/office/powerpoint/2010/main" val="196276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AF1-5B5A-5AC7-0871-10DE1CC5357B}"/>
              </a:ext>
            </a:extLst>
          </p:cNvPr>
          <p:cNvSpPr>
            <a:spLocks noGrp="1"/>
          </p:cNvSpPr>
          <p:nvPr>
            <p:ph type="title"/>
          </p:nvPr>
        </p:nvSpPr>
        <p:spPr/>
        <p:txBody>
          <a:bodyPr anchor="t">
            <a:normAutofit/>
          </a:bodyPr>
          <a:lstStyle/>
          <a:p>
            <a:pPr algn="l"/>
            <a:r>
              <a:rPr lang="en-US" sz="2800" u="sng" dirty="0">
                <a:latin typeface="Franklin Gothic Heavy" panose="020B0903020102020204" pitchFamily="34" charset="0"/>
              </a:rPr>
              <a:t>INTRODUCTION</a:t>
            </a:r>
            <a:endParaRPr lang="en-IN" sz="2800" u="sng"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02E9ACD3-8A5C-627B-BC18-CD4972D01B80}"/>
              </a:ext>
            </a:extLst>
          </p:cNvPr>
          <p:cNvSpPr>
            <a:spLocks noGrp="1"/>
          </p:cNvSpPr>
          <p:nvPr>
            <p:ph idx="1"/>
          </p:nvPr>
        </p:nvSpPr>
        <p:spPr>
          <a:xfrm>
            <a:off x="1484311" y="1295401"/>
            <a:ext cx="10018713" cy="5131525"/>
          </a:xfrm>
        </p:spPr>
        <p:txBody>
          <a:bodyPr>
            <a:normAutofit fontScale="92500" lnSpcReduction="10000"/>
          </a:bodyPr>
          <a:lstStyle/>
          <a:p>
            <a:pPr algn="l"/>
            <a:r>
              <a:rPr lang="en-US" b="0" i="0" dirty="0">
                <a:solidFill>
                  <a:srgbClr val="374151"/>
                </a:solidFill>
                <a:effectLst/>
                <a:latin typeface="Söhne"/>
              </a:rPr>
              <a:t>Water quality and potability are critical factors that directly impact public health and environmental sustainability. Understanding and ensuring the safety of our water supply is of paramount importance. Machine learning, a branch of artificial intelligence, has emerged as a powerful tool in this domain. It leverages algorithms and statistical models to analyze complex data sets, making it particularly well-suited for addressing challenges related to water quality assessment and potability prediction.</a:t>
            </a:r>
          </a:p>
          <a:p>
            <a:br>
              <a:rPr lang="en-US" dirty="0"/>
            </a:br>
            <a:r>
              <a:rPr lang="en-US" b="0" i="0" dirty="0">
                <a:solidFill>
                  <a:srgbClr val="374151"/>
                </a:solidFill>
                <a:effectLst/>
                <a:latin typeface="Söhne"/>
              </a:rPr>
              <a:t>One of the primary applications of machine learning in water quality management is in the prediction of contaminants and pollutants. By training models on historical data encompassing various water quality parameters such as pH levels, turbidity, dissolved oxygen, and concentrations of specific contaminants like heavy metals or pathogens, machine learning algorithms can learn to recognize patterns and correlations. This enables them to forecast potential water quality issues, allowing for timely interventions to prevent contamination.</a:t>
            </a:r>
            <a:endParaRPr lang="en-IN" dirty="0"/>
          </a:p>
        </p:txBody>
      </p:sp>
    </p:spTree>
    <p:extLst>
      <p:ext uri="{BB962C8B-B14F-4D97-AF65-F5344CB8AC3E}">
        <p14:creationId xmlns:p14="http://schemas.microsoft.com/office/powerpoint/2010/main" val="9319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41EF2-2860-2904-6A05-7EBFAF5FA0EF}"/>
              </a:ext>
            </a:extLst>
          </p:cNvPr>
          <p:cNvSpPr>
            <a:spLocks noGrp="1"/>
          </p:cNvSpPr>
          <p:nvPr>
            <p:ph idx="1"/>
          </p:nvPr>
        </p:nvSpPr>
        <p:spPr>
          <a:xfrm>
            <a:off x="1392870" y="445771"/>
            <a:ext cx="10018713" cy="3124201"/>
          </a:xfrm>
        </p:spPr>
        <p:txBody>
          <a:bodyPr/>
          <a:lstStyle/>
          <a:p>
            <a:r>
              <a:rPr lang="en-US" b="0" i="0" dirty="0">
                <a:solidFill>
                  <a:srgbClr val="3C4043"/>
                </a:solidFill>
                <a:effectLst/>
                <a:latin typeface="Inter"/>
              </a:rPr>
              <a:t>This dataset contains water quality measurements and assessments related to potability, which is the suitability of water for human consumption. The dataset's primary objective is to provide insights into water quality parameters and assist in determining whether the water is potable or not. Each row in the dataset represents a water sample with specific attributes, and the "Potability" column indicates whether the water is suitable for consumption.</a:t>
            </a:r>
            <a:endParaRPr lang="en-IN" dirty="0"/>
          </a:p>
        </p:txBody>
      </p:sp>
      <p:pic>
        <p:nvPicPr>
          <p:cNvPr id="5" name="Picture 4">
            <a:extLst>
              <a:ext uri="{FF2B5EF4-FFF2-40B4-BE49-F238E27FC236}">
                <a16:creationId xmlns:a16="http://schemas.microsoft.com/office/drawing/2014/main" id="{04478A70-1E1C-10BC-EFD2-2570B5C17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259" y="3569971"/>
            <a:ext cx="5004000" cy="2802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86467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A03102-B456-B58A-0D28-66E6CAF17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684" y="1063566"/>
            <a:ext cx="7606396" cy="4568252"/>
          </a:xfrm>
          <a:prstGeom prst="rect">
            <a:avLst/>
          </a:prstGeom>
        </p:spPr>
      </p:pic>
      <p:sp>
        <p:nvSpPr>
          <p:cNvPr id="6" name="Rectangle 5">
            <a:extLst>
              <a:ext uri="{FF2B5EF4-FFF2-40B4-BE49-F238E27FC236}">
                <a16:creationId xmlns:a16="http://schemas.microsoft.com/office/drawing/2014/main" id="{E3AFA78F-2F39-FD47-22A2-F6790113925F}"/>
              </a:ext>
            </a:extLst>
          </p:cNvPr>
          <p:cNvSpPr/>
          <p:nvPr/>
        </p:nvSpPr>
        <p:spPr>
          <a:xfrm>
            <a:off x="1605280" y="0"/>
            <a:ext cx="1950720" cy="802640"/>
          </a:xfrm>
          <a:prstGeom prst="rect">
            <a:avLst/>
          </a:prstGeom>
          <a:solidFill>
            <a:schemeClr val="tx2">
              <a:lumMod val="10000"/>
              <a:lumOff val="90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SET:</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726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1E1A35-169E-8A00-48F1-A231C6871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486" y="605080"/>
            <a:ext cx="8457234" cy="5318200"/>
          </a:xfrm>
          <a:prstGeom prst="rect">
            <a:avLst/>
          </a:prstGeom>
        </p:spPr>
      </p:pic>
    </p:spTree>
    <p:extLst>
      <p:ext uri="{BB962C8B-B14F-4D97-AF65-F5344CB8AC3E}">
        <p14:creationId xmlns:p14="http://schemas.microsoft.com/office/powerpoint/2010/main" val="246403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F5613-B6C0-732C-47E1-76235026BC96}"/>
              </a:ext>
            </a:extLst>
          </p:cNvPr>
          <p:cNvSpPr>
            <a:spLocks noGrp="1"/>
          </p:cNvSpPr>
          <p:nvPr>
            <p:ph idx="1"/>
          </p:nvPr>
        </p:nvSpPr>
        <p:spPr>
          <a:xfrm>
            <a:off x="1552890" y="304799"/>
            <a:ext cx="10018713" cy="6553201"/>
          </a:xfrm>
        </p:spPr>
        <p:txBody>
          <a:bodyPr anchor="t">
            <a:normAutofit fontScale="85000" lnSpcReduction="10000"/>
          </a:bodyPr>
          <a:lstStyle/>
          <a:p>
            <a:r>
              <a:rPr lang="en-US" sz="4000" dirty="0">
                <a:solidFill>
                  <a:srgbClr val="FF0000"/>
                </a:solidFill>
              </a:rPr>
              <a:t>IMPLEMENTATION:</a:t>
            </a:r>
            <a:endParaRPr lang="en-IN" dirty="0">
              <a:solidFill>
                <a:srgbClr val="FF0000"/>
              </a:solidFill>
            </a:endParaRPr>
          </a:p>
          <a:p>
            <a:r>
              <a:rPr lang="en-IN" sz="3200" b="1" u="sng" dirty="0">
                <a:solidFill>
                  <a:schemeClr val="tx2">
                    <a:lumMod val="75000"/>
                  </a:schemeClr>
                </a:solidFill>
              </a:rPr>
              <a:t>Perceptron</a:t>
            </a:r>
            <a:r>
              <a:rPr lang="en-IN" sz="2800" dirty="0">
                <a:solidFill>
                  <a:srgbClr val="FF0000"/>
                </a:solidFill>
              </a:rPr>
              <a:t>:</a:t>
            </a:r>
            <a:endParaRPr lang="en-IN" dirty="0">
              <a:solidFill>
                <a:srgbClr val="FF0000"/>
              </a:solidFill>
            </a:endParaRPr>
          </a:p>
          <a:p>
            <a:r>
              <a:rPr lang="en-US" sz="2400" b="0" i="0" dirty="0">
                <a:effectLst/>
                <a:latin typeface="Söhne"/>
              </a:rPr>
              <a:t>A perceptron is a fundamental building block of artificial neural networks and serves as a simple model 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a:t>
            </a:r>
            <a:r>
              <a:rPr lang="en-US" sz="2400" b="0" i="0" dirty="0">
                <a:solidFill>
                  <a:srgbClr val="D1D5DB"/>
                </a:solidFill>
                <a:effectLst/>
                <a:latin typeface="Söhne"/>
              </a:rPr>
              <a:t>.</a:t>
            </a:r>
          </a:p>
          <a:p>
            <a:endParaRPr lang="en-US" sz="2400" dirty="0">
              <a:solidFill>
                <a:srgbClr val="D1D5DB"/>
              </a:solidFill>
              <a:latin typeface="Söhne"/>
            </a:endParaRPr>
          </a:p>
          <a:p>
            <a:pPr algn="l"/>
            <a:r>
              <a:rPr lang="en-US" sz="2400" b="0" i="0" dirty="0">
                <a:effectLst/>
                <a:latin typeface="Söhne"/>
              </a:rPr>
              <a:t>Here's an explanation of the perceptron with its formula:</a:t>
            </a:r>
          </a:p>
          <a:p>
            <a:pPr algn="l">
              <a:buFont typeface="+mj-lt"/>
              <a:buAutoNum type="arabicPeriod"/>
            </a:pPr>
            <a:r>
              <a:rPr lang="en-US" sz="2400" b="0" i="0" dirty="0">
                <a:effectLst/>
                <a:latin typeface="Söhne"/>
              </a:rPr>
              <a:t>Inputs: A perceptron takes multiple binary input values, denoted as x₁, x₂, x₃, ..., xᵢ. These inputs can be either 0 or 1.</a:t>
            </a:r>
          </a:p>
          <a:p>
            <a:pPr algn="l">
              <a:buFont typeface="+mj-lt"/>
              <a:buAutoNum type="arabicPeriod"/>
            </a:pPr>
            <a:r>
              <a:rPr lang="en-US" sz="2400" b="0" i="0" dirty="0">
                <a:effectLst/>
                <a:latin typeface="Söhne"/>
              </a:rPr>
              <a:t>Weights: Each input is associated with a weight, denoted as w₁, w₂, w₃, ..., wᵢ. These weights are real numbers and represent the strength of the connection between the input and the perceptron.</a:t>
            </a:r>
          </a:p>
          <a:p>
            <a:pPr algn="l">
              <a:buFont typeface="+mj-lt"/>
              <a:buAutoNum type="arabicPeriod"/>
            </a:pPr>
            <a:r>
              <a:rPr lang="en-US" sz="2400" b="0" i="0" dirty="0">
                <a:effectLst/>
                <a:latin typeface="Söhne"/>
              </a:rPr>
              <a:t>Weighted Sum: The weighted sum of the inputs is calculated as follows:</a:t>
            </a:r>
          </a:p>
          <a:p>
            <a:pPr algn="l">
              <a:buFont typeface="+mj-lt"/>
              <a:buAutoNum type="arabicPeriod"/>
            </a:pPr>
            <a:r>
              <a:rPr lang="en-US" sz="2400" b="0" i="0" dirty="0">
                <a:effectLst/>
                <a:latin typeface="Söhne"/>
              </a:rPr>
              <a:t>Weighted Sum (Z) = w₁ * x₁ + w₂ * x₂ + w₃ * x₃ + ... + wᵢ * xᵢ</a:t>
            </a:r>
          </a:p>
          <a:p>
            <a:pPr algn="l"/>
            <a:r>
              <a:rPr lang="en-US" sz="2400" b="0" i="0" dirty="0">
                <a:effectLst/>
                <a:latin typeface="Söhne"/>
              </a:rPr>
              <a:t>network architectures.</a:t>
            </a:r>
          </a:p>
          <a:p>
            <a:pPr marL="0" indent="0">
              <a:buNone/>
            </a:pPr>
            <a:endParaRPr lang="en-US" u="sng" dirty="0"/>
          </a:p>
          <a:p>
            <a:pPr marL="0" indent="0">
              <a:buNone/>
            </a:pPr>
            <a:endParaRPr lang="en-IN" u="sng"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FD6D8B6D-9CA6-16F6-BF60-F73A3ED026E1}"/>
                  </a:ext>
                </a:extLst>
              </p14:cNvPr>
              <p14:cNvContentPartPr/>
              <p14:nvPr/>
            </p14:nvContentPartPr>
            <p14:xfrm>
              <a:off x="-2128970" y="47906"/>
              <a:ext cx="360" cy="360"/>
            </p14:xfrm>
          </p:contentPart>
        </mc:Choice>
        <mc:Fallback xmlns="">
          <p:pic>
            <p:nvPicPr>
              <p:cNvPr id="8" name="Ink 7">
                <a:extLst>
                  <a:ext uri="{FF2B5EF4-FFF2-40B4-BE49-F238E27FC236}">
                    <a16:creationId xmlns:a16="http://schemas.microsoft.com/office/drawing/2014/main" xmlns="" xmlns:p14="http://schemas.microsoft.com/office/powerpoint/2010/main" id="{FD6D8B6D-9CA6-16F6-BF60-F73A3ED026E1}"/>
                  </a:ext>
                </a:extLst>
              </p:cNvPr>
              <p:cNvPicPr/>
              <p:nvPr/>
            </p:nvPicPr>
            <p:blipFill>
              <a:blip r:embed="rId3"/>
              <a:stretch>
                <a:fillRect/>
              </a:stretch>
            </p:blipFill>
            <p:spPr>
              <a:xfrm>
                <a:off x="-2135090" y="41786"/>
                <a:ext cx="12600" cy="12600"/>
              </a:xfrm>
              <a:prstGeom prst="rect">
                <a:avLst/>
              </a:prstGeom>
            </p:spPr>
          </p:pic>
        </mc:Fallback>
      </mc:AlternateContent>
    </p:spTree>
    <p:extLst>
      <p:ext uri="{BB962C8B-B14F-4D97-AF65-F5344CB8AC3E}">
        <p14:creationId xmlns:p14="http://schemas.microsoft.com/office/powerpoint/2010/main" val="20953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37D7AC5B-F070-6144-74FD-E7800DE2EAC8}"/>
              </a:ext>
            </a:extLst>
          </p:cNvPr>
          <p:cNvSpPr txBox="1"/>
          <p:nvPr/>
        </p:nvSpPr>
        <p:spPr>
          <a:xfrm>
            <a:off x="2167842" y="1228398"/>
            <a:ext cx="7856316" cy="440120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0" i="0" dirty="0">
                <a:effectLst/>
                <a:latin typeface="Söhne"/>
              </a:rPr>
              <a:t>The perceptron learning algorithm is used to adjust the weights (including the bias weight) during training to find values that allow the perceptron to correctly classify training data. However, </a:t>
            </a:r>
            <a:r>
              <a:rPr lang="en-US" sz="2800" b="0" i="0" dirty="0" err="1">
                <a:effectLst/>
                <a:latin typeface="Söhne"/>
              </a:rPr>
              <a:t>perceptrons</a:t>
            </a:r>
            <a:r>
              <a:rPr lang="en-US" sz="2800" b="0" i="0" dirty="0">
                <a:effectLst/>
                <a:latin typeface="Söhne"/>
              </a:rPr>
              <a:t> have limitations and can only learn to classify linearly separable data. For more complex tasks, multiple </a:t>
            </a:r>
            <a:r>
              <a:rPr lang="en-US" sz="2800" b="0" i="0" dirty="0" err="1">
                <a:effectLst/>
                <a:latin typeface="Söhne"/>
              </a:rPr>
              <a:t>perceptrons</a:t>
            </a:r>
            <a:r>
              <a:rPr lang="en-US" sz="2800" b="0" i="0" dirty="0">
                <a:effectLst/>
                <a:latin typeface="Söhne"/>
              </a:rPr>
              <a:t> are typically combined in layers to form a multi-layer perceptron (MLP), which can handle nonlinear relationships by using different activation functions and more complex network architectures</a:t>
            </a:r>
            <a:r>
              <a:rPr lang="en-US" sz="2800" b="0" i="0" dirty="0">
                <a:solidFill>
                  <a:srgbClr val="D1D5DB"/>
                </a:solidFill>
                <a:effectLst/>
                <a:latin typeface="Söhne"/>
              </a:rPr>
              <a:t>.</a:t>
            </a:r>
            <a:endParaRPr lang="en-IN" sz="2800" dirty="0"/>
          </a:p>
        </p:txBody>
      </p:sp>
    </p:spTree>
    <p:extLst>
      <p:ext uri="{BB962C8B-B14F-4D97-AF65-F5344CB8AC3E}">
        <p14:creationId xmlns:p14="http://schemas.microsoft.com/office/powerpoint/2010/main" val="59511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8712">
              <a:srgbClr val="D5EEF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2798418D-0D72-921F-745B-69E3DC518C3D}"/>
              </a:ext>
            </a:extLst>
          </p:cNvPr>
          <p:cNvSpPr txBox="1"/>
          <p:nvPr/>
        </p:nvSpPr>
        <p:spPr>
          <a:xfrm>
            <a:off x="1513759" y="577254"/>
            <a:ext cx="13530805" cy="44012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rgbClr val="FF0000"/>
                </a:solidFill>
              </a:rPr>
              <a:t>LOGISTIC REGRESSION:</a:t>
            </a:r>
          </a:p>
          <a:p>
            <a:endParaRPr lang="en-US" sz="2000" dirty="0">
              <a:solidFill>
                <a:srgbClr val="FF0000"/>
              </a:solidFill>
            </a:endParaRPr>
          </a:p>
          <a:p>
            <a:r>
              <a:rPr lang="en-US" sz="2000" dirty="0">
                <a:effectLst/>
              </a:rPr>
              <a:t>Logistic regression is a statistical model used for binary classification tasks, where the goal is to</a:t>
            </a:r>
          </a:p>
          <a:p>
            <a:r>
              <a:rPr lang="en-US" sz="2000" dirty="0">
                <a:effectLst/>
              </a:rPr>
              <a:t> predict one of two possible outcomes (e.g., 0 or 1, Yes or No, True or False) based on one or more </a:t>
            </a:r>
          </a:p>
          <a:p>
            <a:r>
              <a:rPr lang="en-US" sz="2000" dirty="0">
                <a:effectLst/>
              </a:rPr>
              <a:t>input features. Unlike linear regression, which predicts a continuous output, logistic regression</a:t>
            </a:r>
          </a:p>
          <a:p>
            <a:r>
              <a:rPr lang="en-US" sz="2000" dirty="0">
                <a:effectLst/>
              </a:rPr>
              <a:t> predicts the probability of the binary outcome. It uses the logistic function (also called the sigmoid </a:t>
            </a:r>
          </a:p>
          <a:p>
            <a:r>
              <a:rPr lang="en-US" sz="2000" dirty="0">
                <a:effectLst/>
              </a:rPr>
              <a:t>function) to model this probability. Here's an explanation of logistic regression with its formula:</a:t>
            </a:r>
          </a:p>
          <a:p>
            <a:r>
              <a:rPr lang="en-US" sz="2000" b="1" dirty="0">
                <a:effectLst/>
              </a:rPr>
              <a:t>Formula:</a:t>
            </a:r>
            <a:r>
              <a:rPr lang="en-US" sz="2000" dirty="0">
                <a:effectLst/>
              </a:rPr>
              <a:t> The logistic regression model calculates the probability (P) of a binary event (e.g., the </a:t>
            </a:r>
          </a:p>
          <a:p>
            <a:r>
              <a:rPr lang="en-US" sz="2000" dirty="0">
                <a:effectLst/>
              </a:rPr>
              <a:t>probability of a positive outcome) using the logistic function:</a:t>
            </a:r>
          </a:p>
          <a:p>
            <a:r>
              <a:rPr lang="en-US" sz="2000" dirty="0">
                <a:effectLst/>
              </a:rPr>
              <a:t>                  </a:t>
            </a:r>
          </a:p>
          <a:p>
            <a:pPr algn="l"/>
            <a:r>
              <a:rPr lang="es-ES" sz="2000" b="0" i="1" dirty="0">
                <a:effectLst/>
                <a:latin typeface="KaTeX_Math"/>
              </a:rPr>
              <a:t>                </a:t>
            </a:r>
            <a:r>
              <a:rPr lang="es-ES" sz="2000" b="0" i="1" dirty="0" err="1">
                <a:effectLst/>
                <a:latin typeface="KaTeX_Math"/>
              </a:rPr>
              <a:t>yp</a:t>
            </a:r>
            <a:r>
              <a:rPr lang="es-ES" sz="2000" b="0" i="0" dirty="0">
                <a:effectLst/>
                <a:latin typeface="KaTeX_Main"/>
              </a:rPr>
              <a:t>=1/1+</a:t>
            </a:r>
            <a:r>
              <a:rPr lang="es-ES" sz="2000" b="0" i="1" dirty="0">
                <a:effectLst/>
                <a:latin typeface="KaTeX_Math"/>
              </a:rPr>
              <a:t>e^-z</a:t>
            </a:r>
            <a:r>
              <a:rPr lang="es-ES" sz="2000" b="0" i="0" dirty="0">
                <a:effectLst/>
                <a:latin typeface="KaTeX_Main"/>
              </a:rPr>
              <a:t>​</a:t>
            </a:r>
            <a:endParaRPr lang="es-ES" sz="2000" b="0" i="0" dirty="0">
              <a:effectLst/>
              <a:latin typeface="Söhne"/>
            </a:endParaRPr>
          </a:p>
          <a:p>
            <a:r>
              <a:rPr lang="es-ES" sz="2000" dirty="0"/>
              <a:t>                =&gt;-Y LOG (YP)-(1-Y) LOG (1-YP)</a:t>
            </a:r>
            <a:br>
              <a:rPr lang="es-ES" sz="2000" dirty="0"/>
            </a:br>
            <a:br>
              <a:rPr lang="en-US" sz="2000" b="0" i="0" dirty="0">
                <a:solidFill>
                  <a:srgbClr val="D1D5DB"/>
                </a:solidFill>
                <a:effectLst/>
                <a:latin typeface="KaTeX_Main"/>
              </a:rPr>
            </a:br>
            <a:r>
              <a:rPr lang="en-US" sz="2000" b="0" i="0" dirty="0">
                <a:solidFill>
                  <a:srgbClr val="D1D5DB"/>
                </a:solidFill>
                <a:effectLst/>
                <a:latin typeface="KaTeX_Main"/>
              </a:rPr>
              <a:t> </a:t>
            </a:r>
            <a:endParaRPr lang="en-IN" sz="2000" dirty="0">
              <a:solidFill>
                <a:srgbClr val="FF0000"/>
              </a:solidFill>
            </a:endParaRPr>
          </a:p>
        </p:txBody>
      </p:sp>
    </p:spTree>
    <p:extLst>
      <p:ext uri="{BB962C8B-B14F-4D97-AF65-F5344CB8AC3E}">
        <p14:creationId xmlns:p14="http://schemas.microsoft.com/office/powerpoint/2010/main" val="248882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88588-587D-6609-DF3D-48D78E64FE83}"/>
              </a:ext>
            </a:extLst>
          </p:cNvPr>
          <p:cNvSpPr txBox="1"/>
          <p:nvPr/>
        </p:nvSpPr>
        <p:spPr>
          <a:xfrm>
            <a:off x="1635760" y="258901"/>
            <a:ext cx="7254240" cy="3170099"/>
          </a:xfrm>
          <a:prstGeom prst="rect">
            <a:avLst/>
          </a:prstGeom>
          <a:noFill/>
        </p:spPr>
        <p:txBody>
          <a:bodyPr wrap="square">
            <a:spAutoFit/>
          </a:bodyPr>
          <a:lstStyle/>
          <a:p>
            <a:pPr algn="just"/>
            <a:r>
              <a:rPr lang="en-US" sz="2000" b="0" i="0" dirty="0">
                <a:solidFill>
                  <a:srgbClr val="FF0000"/>
                </a:solidFill>
                <a:effectLst/>
                <a:latin typeface="erdana"/>
              </a:rPr>
              <a:t>Support Vector Machine Algorithm:</a:t>
            </a:r>
          </a:p>
          <a:p>
            <a:pPr algn="just"/>
            <a:endParaRPr lang="en-US" sz="2000" b="0" i="0" dirty="0">
              <a:solidFill>
                <a:srgbClr val="FF0000"/>
              </a:solidFill>
              <a:effectLst/>
              <a:latin typeface="erdana"/>
            </a:endParaRPr>
          </a:p>
          <a:p>
            <a:pPr algn="just"/>
            <a:r>
              <a:rPr lang="en-US" sz="2000" b="0" i="0" dirty="0">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2000"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p:txBody>
      </p:sp>
      <p:pic>
        <p:nvPicPr>
          <p:cNvPr id="4" name="Picture 3" descr="Support Vector Machine Algorithm">
            <a:extLst>
              <a:ext uri="{FF2B5EF4-FFF2-40B4-BE49-F238E27FC236}">
                <a16:creationId xmlns:a16="http://schemas.microsoft.com/office/drawing/2014/main" id="{5FCC15E7-4121-E61A-2E1E-F57296620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828" y="3441680"/>
            <a:ext cx="5474825" cy="341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7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353</TotalTime>
  <Words>1531</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Algerian</vt:lpstr>
      <vt:lpstr>Aptos</vt:lpstr>
      <vt:lpstr>Arial</vt:lpstr>
      <vt:lpstr>Corbel</vt:lpstr>
      <vt:lpstr>Courier New</vt:lpstr>
      <vt:lpstr>erdana</vt:lpstr>
      <vt:lpstr>Franklin Gothic Heavy</vt:lpstr>
      <vt:lpstr>Goudy Old Style</vt:lpstr>
      <vt:lpstr>Inter</vt:lpstr>
      <vt:lpstr>inter-regular</vt:lpstr>
      <vt:lpstr>KaTeX_Main</vt:lpstr>
      <vt:lpstr>KaTeX_Math</vt:lpstr>
      <vt:lpstr>Söhne</vt:lpstr>
      <vt:lpstr>Parallax</vt:lpstr>
      <vt:lpstr>DETECTION OF WATER POTABILITY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1.Logistic          0.5310173697270472   2.support vector machine              0.511166253101737</vt:lpstr>
      <vt:lpstr>        KNN (K – Nearest Neighbour)    KNN is a simple yet effective machine learning algorithm used for classification and regression tasks. In KNN, the fundamental idea is to make predictions based on the majority class or the average value of the K nearest data points in the feature space. KNN is intuitive, easy to implement, and does not require model training, making it particularly suitable for small to medium-sized datasets. However, its computational complexity can become an issue for large datasets, and selecting an appropriate K value is crucial for optimal results. For regression tasks, KNN computes the average of the target values of the K nearest neighbors as the prediction. The choice of the value of K is a critical hyperparameter that affects the algorithm's performance, with smaller K values leading to more flexible but noisy predictions. . In summary, KNN is a straightforward yet effective algorithm that plays a valuable role in detection of water potability . Its capacity to swiftly analyze data and make predictions based on neighbor similarities makes it an indispensable tool for initial exploration and model comparison in the quest for more accurate diagnoses.                     </vt:lpstr>
      <vt:lpstr>KNN with boot strap   KNN K-Nearest Neighbors (KNN) with Bootstrap is an extension of the traditional KNN algorithm that incorporates the Bootstrap resampling technique. Bootstrap is a statistical method used to estimate the uncertainty associated with a dataset by repeatedly drawing samples with replacement from the original data. When applied to KNN, Bootstrap can enhance the algorithm's robustness and reliability, especially when dealing with noisy or small datasets  In KNN with Bootstrap, instead of relying on a single fixed dataset for predictions, multiple bootstrap samples are generated from the original dataset. The KNN algorithm is then applied to each of these resampled datasets independently, resulting in a collection of KNN models. Predictions are made by aggregating the results of these models, typically through majority voting for classification tasks or averaging for regression tasks. This ensemble approach helps reduce the impact of outliers and noise in the data and provides a more stable and accurate prediction. It also allows for the estimation of prediction uncertainty, as one can analyze the variability in predictions across the bootstrapped models. While KNN with Bootstrap can be computationally more intensive due to multiple model training and predictions, it is a valuable technique for improving the robustness of KNN and gaining insights into the reliability of its predictions, making it a useful tool in various machine learning applications. In conclusion, K-Nearest Neighbors (KNN) with Bootstrap offers a powerful and robust extension to the traditional KNN algorithm. By incorporating Bootstrap resampling, this approach enhances the stability and accuracy of predictions, making it particularly beneficial when dealing with noisy or small datasets.  </vt:lpstr>
      <vt:lpstr>CONCLUSION: </vt:lpstr>
      <vt:lpstr>REFERENCES:     GUI Machine learning   Git hub link:  https://github.com/gayathrisss/stmlproject </vt:lpstr>
      <vt:lpstr>*_____THANK YOU____*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WATER POTABILITY</dc:title>
  <dc:creator>Singaraboina Gayathri</dc:creator>
  <cp:lastModifiedBy>Singaraboina Gayathri</cp:lastModifiedBy>
  <cp:revision>18</cp:revision>
  <dcterms:created xsi:type="dcterms:W3CDTF">2023-09-25T11:51:50Z</dcterms:created>
  <dcterms:modified xsi:type="dcterms:W3CDTF">2023-11-05T18:38:52Z</dcterms:modified>
</cp:coreProperties>
</file>