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31428C7-8B64-410A-8696-22950FA59E0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50968B9-08F4-459E-8234-36EC4E410D3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5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8C7-8B64-410A-8696-22950FA59E0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68B9-08F4-459E-8234-36EC4E410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57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8C7-8B64-410A-8696-22950FA59E0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68B9-08F4-459E-8234-36EC4E410D3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34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8C7-8B64-410A-8696-22950FA59E0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68B9-08F4-459E-8234-36EC4E410D3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85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8C7-8B64-410A-8696-22950FA59E0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68B9-08F4-459E-8234-36EC4E410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7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8C7-8B64-410A-8696-22950FA59E0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68B9-08F4-459E-8234-36EC4E410D3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801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8C7-8B64-410A-8696-22950FA59E0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68B9-08F4-459E-8234-36EC4E410D3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533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8C7-8B64-410A-8696-22950FA59E0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68B9-08F4-459E-8234-36EC4E410D3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50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8C7-8B64-410A-8696-22950FA59E0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68B9-08F4-459E-8234-36EC4E410D3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7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8C7-8B64-410A-8696-22950FA59E0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68B9-08F4-459E-8234-36EC4E410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32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8C7-8B64-410A-8696-22950FA59E0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68B9-08F4-459E-8234-36EC4E410D3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7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8C7-8B64-410A-8696-22950FA59E0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68B9-08F4-459E-8234-36EC4E410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80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8C7-8B64-410A-8696-22950FA59E0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68B9-08F4-459E-8234-36EC4E410D3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58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8C7-8B64-410A-8696-22950FA59E0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68B9-08F4-459E-8234-36EC4E410D3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2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8C7-8B64-410A-8696-22950FA59E0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68B9-08F4-459E-8234-36EC4E410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31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8C7-8B64-410A-8696-22950FA59E0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68B9-08F4-459E-8234-36EC4E410D3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85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8C7-8B64-410A-8696-22950FA59E0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68B9-08F4-459E-8234-36EC4E410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62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1428C7-8B64-410A-8696-22950FA59E0F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0968B9-08F4-459E-8234-36EC4E410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45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30B9C9C-829F-97A3-48BA-172C42A47F4D}"/>
              </a:ext>
            </a:extLst>
          </p:cNvPr>
          <p:cNvSpPr/>
          <p:nvPr/>
        </p:nvSpPr>
        <p:spPr>
          <a:xfrm>
            <a:off x="1110343" y="2383973"/>
            <a:ext cx="2269673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General Analysis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94B4BD-65DE-0E4C-8E5A-7B6343F4C13A}"/>
              </a:ext>
            </a:extLst>
          </p:cNvPr>
          <p:cNvSpPr/>
          <p:nvPr/>
        </p:nvSpPr>
        <p:spPr>
          <a:xfrm>
            <a:off x="4650920" y="2383973"/>
            <a:ext cx="2269673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Sales Analysis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C1A582-6B7A-ABE3-F8C4-634964EFD5DC}"/>
              </a:ext>
            </a:extLst>
          </p:cNvPr>
          <p:cNvSpPr/>
          <p:nvPr/>
        </p:nvSpPr>
        <p:spPr>
          <a:xfrm>
            <a:off x="7979228" y="2383973"/>
            <a:ext cx="2726875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Age Group Analysis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03D40E-C7CC-EFC7-42B3-73D14037B3C9}"/>
              </a:ext>
            </a:extLst>
          </p:cNvPr>
          <p:cNvSpPr/>
          <p:nvPr/>
        </p:nvSpPr>
        <p:spPr>
          <a:xfrm flipH="1">
            <a:off x="174172" y="0"/>
            <a:ext cx="1055914" cy="3592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3232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BC90A2-C7BB-1E8F-01E6-841229409EDC}"/>
              </a:ext>
            </a:extLst>
          </p:cNvPr>
          <p:cNvSpPr/>
          <p:nvPr/>
        </p:nvSpPr>
        <p:spPr>
          <a:xfrm>
            <a:off x="532061" y="780093"/>
            <a:ext cx="896399" cy="6535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7DA770-C574-28E2-FDE2-ED93DE8AD3EB}"/>
              </a:ext>
            </a:extLst>
          </p:cNvPr>
          <p:cNvSpPr/>
          <p:nvPr/>
        </p:nvSpPr>
        <p:spPr>
          <a:xfrm>
            <a:off x="4978445" y="803652"/>
            <a:ext cx="1047409" cy="6535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61C92C-7F42-0B6D-A598-EDF1848CCA3E}"/>
              </a:ext>
            </a:extLst>
          </p:cNvPr>
          <p:cNvSpPr/>
          <p:nvPr/>
        </p:nvSpPr>
        <p:spPr>
          <a:xfrm>
            <a:off x="3461546" y="800987"/>
            <a:ext cx="1024701" cy="646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E72B31-AD6E-B142-FDA6-3CBDBAED7E53}"/>
              </a:ext>
            </a:extLst>
          </p:cNvPr>
          <p:cNvSpPr/>
          <p:nvPr/>
        </p:nvSpPr>
        <p:spPr>
          <a:xfrm>
            <a:off x="1920215" y="793807"/>
            <a:ext cx="999498" cy="6535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89AAD-3AF2-A79D-8C85-4BFCDAAAAE28}"/>
              </a:ext>
            </a:extLst>
          </p:cNvPr>
          <p:cNvSpPr txBox="1"/>
          <p:nvPr/>
        </p:nvSpPr>
        <p:spPr>
          <a:xfrm>
            <a:off x="462538" y="1694257"/>
            <a:ext cx="115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039C5-A523-1EBA-20A2-58FD0BA9DB94}"/>
              </a:ext>
            </a:extLst>
          </p:cNvPr>
          <p:cNvSpPr txBox="1"/>
          <p:nvPr/>
        </p:nvSpPr>
        <p:spPr>
          <a:xfrm>
            <a:off x="532061" y="143961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MOM%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767F1-4864-5E1B-A1EA-BB15CEB3CB1B}"/>
              </a:ext>
            </a:extLst>
          </p:cNvPr>
          <p:cNvSpPr txBox="1"/>
          <p:nvPr/>
        </p:nvSpPr>
        <p:spPr>
          <a:xfrm>
            <a:off x="1940809" y="142921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MOM%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153EC-AC27-9B70-6653-25B95BBDFC7F}"/>
              </a:ext>
            </a:extLst>
          </p:cNvPr>
          <p:cNvSpPr txBox="1"/>
          <p:nvPr/>
        </p:nvSpPr>
        <p:spPr>
          <a:xfrm>
            <a:off x="1923350" y="1717986"/>
            <a:ext cx="99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Revenue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8ACEC-F091-AF44-ADC1-611417F26A4D}"/>
              </a:ext>
            </a:extLst>
          </p:cNvPr>
          <p:cNvSpPr txBox="1"/>
          <p:nvPr/>
        </p:nvSpPr>
        <p:spPr>
          <a:xfrm>
            <a:off x="3540213" y="144731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MOM%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D9C46F-A53E-A5F3-CEA9-B867B7C8F297}"/>
              </a:ext>
            </a:extLst>
          </p:cNvPr>
          <p:cNvSpPr txBox="1"/>
          <p:nvPr/>
        </p:nvSpPr>
        <p:spPr>
          <a:xfrm>
            <a:off x="3690349" y="1694257"/>
            <a:ext cx="59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DB9017-F2A2-2BCB-525D-DE2B55C21E47}"/>
              </a:ext>
            </a:extLst>
          </p:cNvPr>
          <p:cNvSpPr txBox="1"/>
          <p:nvPr/>
        </p:nvSpPr>
        <p:spPr>
          <a:xfrm>
            <a:off x="5140177" y="1396258"/>
            <a:ext cx="89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Mom%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7BF695-A7E6-AF3C-A066-5C5C26B13610}"/>
              </a:ext>
            </a:extLst>
          </p:cNvPr>
          <p:cNvSpPr txBox="1"/>
          <p:nvPr/>
        </p:nvSpPr>
        <p:spPr>
          <a:xfrm>
            <a:off x="5300016" y="1694257"/>
            <a:ext cx="59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DCG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A61E160-9F14-3B03-31DA-AFF44327370C}"/>
              </a:ext>
            </a:extLst>
          </p:cNvPr>
          <p:cNvSpPr/>
          <p:nvPr/>
        </p:nvSpPr>
        <p:spPr>
          <a:xfrm>
            <a:off x="7241418" y="3429000"/>
            <a:ext cx="3923102" cy="23238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D74C2E-4060-4CBE-E08B-F52166ECD49B}"/>
              </a:ext>
            </a:extLst>
          </p:cNvPr>
          <p:cNvSpPr txBox="1"/>
          <p:nvPr/>
        </p:nvSpPr>
        <p:spPr>
          <a:xfrm>
            <a:off x="1490325" y="2796005"/>
            <a:ext cx="3437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Customer segmentation by age group &amp; city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BCCF4C0-20C2-61ED-03D5-B26929A62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0572"/>
              </p:ext>
            </p:extLst>
          </p:nvPr>
        </p:nvGraphicFramePr>
        <p:xfrm>
          <a:off x="6683765" y="1102326"/>
          <a:ext cx="2446623" cy="1335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541">
                  <a:extLst>
                    <a:ext uri="{9D8B030D-6E8A-4147-A177-3AD203B41FA5}">
                      <a16:colId xmlns:a16="http://schemas.microsoft.com/office/drawing/2014/main" val="1211017841"/>
                    </a:ext>
                  </a:extLst>
                </a:gridCol>
                <a:gridCol w="815541">
                  <a:extLst>
                    <a:ext uri="{9D8B030D-6E8A-4147-A177-3AD203B41FA5}">
                      <a16:colId xmlns:a16="http://schemas.microsoft.com/office/drawing/2014/main" val="603797384"/>
                    </a:ext>
                  </a:extLst>
                </a:gridCol>
                <a:gridCol w="815541">
                  <a:extLst>
                    <a:ext uri="{9D8B030D-6E8A-4147-A177-3AD203B41FA5}">
                      <a16:colId xmlns:a16="http://schemas.microsoft.com/office/drawing/2014/main" val="990385766"/>
                    </a:ext>
                  </a:extLst>
                </a:gridCol>
              </a:tblGrid>
              <a:tr h="59400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45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5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7325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40795F7-FEAF-4D78-10C0-2B217812B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15402"/>
              </p:ext>
            </p:extLst>
          </p:nvPr>
        </p:nvGraphicFramePr>
        <p:xfrm>
          <a:off x="779435" y="3191800"/>
          <a:ext cx="5521555" cy="292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11">
                  <a:extLst>
                    <a:ext uri="{9D8B030D-6E8A-4147-A177-3AD203B41FA5}">
                      <a16:colId xmlns:a16="http://schemas.microsoft.com/office/drawing/2014/main" val="2459644093"/>
                    </a:ext>
                  </a:extLst>
                </a:gridCol>
                <a:gridCol w="1104311">
                  <a:extLst>
                    <a:ext uri="{9D8B030D-6E8A-4147-A177-3AD203B41FA5}">
                      <a16:colId xmlns:a16="http://schemas.microsoft.com/office/drawing/2014/main" val="1253755999"/>
                    </a:ext>
                  </a:extLst>
                </a:gridCol>
                <a:gridCol w="1104311">
                  <a:extLst>
                    <a:ext uri="{9D8B030D-6E8A-4147-A177-3AD203B41FA5}">
                      <a16:colId xmlns:a16="http://schemas.microsoft.com/office/drawing/2014/main" val="918584037"/>
                    </a:ext>
                  </a:extLst>
                </a:gridCol>
                <a:gridCol w="1104311">
                  <a:extLst>
                    <a:ext uri="{9D8B030D-6E8A-4147-A177-3AD203B41FA5}">
                      <a16:colId xmlns:a16="http://schemas.microsoft.com/office/drawing/2014/main" val="3074014718"/>
                    </a:ext>
                  </a:extLst>
                </a:gridCol>
                <a:gridCol w="1104311">
                  <a:extLst>
                    <a:ext uri="{9D8B030D-6E8A-4147-A177-3AD203B41FA5}">
                      <a16:colId xmlns:a16="http://schemas.microsoft.com/office/drawing/2014/main" val="559599263"/>
                    </a:ext>
                  </a:extLst>
                </a:gridCol>
              </a:tblGrid>
              <a:tr h="48780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27869"/>
                  </a:ext>
                </a:extLst>
              </a:tr>
              <a:tr h="48780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32332"/>
                  </a:ext>
                </a:extLst>
              </a:tr>
              <a:tr h="48780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480551"/>
                  </a:ext>
                </a:extLst>
              </a:tr>
              <a:tr h="48780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73215"/>
                  </a:ext>
                </a:extLst>
              </a:tr>
              <a:tr h="48780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078474"/>
                  </a:ext>
                </a:extLst>
              </a:tr>
              <a:tr h="48780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07149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E068774-1B48-C66A-6407-AF9901C3503B}"/>
              </a:ext>
            </a:extLst>
          </p:cNvPr>
          <p:cNvSpPr txBox="1"/>
          <p:nvPr/>
        </p:nvSpPr>
        <p:spPr>
          <a:xfrm>
            <a:off x="6656747" y="491961"/>
            <a:ext cx="2195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Revenue &amp; customer </a:t>
            </a:r>
          </a:p>
          <a:p>
            <a:r>
              <a:rPr lang="en-IN" dirty="0"/>
              <a:t>               by city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50A29B0-DD14-1A48-B71C-4674AAE3A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172455"/>
              </p:ext>
            </p:extLst>
          </p:nvPr>
        </p:nvGraphicFramePr>
        <p:xfrm>
          <a:off x="9327282" y="1108096"/>
          <a:ext cx="2200398" cy="132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66">
                  <a:extLst>
                    <a:ext uri="{9D8B030D-6E8A-4147-A177-3AD203B41FA5}">
                      <a16:colId xmlns:a16="http://schemas.microsoft.com/office/drawing/2014/main" val="1211017841"/>
                    </a:ext>
                  </a:extLst>
                </a:gridCol>
                <a:gridCol w="733466">
                  <a:extLst>
                    <a:ext uri="{9D8B030D-6E8A-4147-A177-3AD203B41FA5}">
                      <a16:colId xmlns:a16="http://schemas.microsoft.com/office/drawing/2014/main" val="603797384"/>
                    </a:ext>
                  </a:extLst>
                </a:gridCol>
                <a:gridCol w="733466">
                  <a:extLst>
                    <a:ext uri="{9D8B030D-6E8A-4147-A177-3AD203B41FA5}">
                      <a16:colId xmlns:a16="http://schemas.microsoft.com/office/drawing/2014/main" val="990385766"/>
                    </a:ext>
                  </a:extLst>
                </a:gridCol>
              </a:tblGrid>
              <a:tr h="5882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45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5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7325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122D264-3AF7-0F80-AE8C-C8A642D980F4}"/>
              </a:ext>
            </a:extLst>
          </p:cNvPr>
          <p:cNvSpPr txBox="1"/>
          <p:nvPr/>
        </p:nvSpPr>
        <p:spPr>
          <a:xfrm>
            <a:off x="9190892" y="474232"/>
            <a:ext cx="2473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Revenue &amp; customer by </a:t>
            </a:r>
          </a:p>
          <a:p>
            <a:r>
              <a:rPr lang="en-IN" dirty="0"/>
              <a:t>             age group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512824-25D4-9866-F979-9C0C271CC761}"/>
              </a:ext>
            </a:extLst>
          </p:cNvPr>
          <p:cNvSpPr txBox="1"/>
          <p:nvPr/>
        </p:nvSpPr>
        <p:spPr>
          <a:xfrm>
            <a:off x="7886953" y="2994992"/>
            <a:ext cx="246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Revenue by Month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A71A4E-E641-5F54-41ED-1A161433F278}"/>
              </a:ext>
            </a:extLst>
          </p:cNvPr>
          <p:cNvSpPr/>
          <p:nvPr/>
        </p:nvSpPr>
        <p:spPr>
          <a:xfrm>
            <a:off x="6697872" y="60013"/>
            <a:ext cx="5258818" cy="215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fliters</a:t>
            </a:r>
            <a:endParaRPr lang="en-I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E521A7E-C0C8-CB9A-E6A2-7F23535EC9A9}"/>
              </a:ext>
            </a:extLst>
          </p:cNvPr>
          <p:cNvSpPr/>
          <p:nvPr/>
        </p:nvSpPr>
        <p:spPr>
          <a:xfrm>
            <a:off x="130629" y="62177"/>
            <a:ext cx="914400" cy="3321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64854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E18E29-A1E8-8AFB-1B0E-CF27BBF47B08}"/>
              </a:ext>
            </a:extLst>
          </p:cNvPr>
          <p:cNvSpPr/>
          <p:nvPr/>
        </p:nvSpPr>
        <p:spPr>
          <a:xfrm>
            <a:off x="740229" y="916031"/>
            <a:ext cx="4713515" cy="2394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7AB94-540E-FA5F-5BAB-E7DDD5E765DA}"/>
              </a:ext>
            </a:extLst>
          </p:cNvPr>
          <p:cNvSpPr/>
          <p:nvPr/>
        </p:nvSpPr>
        <p:spPr>
          <a:xfrm>
            <a:off x="740228" y="3864818"/>
            <a:ext cx="4713515" cy="2394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7B1588-A152-C97B-8DF2-80A1FC4CF876}"/>
              </a:ext>
            </a:extLst>
          </p:cNvPr>
          <p:cNvSpPr/>
          <p:nvPr/>
        </p:nvSpPr>
        <p:spPr>
          <a:xfrm>
            <a:off x="6568942" y="3864817"/>
            <a:ext cx="4713515" cy="2394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6DA66-3A37-6CE2-DC04-4A248749FCFB}"/>
              </a:ext>
            </a:extLst>
          </p:cNvPr>
          <p:cNvSpPr/>
          <p:nvPr/>
        </p:nvSpPr>
        <p:spPr>
          <a:xfrm>
            <a:off x="6568941" y="919471"/>
            <a:ext cx="4713515" cy="2394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CCA07A-5B8E-983A-4313-81CDF7B03AE2}"/>
              </a:ext>
            </a:extLst>
          </p:cNvPr>
          <p:cNvSpPr txBox="1"/>
          <p:nvPr/>
        </p:nvSpPr>
        <p:spPr>
          <a:xfrm>
            <a:off x="1699952" y="642259"/>
            <a:ext cx="23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Revenue by sales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A955D-6293-25A1-8595-D6E8A2D6E649}"/>
              </a:ext>
            </a:extLst>
          </p:cNvPr>
          <p:cNvSpPr txBox="1"/>
          <p:nvPr/>
        </p:nvSpPr>
        <p:spPr>
          <a:xfrm>
            <a:off x="7424440" y="549535"/>
            <a:ext cx="256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Customers by sales mode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16E461-BB37-403F-D111-E56C80170A4E}"/>
              </a:ext>
            </a:extLst>
          </p:cNvPr>
          <p:cNvSpPr txBox="1"/>
          <p:nvPr/>
        </p:nvSpPr>
        <p:spPr>
          <a:xfrm>
            <a:off x="740228" y="3584660"/>
            <a:ext cx="451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Revenue Trend Over the month by sales mode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9BB7A-0379-F731-D888-6E811AEB54B7}"/>
              </a:ext>
            </a:extLst>
          </p:cNvPr>
          <p:cNvSpPr txBox="1"/>
          <p:nvPr/>
        </p:nvSpPr>
        <p:spPr>
          <a:xfrm>
            <a:off x="6476999" y="3584660"/>
            <a:ext cx="469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Customers Trend Over the month by sales mode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A4856F-D5E2-1677-1570-8B8D28086B1E}"/>
              </a:ext>
            </a:extLst>
          </p:cNvPr>
          <p:cNvSpPr/>
          <p:nvPr/>
        </p:nvSpPr>
        <p:spPr>
          <a:xfrm>
            <a:off x="6476999" y="80075"/>
            <a:ext cx="5388429" cy="192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Filters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41AC32-D066-2F5C-63AF-288191F409AA}"/>
              </a:ext>
            </a:extLst>
          </p:cNvPr>
          <p:cNvSpPr/>
          <p:nvPr/>
        </p:nvSpPr>
        <p:spPr>
          <a:xfrm>
            <a:off x="175569" y="49354"/>
            <a:ext cx="914400" cy="3321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8301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D58162-F88D-4796-0892-5A13D83B5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56468"/>
              </p:ext>
            </p:extLst>
          </p:nvPr>
        </p:nvGraphicFramePr>
        <p:xfrm>
          <a:off x="674912" y="1298724"/>
          <a:ext cx="63790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705">
                  <a:extLst>
                    <a:ext uri="{9D8B030D-6E8A-4147-A177-3AD203B41FA5}">
                      <a16:colId xmlns:a16="http://schemas.microsoft.com/office/drawing/2014/main" val="2116727270"/>
                    </a:ext>
                  </a:extLst>
                </a:gridCol>
                <a:gridCol w="2690966">
                  <a:extLst>
                    <a:ext uri="{9D8B030D-6E8A-4147-A177-3AD203B41FA5}">
                      <a16:colId xmlns:a16="http://schemas.microsoft.com/office/drawing/2014/main" val="1719566412"/>
                    </a:ext>
                  </a:extLst>
                </a:gridCol>
                <a:gridCol w="1595358">
                  <a:extLst>
                    <a:ext uri="{9D8B030D-6E8A-4147-A177-3AD203B41FA5}">
                      <a16:colId xmlns:a16="http://schemas.microsoft.com/office/drawing/2014/main" val="18024540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7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8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6852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0F1E9A-72A5-BA0F-297C-A66307170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09628"/>
              </p:ext>
            </p:extLst>
          </p:nvPr>
        </p:nvGraphicFramePr>
        <p:xfrm>
          <a:off x="674913" y="2925173"/>
          <a:ext cx="63790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343">
                  <a:extLst>
                    <a:ext uri="{9D8B030D-6E8A-4147-A177-3AD203B41FA5}">
                      <a16:colId xmlns:a16="http://schemas.microsoft.com/office/drawing/2014/main" val="3205062813"/>
                    </a:ext>
                  </a:extLst>
                </a:gridCol>
                <a:gridCol w="2126343">
                  <a:extLst>
                    <a:ext uri="{9D8B030D-6E8A-4147-A177-3AD203B41FA5}">
                      <a16:colId xmlns:a16="http://schemas.microsoft.com/office/drawing/2014/main" val="1159382236"/>
                    </a:ext>
                  </a:extLst>
                </a:gridCol>
                <a:gridCol w="2126343">
                  <a:extLst>
                    <a:ext uri="{9D8B030D-6E8A-4147-A177-3AD203B41FA5}">
                      <a16:colId xmlns:a16="http://schemas.microsoft.com/office/drawing/2014/main" val="3075154994"/>
                    </a:ext>
                  </a:extLst>
                </a:gridCol>
              </a:tblGrid>
              <a:tr h="27093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1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57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281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2E4B95-1576-B619-1C9F-88BDF9B47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168974"/>
              </p:ext>
            </p:extLst>
          </p:nvPr>
        </p:nvGraphicFramePr>
        <p:xfrm>
          <a:off x="674912" y="4852610"/>
          <a:ext cx="63790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343">
                  <a:extLst>
                    <a:ext uri="{9D8B030D-6E8A-4147-A177-3AD203B41FA5}">
                      <a16:colId xmlns:a16="http://schemas.microsoft.com/office/drawing/2014/main" val="696977476"/>
                    </a:ext>
                  </a:extLst>
                </a:gridCol>
                <a:gridCol w="2126343">
                  <a:extLst>
                    <a:ext uri="{9D8B030D-6E8A-4147-A177-3AD203B41FA5}">
                      <a16:colId xmlns:a16="http://schemas.microsoft.com/office/drawing/2014/main" val="2117199704"/>
                    </a:ext>
                  </a:extLst>
                </a:gridCol>
                <a:gridCol w="2126343">
                  <a:extLst>
                    <a:ext uri="{9D8B030D-6E8A-4147-A177-3AD203B41FA5}">
                      <a16:colId xmlns:a16="http://schemas.microsoft.com/office/drawing/2014/main" val="357838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8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2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978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5981191-4608-ACEB-0F20-A780EBB7D898}"/>
              </a:ext>
            </a:extLst>
          </p:cNvPr>
          <p:cNvSpPr/>
          <p:nvPr/>
        </p:nvSpPr>
        <p:spPr>
          <a:xfrm>
            <a:off x="7260770" y="1060751"/>
            <a:ext cx="3940630" cy="1889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95FBE-6A42-B0A0-1E21-8B1ECECB2F87}"/>
              </a:ext>
            </a:extLst>
          </p:cNvPr>
          <p:cNvSpPr/>
          <p:nvPr/>
        </p:nvSpPr>
        <p:spPr>
          <a:xfrm>
            <a:off x="7260770" y="3907971"/>
            <a:ext cx="3940630" cy="1889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33F59F-9EC9-4B89-971B-5F916F9F3D6E}"/>
              </a:ext>
            </a:extLst>
          </p:cNvPr>
          <p:cNvSpPr/>
          <p:nvPr/>
        </p:nvSpPr>
        <p:spPr>
          <a:xfrm>
            <a:off x="4931231" y="165124"/>
            <a:ext cx="6988629" cy="207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Fliters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7B1E1D-9333-98F2-A216-5BECB972890D}"/>
              </a:ext>
            </a:extLst>
          </p:cNvPr>
          <p:cNvSpPr txBox="1"/>
          <p:nvPr/>
        </p:nvSpPr>
        <p:spPr>
          <a:xfrm>
            <a:off x="1785305" y="772886"/>
            <a:ext cx="314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Age group vs Policy Preferences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0A45B-F53C-0B80-7E1B-9E7321ECEB96}"/>
              </a:ext>
            </a:extLst>
          </p:cNvPr>
          <p:cNvSpPr txBox="1"/>
          <p:nvPr/>
        </p:nvSpPr>
        <p:spPr>
          <a:xfrm>
            <a:off x="1959476" y="2456056"/>
            <a:ext cx="249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Age group vs sales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54D80-F5D4-EC6D-456F-2EEE8FCF1985}"/>
              </a:ext>
            </a:extLst>
          </p:cNvPr>
          <p:cNvSpPr txBox="1"/>
          <p:nvPr/>
        </p:nvSpPr>
        <p:spPr>
          <a:xfrm>
            <a:off x="1621971" y="4329429"/>
            <a:ext cx="427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Age group vs Estimated Settlement Amount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1E213-F924-3875-C190-2E00E5956005}"/>
              </a:ext>
            </a:extLst>
          </p:cNvPr>
          <p:cNvSpPr txBox="1"/>
          <p:nvPr/>
        </p:nvSpPr>
        <p:spPr>
          <a:xfrm>
            <a:off x="7967220" y="757066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Age group vs no of customers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F81083-F16C-859E-E09D-BA3D2F7D3DE7}"/>
              </a:ext>
            </a:extLst>
          </p:cNvPr>
          <p:cNvSpPr txBox="1"/>
          <p:nvPr/>
        </p:nvSpPr>
        <p:spPr>
          <a:xfrm>
            <a:off x="7967220" y="3548019"/>
            <a:ext cx="252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Trend chart by age group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877E01-C172-1C60-4805-DD3357DB0AEA}"/>
              </a:ext>
            </a:extLst>
          </p:cNvPr>
          <p:cNvSpPr/>
          <p:nvPr/>
        </p:nvSpPr>
        <p:spPr>
          <a:xfrm>
            <a:off x="87086" y="78468"/>
            <a:ext cx="914400" cy="3321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965584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221</TotalTime>
  <Words>101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gayatri akella</dc:creator>
  <cp:lastModifiedBy>gayatri akella</cp:lastModifiedBy>
  <cp:revision>4</cp:revision>
  <dcterms:created xsi:type="dcterms:W3CDTF">2025-04-16T19:03:04Z</dcterms:created>
  <dcterms:modified xsi:type="dcterms:W3CDTF">2025-04-16T22:44:23Z</dcterms:modified>
</cp:coreProperties>
</file>