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74" r:id="rId1"/>
  </p:sldMasterIdLst>
  <p:notesMasterIdLst>
    <p:notesMasterId r:id="rId16"/>
  </p:notesMasterIdLst>
  <p:sldIdLst>
    <p:sldId id="263" r:id="rId2"/>
    <p:sldId id="257" r:id="rId3"/>
    <p:sldId id="264" r:id="rId4"/>
    <p:sldId id="272" r:id="rId5"/>
    <p:sldId id="271" r:id="rId6"/>
    <p:sldId id="268" r:id="rId7"/>
    <p:sldId id="267" r:id="rId8"/>
    <p:sldId id="270" r:id="rId9"/>
    <p:sldId id="269" r:id="rId10"/>
    <p:sldId id="275" r:id="rId11"/>
    <p:sldId id="266" r:id="rId12"/>
    <p:sldId id="265" r:id="rId13"/>
    <p:sldId id="273" r:id="rId14"/>
    <p:sldId id="274"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p:scale>
          <a:sx n="87" d="100"/>
          <a:sy n="87" d="100"/>
        </p:scale>
        <p:origin x="-485" y="8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44FF6DC-0145-480A-BCDA-F453F7148ADC}" type="datetimeFigureOut">
              <a:rPr lang="en-IN" smtClean="0"/>
              <a:t>31-10-2025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FB7C9FB-C27E-487C-9E35-0AAFBCF8CCBD}" type="slidenum">
              <a:rPr lang="en-IN" smtClean="0"/>
              <a:t>‹#›</a:t>
            </a:fld>
            <a:endParaRPr lang="en-IN"/>
          </a:p>
        </p:txBody>
      </p:sp>
    </p:spTree>
    <p:extLst>
      <p:ext uri="{BB962C8B-B14F-4D97-AF65-F5344CB8AC3E}">
        <p14:creationId xmlns:p14="http://schemas.microsoft.com/office/powerpoint/2010/main" val="2048549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F93739E-BAAF-406D-83A4-A5FCD53E1A6E}" type="datetimeFigureOut">
              <a:rPr lang="en-IN" smtClean="0"/>
              <a:t>31-10-2025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D62D56-1BC5-40C3-B234-EA02436F7821}" type="slidenum">
              <a:rPr lang="en-IN" smtClean="0"/>
              <a:t>‹#›</a:t>
            </a:fld>
            <a:endParaRPr lang="en-IN"/>
          </a:p>
        </p:txBody>
      </p:sp>
    </p:spTree>
    <p:extLst>
      <p:ext uri="{BB962C8B-B14F-4D97-AF65-F5344CB8AC3E}">
        <p14:creationId xmlns:p14="http://schemas.microsoft.com/office/powerpoint/2010/main" val="30090065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93739E-BAAF-406D-83A4-A5FCD53E1A6E}" type="datetimeFigureOut">
              <a:rPr lang="en-IN" smtClean="0"/>
              <a:t>31-10-2025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D62D56-1BC5-40C3-B234-EA02436F7821}" type="slidenum">
              <a:rPr lang="en-IN" smtClean="0"/>
              <a:t>‹#›</a:t>
            </a:fld>
            <a:endParaRPr lang="en-IN"/>
          </a:p>
        </p:txBody>
      </p:sp>
    </p:spTree>
    <p:extLst>
      <p:ext uri="{BB962C8B-B14F-4D97-AF65-F5344CB8AC3E}">
        <p14:creationId xmlns:p14="http://schemas.microsoft.com/office/powerpoint/2010/main" val="12702860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93739E-BAAF-406D-83A4-A5FCD53E1A6E}" type="datetimeFigureOut">
              <a:rPr lang="en-IN" smtClean="0"/>
              <a:t>31-10-2025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D62D56-1BC5-40C3-B234-EA02436F7821}" type="slidenum">
              <a:rPr lang="en-IN" smtClean="0"/>
              <a:t>‹#›</a:t>
            </a:fld>
            <a:endParaRPr lang="en-IN"/>
          </a:p>
        </p:txBody>
      </p:sp>
    </p:spTree>
    <p:extLst>
      <p:ext uri="{BB962C8B-B14F-4D97-AF65-F5344CB8AC3E}">
        <p14:creationId xmlns:p14="http://schemas.microsoft.com/office/powerpoint/2010/main" val="30049015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93739E-BAAF-406D-83A4-A5FCD53E1A6E}" type="datetimeFigureOut">
              <a:rPr lang="en-IN" smtClean="0"/>
              <a:t>31-10-2025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D62D56-1BC5-40C3-B234-EA02436F7821}" type="slidenum">
              <a:rPr lang="en-IN" smtClean="0"/>
              <a:t>‹#›</a:t>
            </a:fld>
            <a:endParaRPr lang="en-IN"/>
          </a:p>
        </p:txBody>
      </p:sp>
    </p:spTree>
    <p:extLst>
      <p:ext uri="{BB962C8B-B14F-4D97-AF65-F5344CB8AC3E}">
        <p14:creationId xmlns:p14="http://schemas.microsoft.com/office/powerpoint/2010/main" val="32441336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F93739E-BAAF-406D-83A4-A5FCD53E1A6E}" type="datetimeFigureOut">
              <a:rPr lang="en-IN" smtClean="0"/>
              <a:t>31-10-2025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D62D56-1BC5-40C3-B234-EA02436F7821}" type="slidenum">
              <a:rPr lang="en-IN" smtClean="0"/>
              <a:t>‹#›</a:t>
            </a:fld>
            <a:endParaRPr lang="en-IN"/>
          </a:p>
        </p:txBody>
      </p:sp>
    </p:spTree>
    <p:extLst>
      <p:ext uri="{BB962C8B-B14F-4D97-AF65-F5344CB8AC3E}">
        <p14:creationId xmlns:p14="http://schemas.microsoft.com/office/powerpoint/2010/main" val="27122874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F93739E-BAAF-406D-83A4-A5FCD53E1A6E}" type="datetimeFigureOut">
              <a:rPr lang="en-IN" smtClean="0"/>
              <a:t>31-10-2025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4D62D56-1BC5-40C3-B234-EA02436F7821}" type="slidenum">
              <a:rPr lang="en-IN" smtClean="0"/>
              <a:t>‹#›</a:t>
            </a:fld>
            <a:endParaRPr lang="en-IN"/>
          </a:p>
        </p:txBody>
      </p:sp>
    </p:spTree>
    <p:extLst>
      <p:ext uri="{BB962C8B-B14F-4D97-AF65-F5344CB8AC3E}">
        <p14:creationId xmlns:p14="http://schemas.microsoft.com/office/powerpoint/2010/main" val="12865223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F93739E-BAAF-406D-83A4-A5FCD53E1A6E}" type="datetimeFigureOut">
              <a:rPr lang="en-IN" smtClean="0"/>
              <a:t>31-10-2025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4D62D56-1BC5-40C3-B234-EA02436F7821}" type="slidenum">
              <a:rPr lang="en-IN" smtClean="0"/>
              <a:t>‹#›</a:t>
            </a:fld>
            <a:endParaRPr lang="en-IN"/>
          </a:p>
        </p:txBody>
      </p:sp>
    </p:spTree>
    <p:extLst>
      <p:ext uri="{BB962C8B-B14F-4D97-AF65-F5344CB8AC3E}">
        <p14:creationId xmlns:p14="http://schemas.microsoft.com/office/powerpoint/2010/main" val="18748882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F93739E-BAAF-406D-83A4-A5FCD53E1A6E}" type="datetimeFigureOut">
              <a:rPr lang="en-IN" smtClean="0"/>
              <a:t>31-10-2025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4D62D56-1BC5-40C3-B234-EA02436F7821}" type="slidenum">
              <a:rPr lang="en-IN" smtClean="0"/>
              <a:t>‹#›</a:t>
            </a:fld>
            <a:endParaRPr lang="en-IN"/>
          </a:p>
        </p:txBody>
      </p:sp>
    </p:spTree>
    <p:extLst>
      <p:ext uri="{BB962C8B-B14F-4D97-AF65-F5344CB8AC3E}">
        <p14:creationId xmlns:p14="http://schemas.microsoft.com/office/powerpoint/2010/main" val="33028426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F93739E-BAAF-406D-83A4-A5FCD53E1A6E}" type="datetimeFigureOut">
              <a:rPr lang="en-IN" smtClean="0"/>
              <a:t>31-10-2025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4D62D56-1BC5-40C3-B234-EA02436F7821}" type="slidenum">
              <a:rPr lang="en-IN" smtClean="0"/>
              <a:t>‹#›</a:t>
            </a:fld>
            <a:endParaRPr lang="en-IN"/>
          </a:p>
        </p:txBody>
      </p:sp>
    </p:spTree>
    <p:extLst>
      <p:ext uri="{BB962C8B-B14F-4D97-AF65-F5344CB8AC3E}">
        <p14:creationId xmlns:p14="http://schemas.microsoft.com/office/powerpoint/2010/main" val="24100611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F93739E-BAAF-406D-83A4-A5FCD53E1A6E}" type="datetimeFigureOut">
              <a:rPr lang="en-IN" smtClean="0"/>
              <a:t>31-10-2025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4D62D56-1BC5-40C3-B234-EA02436F7821}" type="slidenum">
              <a:rPr lang="en-IN" smtClean="0"/>
              <a:t>‹#›</a:t>
            </a:fld>
            <a:endParaRPr lang="en-IN"/>
          </a:p>
        </p:txBody>
      </p:sp>
    </p:spTree>
    <p:extLst>
      <p:ext uri="{BB962C8B-B14F-4D97-AF65-F5344CB8AC3E}">
        <p14:creationId xmlns:p14="http://schemas.microsoft.com/office/powerpoint/2010/main" val="1580076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F93739E-BAAF-406D-83A4-A5FCD53E1A6E}" type="datetimeFigureOut">
              <a:rPr lang="en-IN" smtClean="0"/>
              <a:t>31-10-2025</a:t>
            </a:fld>
            <a:endParaRPr lang="en-IN"/>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4D62D56-1BC5-40C3-B234-EA02436F7821}" type="slidenum">
              <a:rPr lang="en-IN" smtClean="0"/>
              <a:t>‹#›</a:t>
            </a:fld>
            <a:endParaRPr lang="en-IN"/>
          </a:p>
        </p:txBody>
      </p:sp>
    </p:spTree>
    <p:extLst>
      <p:ext uri="{BB962C8B-B14F-4D97-AF65-F5344CB8AC3E}">
        <p14:creationId xmlns:p14="http://schemas.microsoft.com/office/powerpoint/2010/main" val="8445757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93739E-BAAF-406D-83A4-A5FCD53E1A6E}" type="datetimeFigureOut">
              <a:rPr lang="en-IN" smtClean="0"/>
              <a:t>31-10-2025</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D62D56-1BC5-40C3-B234-EA02436F7821}" type="slidenum">
              <a:rPr lang="en-IN" smtClean="0"/>
              <a:t>‹#›</a:t>
            </a:fld>
            <a:endParaRPr lang="en-IN"/>
          </a:p>
        </p:txBody>
      </p:sp>
    </p:spTree>
    <p:extLst>
      <p:ext uri="{BB962C8B-B14F-4D97-AF65-F5344CB8AC3E}">
        <p14:creationId xmlns:p14="http://schemas.microsoft.com/office/powerpoint/2010/main" val="2824326770"/>
      </p:ext>
    </p:extLst>
  </p:cSld>
  <p:clrMap bg1="lt1" tx1="dk1" bg2="lt2" tx2="dk2" accent1="accent1" accent2="accent2" accent3="accent3" accent4="accent4" accent5="accent5" accent6="accent6" hlink="hlink" folHlink="folHlink"/>
  <p:sldLayoutIdLst>
    <p:sldLayoutId id="2147483975" r:id="rId1"/>
    <p:sldLayoutId id="2147483976" r:id="rId2"/>
    <p:sldLayoutId id="2147483977" r:id="rId3"/>
    <p:sldLayoutId id="2147483978" r:id="rId4"/>
    <p:sldLayoutId id="2147483979" r:id="rId5"/>
    <p:sldLayoutId id="2147483980" r:id="rId6"/>
    <p:sldLayoutId id="2147483981" r:id="rId7"/>
    <p:sldLayoutId id="2147483982" r:id="rId8"/>
    <p:sldLayoutId id="2147483983" r:id="rId9"/>
    <p:sldLayoutId id="2147483984" r:id="rId10"/>
    <p:sldLayoutId id="214748398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hyperlink" Target="https://www.fao.org/" TargetMode="Externa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6DDCF82-6C8C-3433-DCC6-E0800DE0D731}"/>
              </a:ext>
            </a:extLst>
          </p:cNvPr>
          <p:cNvSpPr>
            <a:spLocks noGrp="1"/>
          </p:cNvSpPr>
          <p:nvPr>
            <p:ph type="title"/>
          </p:nvPr>
        </p:nvSpPr>
        <p:spPr/>
        <p:txBody>
          <a:bodyPr>
            <a:normAutofit/>
          </a:bodyPr>
          <a:lstStyle/>
          <a:p>
            <a:r>
              <a:rPr lang="en-US" sz="100" dirty="0">
                <a:latin typeface="Times New Roman" panose="02020603050405020304" pitchFamily="18" charset="0"/>
                <a:cs typeface="Times New Roman" panose="02020603050405020304" pitchFamily="18" charset="0"/>
              </a:rPr>
              <a:t>.</a:t>
            </a:r>
            <a:endParaRPr lang="en-IN" sz="1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xmlns="" id="{4AAD96FF-8CDB-1902-D3C6-4CB370FC1295}"/>
              </a:ext>
            </a:extLst>
          </p:cNvPr>
          <p:cNvSpPr txBox="1"/>
          <p:nvPr/>
        </p:nvSpPr>
        <p:spPr>
          <a:xfrm>
            <a:off x="3870144" y="296729"/>
            <a:ext cx="5283382" cy="1938992"/>
          </a:xfrm>
          <a:prstGeom prst="rect">
            <a:avLst/>
          </a:prstGeom>
          <a:noFill/>
        </p:spPr>
        <p:txBody>
          <a:bodyPr wrap="square" rtlCol="0">
            <a:spAutoFit/>
          </a:bodyPr>
          <a:lstStyle/>
          <a:p>
            <a:pPr algn="ctr"/>
            <a:r>
              <a:rPr lang="en-US" sz="2400" dirty="0">
                <a:latin typeface="Times New Roman" panose="02020603050405020304" pitchFamily="18" charset="0"/>
                <a:cs typeface="Times New Roman" panose="02020603050405020304" pitchFamily="18" charset="0"/>
              </a:rPr>
              <a:t> </a:t>
            </a:r>
            <a:endParaRPr lang="en-US" sz="3200" dirty="0">
              <a:latin typeface="Times New Roman" panose="02020603050405020304" pitchFamily="18" charset="0"/>
              <a:cs typeface="Times New Roman" panose="02020603050405020304" pitchFamily="18" charset="0"/>
            </a:endParaRPr>
          </a:p>
          <a:p>
            <a:pPr algn="ctr"/>
            <a:r>
              <a:rPr lang="en-US" sz="3200" dirty="0">
                <a:latin typeface="Times New Roman" panose="02020603050405020304" pitchFamily="18" charset="0"/>
                <a:cs typeface="Times New Roman" panose="02020603050405020304" pitchFamily="18" charset="0"/>
              </a:rPr>
              <a:t>       Presentation on :</a:t>
            </a:r>
          </a:p>
          <a:p>
            <a:pPr algn="ctr"/>
            <a:endParaRPr lang="en-US" sz="3200" dirty="0">
              <a:latin typeface="Times New Roman" panose="02020603050405020304" pitchFamily="18" charset="0"/>
              <a:cs typeface="Times New Roman" panose="02020603050405020304" pitchFamily="18" charset="0"/>
            </a:endParaRPr>
          </a:p>
          <a:p>
            <a:pPr algn="ctr"/>
            <a:endParaRPr lang="en-IN" sz="3200" dirty="0">
              <a:highlight>
                <a:srgbClr val="C0C0C0"/>
              </a:highlight>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xmlns="" id="{48360BFF-6220-F391-A2B5-BFC0CE7388C8}"/>
              </a:ext>
            </a:extLst>
          </p:cNvPr>
          <p:cNvSpPr txBox="1"/>
          <p:nvPr/>
        </p:nvSpPr>
        <p:spPr>
          <a:xfrm>
            <a:off x="2293043" y="3171236"/>
            <a:ext cx="8832502" cy="2357056"/>
          </a:xfrm>
          <a:prstGeom prst="rect">
            <a:avLst/>
          </a:prstGeom>
          <a:noFill/>
        </p:spPr>
        <p:txBody>
          <a:bodyPr wrap="square" rtlCol="0">
            <a:spAutoFit/>
          </a:bodyPr>
          <a:lstStyle/>
          <a:p>
            <a:pPr algn="ctr">
              <a:lnSpc>
                <a:spcPts val="3082"/>
              </a:lnSpc>
            </a:pPr>
            <a:r>
              <a:rPr lang="en-US" sz="1800" b="1" dirty="0">
                <a:solidFill>
                  <a:schemeClr val="tx1">
                    <a:lumMod val="95000"/>
                    <a:lumOff val="5000"/>
                  </a:schemeClr>
                </a:solidFill>
                <a:latin typeface="Times New Roman" panose="02020603050405020304" pitchFamily="18" charset="0"/>
                <a:ea typeface="Cambria Bold"/>
                <a:cs typeface="Times New Roman" panose="02020603050405020304" pitchFamily="18" charset="0"/>
                <a:sym typeface="Cambria Bold"/>
              </a:rPr>
              <a:t>DEPARTMENT OF ARTIFICIAL INTELLIGENCE &amp; MACHINE LEARNING</a:t>
            </a:r>
          </a:p>
          <a:p>
            <a:pPr algn="ctr">
              <a:lnSpc>
                <a:spcPts val="3082"/>
              </a:lnSpc>
            </a:pPr>
            <a:r>
              <a:rPr lang="en-US" sz="1800" b="1" dirty="0">
                <a:solidFill>
                  <a:schemeClr val="tx1">
                    <a:lumMod val="95000"/>
                    <a:lumOff val="5000"/>
                  </a:schemeClr>
                </a:solidFill>
                <a:latin typeface="Times New Roman" panose="02020603050405020304" pitchFamily="18" charset="0"/>
                <a:ea typeface="Cambria Bold"/>
                <a:cs typeface="Times New Roman" panose="02020603050405020304" pitchFamily="18" charset="0"/>
                <a:sym typeface="Cambria Bold"/>
              </a:rPr>
              <a:t>School of Engineering &amp; Technology</a:t>
            </a:r>
          </a:p>
          <a:p>
            <a:pPr algn="ctr">
              <a:lnSpc>
                <a:spcPts val="3082"/>
              </a:lnSpc>
            </a:pPr>
            <a:r>
              <a:rPr lang="en-US" sz="1800" b="1" dirty="0">
                <a:solidFill>
                  <a:schemeClr val="tx1">
                    <a:lumMod val="95000"/>
                    <a:lumOff val="5000"/>
                  </a:schemeClr>
                </a:solidFill>
                <a:latin typeface="Times New Roman" panose="02020603050405020304" pitchFamily="18" charset="0"/>
                <a:ea typeface="Cambria Bold"/>
                <a:cs typeface="Times New Roman" panose="02020603050405020304" pitchFamily="18" charset="0"/>
                <a:sym typeface="Cambria Bold"/>
              </a:rPr>
              <a:t>Sanjivani University</a:t>
            </a:r>
          </a:p>
          <a:p>
            <a:pPr algn="ctr">
              <a:lnSpc>
                <a:spcPts val="3082"/>
              </a:lnSpc>
            </a:pPr>
            <a:r>
              <a:rPr lang="en-US" sz="1800" b="1" dirty="0">
                <a:solidFill>
                  <a:schemeClr val="tx1">
                    <a:lumMod val="95000"/>
                    <a:lumOff val="5000"/>
                  </a:schemeClr>
                </a:solidFill>
                <a:latin typeface="Times New Roman" panose="02020603050405020304" pitchFamily="18" charset="0"/>
                <a:ea typeface="Cambria Bold"/>
                <a:cs typeface="Times New Roman" panose="02020603050405020304" pitchFamily="18" charset="0"/>
                <a:sym typeface="Cambria Bold"/>
              </a:rPr>
              <a:t>Semester-V, Academic Year 2025-2026</a:t>
            </a:r>
          </a:p>
          <a:p>
            <a:pPr algn="ctr">
              <a:lnSpc>
                <a:spcPts val="3082"/>
              </a:lnSpc>
            </a:pPr>
            <a:endParaRPr lang="en-US" sz="1800" b="1" dirty="0">
              <a:solidFill>
                <a:srgbClr val="FFFFFF"/>
              </a:solidFill>
              <a:latin typeface="Times New Roman" panose="02020603050405020304" pitchFamily="18" charset="0"/>
              <a:ea typeface="Cambria Bold"/>
              <a:cs typeface="Times New Roman" panose="02020603050405020304" pitchFamily="18" charset="0"/>
              <a:sym typeface="Cambria Bold"/>
            </a:endParaRPr>
          </a:p>
          <a:p>
            <a:endParaRPr lang="en-IN"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xmlns="" id="{F144A388-E2ED-F6C8-7D7A-65482A6442CC}"/>
              </a:ext>
            </a:extLst>
          </p:cNvPr>
          <p:cNvPicPr>
            <a:picLocks noChangeAspect="1"/>
          </p:cNvPicPr>
          <p:nvPr/>
        </p:nvPicPr>
        <p:blipFill>
          <a:blip r:embed="rId2"/>
          <a:stretch>
            <a:fillRect/>
          </a:stretch>
        </p:blipFill>
        <p:spPr>
          <a:xfrm>
            <a:off x="632724" y="406106"/>
            <a:ext cx="2456403" cy="2260893"/>
          </a:xfrm>
          <a:prstGeom prst="rect">
            <a:avLst/>
          </a:prstGeom>
        </p:spPr>
      </p:pic>
      <p:sp>
        <p:nvSpPr>
          <p:cNvPr id="9" name="TextBox 8">
            <a:extLst>
              <a:ext uri="{FF2B5EF4-FFF2-40B4-BE49-F238E27FC236}">
                <a16:creationId xmlns:a16="http://schemas.microsoft.com/office/drawing/2014/main" xmlns="" id="{20C5BCD6-3A1B-7871-AAFD-8EEA628FA977}"/>
              </a:ext>
            </a:extLst>
          </p:cNvPr>
          <p:cNvSpPr txBox="1"/>
          <p:nvPr/>
        </p:nvSpPr>
        <p:spPr>
          <a:xfrm>
            <a:off x="956724" y="5021609"/>
            <a:ext cx="4793063" cy="1692771"/>
          </a:xfrm>
          <a:prstGeom prst="rect">
            <a:avLst/>
          </a:prstGeom>
          <a:noFill/>
        </p:spPr>
        <p:txBody>
          <a:bodyPr wrap="square" rtlCol="0">
            <a:spAutoFit/>
          </a:bodyPr>
          <a:lstStyle/>
          <a:p>
            <a:r>
              <a:rPr lang="en-US" sz="2000" b="1" u="none" strike="noStrike" dirty="0">
                <a:latin typeface="Times New Roman" panose="02020603050405020304" pitchFamily="18" charset="0"/>
                <a:ea typeface="Cambria Bold"/>
                <a:cs typeface="Times New Roman" panose="02020603050405020304" pitchFamily="18" charset="0"/>
                <a:sym typeface="Cambria Bold"/>
              </a:rPr>
              <a:t>Presented By:</a:t>
            </a:r>
            <a:r>
              <a:rPr lang="en-US" sz="2400" b="1" u="none" strike="noStrike" dirty="0">
                <a:latin typeface="Times New Roman" panose="02020603050405020304" pitchFamily="18" charset="0"/>
                <a:ea typeface="Cambria Bold"/>
                <a:cs typeface="Times New Roman" panose="02020603050405020304" pitchFamily="18" charset="0"/>
                <a:sym typeface="Cambria Bold"/>
              </a:rPr>
              <a:t>                                                                        </a:t>
            </a:r>
          </a:p>
          <a:p>
            <a:r>
              <a:rPr lang="en-IN" sz="2000" dirty="0">
                <a:latin typeface="Times New Roman" panose="02020603050405020304" pitchFamily="18" charset="0"/>
                <a:cs typeface="Times New Roman" panose="02020603050405020304" pitchFamily="18" charset="0"/>
              </a:rPr>
              <a:t>Gayatri Jagtap  (2124UMLF2061)</a:t>
            </a:r>
          </a:p>
          <a:p>
            <a:r>
              <a:rPr lang="en-IN" sz="2000" dirty="0">
                <a:latin typeface="Times New Roman" panose="02020603050405020304" pitchFamily="18" charset="0"/>
                <a:cs typeface="Times New Roman" panose="02020603050405020304" pitchFamily="18" charset="0"/>
              </a:rPr>
              <a:t>Sanket Parjane (2124UMLM2044)</a:t>
            </a:r>
          </a:p>
          <a:p>
            <a:r>
              <a:rPr lang="en-IN" sz="2000" dirty="0">
                <a:latin typeface="Times New Roman" panose="02020603050405020304" pitchFamily="18" charset="0"/>
                <a:cs typeface="Times New Roman" panose="02020603050405020304" pitchFamily="18" charset="0"/>
              </a:rPr>
              <a:t>Soham </a:t>
            </a:r>
            <a:r>
              <a:rPr lang="en-IN" sz="2000" dirty="0" err="1">
                <a:latin typeface="Times New Roman" panose="02020603050405020304" pitchFamily="18" charset="0"/>
                <a:cs typeface="Times New Roman" panose="02020603050405020304" pitchFamily="18" charset="0"/>
              </a:rPr>
              <a:t>Wadale</a:t>
            </a:r>
            <a:r>
              <a:rPr lang="en-IN" sz="2000" dirty="0">
                <a:latin typeface="Times New Roman" panose="02020603050405020304" pitchFamily="18" charset="0"/>
                <a:cs typeface="Times New Roman" panose="02020603050405020304" pitchFamily="18" charset="0"/>
              </a:rPr>
              <a:t> (2124UMLM2081)</a:t>
            </a:r>
          </a:p>
          <a:p>
            <a:r>
              <a:rPr lang="en-IN" sz="2000" dirty="0">
                <a:latin typeface="Times New Roman" panose="02020603050405020304" pitchFamily="18" charset="0"/>
                <a:cs typeface="Times New Roman" panose="02020603050405020304" pitchFamily="18" charset="0"/>
              </a:rPr>
              <a:t>Sakshi </a:t>
            </a:r>
            <a:r>
              <a:rPr lang="en-IN" sz="2000" dirty="0" err="1">
                <a:latin typeface="Times New Roman" panose="02020603050405020304" pitchFamily="18" charset="0"/>
                <a:cs typeface="Times New Roman" panose="02020603050405020304" pitchFamily="18" charset="0"/>
              </a:rPr>
              <a:t>Abak</a:t>
            </a:r>
            <a:r>
              <a:rPr lang="en-IN" sz="2000" dirty="0">
                <a:latin typeface="Times New Roman" panose="02020603050405020304" pitchFamily="18" charset="0"/>
                <a:cs typeface="Times New Roman" panose="02020603050405020304" pitchFamily="18" charset="0"/>
              </a:rPr>
              <a:t>     (2124UMLF2019)</a:t>
            </a:r>
          </a:p>
        </p:txBody>
      </p:sp>
      <p:sp>
        <p:nvSpPr>
          <p:cNvPr id="14" name="TextBox 13">
            <a:extLst>
              <a:ext uri="{FF2B5EF4-FFF2-40B4-BE49-F238E27FC236}">
                <a16:creationId xmlns:a16="http://schemas.microsoft.com/office/drawing/2014/main" xmlns="" id="{78C9B41D-3106-A638-FEFA-BEAFCDEE44D3}"/>
              </a:ext>
            </a:extLst>
          </p:cNvPr>
          <p:cNvSpPr txBox="1"/>
          <p:nvPr/>
        </p:nvSpPr>
        <p:spPr>
          <a:xfrm>
            <a:off x="3276766" y="2046572"/>
            <a:ext cx="7516169" cy="461665"/>
          </a:xfrm>
          <a:prstGeom prst="rect">
            <a:avLst/>
          </a:prstGeom>
          <a:noFill/>
        </p:spPr>
        <p:txBody>
          <a:bodyPr wrap="square" rtlCol="0">
            <a:spAutoFit/>
          </a:bodyPr>
          <a:lstStyle/>
          <a:p>
            <a:pPr algn="ctr"/>
            <a:r>
              <a:rPr lang="en-US" sz="2400" b="1" dirty="0">
                <a:latin typeface="Times New Roman" panose="02020603050405020304" pitchFamily="18" charset="0"/>
                <a:cs typeface="Times New Roman" panose="02020603050405020304" pitchFamily="18" charset="0"/>
              </a:rPr>
              <a:t>“AI Agent for Smart Farming Advice</a:t>
            </a:r>
            <a:r>
              <a:rPr lang="en-US" sz="2400" dirty="0">
                <a:latin typeface="Times New Roman" panose="02020603050405020304" pitchFamily="18" charset="0"/>
                <a:cs typeface="Times New Roman" panose="02020603050405020304" pitchFamily="18" charset="0"/>
              </a:rPr>
              <a:t>”</a:t>
            </a:r>
            <a:endParaRPr lang="en-IN" sz="24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xmlns="" id="{0069060F-AAE2-7912-6D9E-EACBF7550647}"/>
              </a:ext>
            </a:extLst>
          </p:cNvPr>
          <p:cNvSpPr txBox="1"/>
          <p:nvPr/>
        </p:nvSpPr>
        <p:spPr>
          <a:xfrm>
            <a:off x="8564151" y="5484053"/>
            <a:ext cx="4793063" cy="1077218"/>
          </a:xfrm>
          <a:prstGeom prst="rect">
            <a:avLst/>
          </a:prstGeom>
          <a:noFill/>
        </p:spPr>
        <p:txBody>
          <a:bodyPr wrap="square" rtlCol="0">
            <a:spAutoFit/>
          </a:bodyPr>
          <a:lstStyle/>
          <a:p>
            <a:r>
              <a:rPr lang="en-US" sz="2000" b="1" dirty="0">
                <a:latin typeface="Times New Roman" panose="02020603050405020304" pitchFamily="18" charset="0"/>
                <a:ea typeface="Cambria Bold"/>
                <a:cs typeface="Times New Roman" panose="02020603050405020304" pitchFamily="18" charset="0"/>
                <a:sym typeface="Cambria Bold"/>
              </a:rPr>
              <a:t>Guided by</a:t>
            </a:r>
            <a:r>
              <a:rPr lang="en-US" sz="2400" b="1" u="none" strike="noStrike" dirty="0">
                <a:latin typeface="Times New Roman" panose="02020603050405020304" pitchFamily="18" charset="0"/>
                <a:ea typeface="Cambria Bold"/>
                <a:cs typeface="Times New Roman" panose="02020603050405020304" pitchFamily="18" charset="0"/>
                <a:sym typeface="Cambria Bold"/>
              </a:rPr>
              <a:t>                                                                       </a:t>
            </a:r>
          </a:p>
          <a:p>
            <a:r>
              <a:rPr lang="en-IN" sz="2000" dirty="0" smtClean="0">
                <a:latin typeface="Times New Roman" panose="02020603050405020304" pitchFamily="18" charset="0"/>
                <a:cs typeface="Times New Roman" panose="02020603050405020304" pitchFamily="18" charset="0"/>
              </a:rPr>
              <a:t>Prof. </a:t>
            </a:r>
            <a:r>
              <a:rPr lang="en-IN" sz="2000" dirty="0" err="1" smtClean="0">
                <a:latin typeface="Times New Roman" panose="02020603050405020304" pitchFamily="18" charset="0"/>
                <a:cs typeface="Times New Roman" panose="02020603050405020304" pitchFamily="18" charset="0"/>
              </a:rPr>
              <a:t>Rajeshwar</a:t>
            </a:r>
            <a:r>
              <a:rPr lang="en-IN" sz="2000" dirty="0" smtClean="0">
                <a:latin typeface="Times New Roman" panose="02020603050405020304" pitchFamily="18" charset="0"/>
                <a:cs typeface="Times New Roman" panose="02020603050405020304" pitchFamily="18" charset="0"/>
              </a:rPr>
              <a:t> Gupta</a:t>
            </a:r>
            <a:endParaRPr lang="en-IN"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887059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7B06414E-A538-84BF-69BA-D4FA290D69B2}"/>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xmlns="" id="{39DED8B4-F693-7921-936E-1E7CAA4E2E24}"/>
              </a:ext>
            </a:extLst>
          </p:cNvPr>
          <p:cNvSpPr>
            <a:spLocks noGrp="1"/>
          </p:cNvSpPr>
          <p:nvPr>
            <p:ph type="title"/>
          </p:nvPr>
        </p:nvSpPr>
        <p:spPr>
          <a:xfrm>
            <a:off x="581192" y="702156"/>
            <a:ext cx="11029616" cy="530296"/>
          </a:xfrm>
        </p:spPr>
        <p:txBody>
          <a:bodyPr>
            <a:noAutofit/>
          </a:bodyPr>
          <a:lstStyle/>
          <a:p>
            <a:r>
              <a:rPr lang="en-US" sz="4400" b="1" dirty="0">
                <a:solidFill>
                  <a:schemeClr val="accent1"/>
                </a:solidFill>
                <a:latin typeface="Times New Roman" pitchFamily="18" charset="0"/>
                <a:ea typeface="+mj-lt"/>
                <a:cs typeface="Times New Roman" pitchFamily="18" charset="0"/>
              </a:rPr>
              <a:t>Result</a:t>
            </a:r>
            <a:endParaRPr lang="en-US" sz="4400" dirty="0">
              <a:latin typeface="Times New Roman" pitchFamily="18" charset="0"/>
              <a:cs typeface="Times New Roman" pitchFamily="18" charset="0"/>
            </a:endParaRPr>
          </a:p>
        </p:txBody>
      </p:sp>
      <p:sp>
        <p:nvSpPr>
          <p:cNvPr id="11" name="Content Placeholder 1">
            <a:extLst>
              <a:ext uri="{FF2B5EF4-FFF2-40B4-BE49-F238E27FC236}">
                <a16:creationId xmlns:a16="http://schemas.microsoft.com/office/drawing/2014/main" xmlns="" id="{D19ABB40-16E2-218C-239E-E811B2935FEA}"/>
              </a:ext>
            </a:extLst>
          </p:cNvPr>
          <p:cNvSpPr txBox="1">
            <a:spLocks/>
          </p:cNvSpPr>
          <p:nvPr/>
        </p:nvSpPr>
        <p:spPr>
          <a:xfrm>
            <a:off x="581192" y="1704975"/>
            <a:ext cx="11029950" cy="375284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50000"/>
              </a:lnSpc>
              <a:buFont typeface="Arial" panose="020B0604020202020204" pitchFamily="34" charset="0"/>
              <a:buNone/>
            </a:pPr>
            <a:endParaRPr lang="en-IN" sz="1600"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xmlns="" id="{BC94C84A-EC20-83A0-560C-6BCE87209E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1732" y="1543050"/>
            <a:ext cx="9722826" cy="4724400"/>
          </a:xfrm>
          <a:prstGeom prst="rect">
            <a:avLst/>
          </a:prstGeom>
        </p:spPr>
      </p:pic>
    </p:spTree>
    <p:extLst>
      <p:ext uri="{BB962C8B-B14F-4D97-AF65-F5344CB8AC3E}">
        <p14:creationId xmlns:p14="http://schemas.microsoft.com/office/powerpoint/2010/main" val="228664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15B84134-0D5A-418C-EAAB-A5EB8922466A}"/>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xmlns="" id="{1F573DEA-CCC4-46D8-E92A-3D860860E30B}"/>
              </a:ext>
            </a:extLst>
          </p:cNvPr>
          <p:cNvSpPr>
            <a:spLocks noGrp="1"/>
          </p:cNvSpPr>
          <p:nvPr>
            <p:ph type="title"/>
          </p:nvPr>
        </p:nvSpPr>
        <p:spPr>
          <a:xfrm>
            <a:off x="581192" y="702156"/>
            <a:ext cx="11029616" cy="530296"/>
          </a:xfrm>
        </p:spPr>
        <p:txBody>
          <a:bodyPr>
            <a:noAutofit/>
          </a:bodyPr>
          <a:lstStyle/>
          <a:p>
            <a:r>
              <a:rPr lang="en-US" sz="4400" b="1" dirty="0">
                <a:solidFill>
                  <a:schemeClr val="accent1"/>
                </a:solidFill>
                <a:latin typeface="Times New Roman" pitchFamily="18" charset="0"/>
                <a:ea typeface="+mj-lt"/>
                <a:cs typeface="Times New Roman" pitchFamily="18" charset="0"/>
              </a:rPr>
              <a:t>Conclusion</a:t>
            </a:r>
            <a:endParaRPr lang="en-US" sz="4400" dirty="0">
              <a:latin typeface="Times New Roman" pitchFamily="18" charset="0"/>
              <a:cs typeface="Times New Roman" pitchFamily="18" charset="0"/>
            </a:endParaRPr>
          </a:p>
        </p:txBody>
      </p:sp>
      <p:sp>
        <p:nvSpPr>
          <p:cNvPr id="11" name="Content Placeholder 1">
            <a:extLst>
              <a:ext uri="{FF2B5EF4-FFF2-40B4-BE49-F238E27FC236}">
                <a16:creationId xmlns:a16="http://schemas.microsoft.com/office/drawing/2014/main" xmlns="" id="{BA65BDA2-BB10-EAF9-10F9-31FEF83A568D}"/>
              </a:ext>
            </a:extLst>
          </p:cNvPr>
          <p:cNvSpPr txBox="1">
            <a:spLocks/>
          </p:cNvSpPr>
          <p:nvPr/>
        </p:nvSpPr>
        <p:spPr>
          <a:xfrm>
            <a:off x="657058" y="1438275"/>
            <a:ext cx="11029950" cy="375284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9pPr>
          </a:lstStyle>
          <a:p>
            <a:pPr marL="0" indent="0" algn="just">
              <a:lnSpc>
                <a:spcPct val="150000"/>
              </a:lnSpc>
              <a:buNone/>
            </a:pPr>
            <a:r>
              <a:rPr lang="en-US" sz="2000" dirty="0">
                <a:latin typeface="Times New Roman" pitchFamily="18" charset="0"/>
                <a:cs typeface="Times New Roman" pitchFamily="18" charset="0"/>
              </a:rPr>
              <a:t>The AI Agent for Smart Farming Advice successfully addresses the challenges faced by small-scale farmers by providing them with accurate, real-time, and localized agricultural insights. By leveraging Retrieval-Augmented Generation and IBM’s cloud-based AI services, the system bridges the information gap between farmers and expert agricultural knowledge. It enhances decision-making related to crop selection, pest management, and market selling, ultimately improving productivity and profitability. The project demonstrates how AI can play a transformative role in sustainable and smart agriculture at the grassroots level.</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543702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BA94D7A7-818E-597E-F17A-E0A9833D7CDE}"/>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xmlns="" id="{2BB2918E-F667-1688-BC6E-93EBAE26DD76}"/>
              </a:ext>
            </a:extLst>
          </p:cNvPr>
          <p:cNvSpPr>
            <a:spLocks noGrp="1"/>
          </p:cNvSpPr>
          <p:nvPr>
            <p:ph type="title"/>
          </p:nvPr>
        </p:nvSpPr>
        <p:spPr>
          <a:xfrm>
            <a:off x="581192" y="702156"/>
            <a:ext cx="11029616" cy="530296"/>
          </a:xfrm>
        </p:spPr>
        <p:txBody>
          <a:bodyPr>
            <a:noAutofit/>
          </a:bodyPr>
          <a:lstStyle/>
          <a:p>
            <a:r>
              <a:rPr lang="en-US" sz="4000" b="1" dirty="0">
                <a:solidFill>
                  <a:schemeClr val="accent1"/>
                </a:solidFill>
                <a:latin typeface="Times New Roman" pitchFamily="18" charset="0"/>
                <a:cs typeface="Times New Roman" pitchFamily="18" charset="0"/>
              </a:rPr>
              <a:t>Future Scope</a:t>
            </a:r>
          </a:p>
        </p:txBody>
      </p:sp>
      <p:sp>
        <p:nvSpPr>
          <p:cNvPr id="11" name="Content Placeholder 1">
            <a:extLst>
              <a:ext uri="{FF2B5EF4-FFF2-40B4-BE49-F238E27FC236}">
                <a16:creationId xmlns:a16="http://schemas.microsoft.com/office/drawing/2014/main" xmlns="" id="{1C80D863-7C53-BC16-76C3-9082CD644500}"/>
              </a:ext>
            </a:extLst>
          </p:cNvPr>
          <p:cNvSpPr txBox="1">
            <a:spLocks/>
          </p:cNvSpPr>
          <p:nvPr/>
        </p:nvSpPr>
        <p:spPr>
          <a:xfrm>
            <a:off x="476417" y="1638300"/>
            <a:ext cx="11029950" cy="375284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9pPr>
          </a:lstStyle>
          <a:p>
            <a:pPr marL="0" indent="0" algn="just">
              <a:lnSpc>
                <a:spcPct val="150000"/>
              </a:lnSpc>
              <a:buFont typeface="Arial" panose="020B0604020202020204" pitchFamily="34" charset="0"/>
              <a:buNone/>
            </a:pPr>
            <a:r>
              <a:rPr lang="en-US" sz="2000" dirty="0">
                <a:latin typeface="Times New Roman" panose="02020603050405020304" pitchFamily="18" charset="0"/>
                <a:cs typeface="Times New Roman" panose="02020603050405020304" pitchFamily="18" charset="0"/>
              </a:rPr>
              <a:t>In the future, the system can be expanded to include IoT-based sensor integration for real-time soil and crop monitoring, image recognition for pest and disease detection, and multilingual voice assistants to support a wider range of local languages. Integration with blockchain technology can ensure data transparency and traceability in crop supply chains. The system can also be connected with government agricultural schemes and subsidy information to provide farmers with complete financial and technical support. Continuous improvement of the RAG model with domain-specific datasets can further enhance the accuracy and personalization of advice.</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093304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32251E85-1226-B87B-5D54-5B7A33B8DA89}"/>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xmlns="" id="{F688035B-4A72-FDEF-31AB-6D0C0EBAC2A8}"/>
              </a:ext>
            </a:extLst>
          </p:cNvPr>
          <p:cNvSpPr>
            <a:spLocks noGrp="1"/>
          </p:cNvSpPr>
          <p:nvPr>
            <p:ph type="title"/>
          </p:nvPr>
        </p:nvSpPr>
        <p:spPr>
          <a:xfrm>
            <a:off x="581192" y="702156"/>
            <a:ext cx="11029616" cy="530296"/>
          </a:xfrm>
        </p:spPr>
        <p:txBody>
          <a:bodyPr>
            <a:normAutofit fontScale="90000"/>
          </a:bodyPr>
          <a:lstStyle/>
          <a:p>
            <a:r>
              <a:rPr lang="en-US" sz="4400" b="1" dirty="0">
                <a:solidFill>
                  <a:schemeClr val="accent1"/>
                </a:solidFill>
                <a:latin typeface="Times New Roman" pitchFamily="18" charset="0"/>
                <a:ea typeface="+mj-lt"/>
                <a:cs typeface="Times New Roman" pitchFamily="18" charset="0"/>
              </a:rPr>
              <a:t>References</a:t>
            </a:r>
            <a:endParaRPr lang="en-US" sz="4400" b="1" dirty="0">
              <a:solidFill>
                <a:schemeClr val="accent1"/>
              </a:solidFill>
              <a:latin typeface="Times New Roman" pitchFamily="18" charset="0"/>
              <a:cs typeface="Times New Roman" pitchFamily="18" charset="0"/>
            </a:endParaRPr>
          </a:p>
        </p:txBody>
      </p:sp>
      <p:sp>
        <p:nvSpPr>
          <p:cNvPr id="11" name="Content Placeholder 1">
            <a:extLst>
              <a:ext uri="{FF2B5EF4-FFF2-40B4-BE49-F238E27FC236}">
                <a16:creationId xmlns:a16="http://schemas.microsoft.com/office/drawing/2014/main" xmlns="" id="{51AC7660-8043-9D0A-9CA0-9F73D6276119}"/>
              </a:ext>
            </a:extLst>
          </p:cNvPr>
          <p:cNvSpPr txBox="1">
            <a:spLocks/>
          </p:cNvSpPr>
          <p:nvPr/>
        </p:nvSpPr>
        <p:spPr>
          <a:xfrm>
            <a:off x="581192" y="1933575"/>
            <a:ext cx="11029950" cy="375284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50000"/>
              </a:lnSpc>
              <a:buFont typeface="Arial" panose="020B0604020202020204" pitchFamily="34" charset="0"/>
              <a:buNone/>
            </a:pPr>
            <a:endParaRPr lang="en-IN" sz="16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xmlns="" id="{65A53766-915D-8CA6-43F4-F3B30FE9C345}"/>
              </a:ext>
            </a:extLst>
          </p:cNvPr>
          <p:cNvSpPr txBox="1"/>
          <p:nvPr/>
        </p:nvSpPr>
        <p:spPr>
          <a:xfrm>
            <a:off x="647699" y="2136339"/>
            <a:ext cx="9515475" cy="1754326"/>
          </a:xfrm>
          <a:prstGeom prst="rect">
            <a:avLst/>
          </a:prstGeom>
          <a:noFill/>
        </p:spPr>
        <p:txBody>
          <a:bodyPr wrap="square">
            <a:spAutoFit/>
          </a:bodyPr>
          <a:lstStyle/>
          <a:p>
            <a:pPr>
              <a:buNone/>
            </a:pPr>
            <a:r>
              <a:rPr lang="en-IN" b="1" dirty="0">
                <a:latin typeface="Times New Roman" pitchFamily="18" charset="0"/>
                <a:cs typeface="Times New Roman" pitchFamily="18" charset="0"/>
              </a:rPr>
              <a:t>References</a:t>
            </a:r>
          </a:p>
          <a:p>
            <a:pPr>
              <a:buFont typeface="+mj-lt"/>
              <a:buAutoNum type="arabicPeriod"/>
            </a:pPr>
            <a:r>
              <a:rPr lang="en-IN" dirty="0">
                <a:latin typeface="Times New Roman" pitchFamily="18" charset="0"/>
                <a:cs typeface="Times New Roman" pitchFamily="18" charset="0"/>
              </a:rPr>
              <a:t>IBM Cloud Lite Documentation – https://cloud.ibm.com/docs</a:t>
            </a:r>
          </a:p>
          <a:p>
            <a:pPr>
              <a:buFont typeface="+mj-lt"/>
              <a:buAutoNum type="arabicPeriod"/>
            </a:pPr>
            <a:r>
              <a:rPr lang="en-IN" dirty="0">
                <a:latin typeface="Times New Roman" pitchFamily="18" charset="0"/>
                <a:cs typeface="Times New Roman" pitchFamily="18" charset="0"/>
              </a:rPr>
              <a:t>IBM Granite Models – https://www.ibm.com/granite</a:t>
            </a:r>
          </a:p>
          <a:p>
            <a:pPr>
              <a:buFont typeface="+mj-lt"/>
              <a:buAutoNum type="arabicPeriod"/>
            </a:pPr>
            <a:r>
              <a:rPr lang="en-IN" dirty="0">
                <a:latin typeface="Times New Roman" pitchFamily="18" charset="0"/>
                <a:cs typeface="Times New Roman" pitchFamily="18" charset="0"/>
              </a:rPr>
              <a:t>Indian Meteorological Department (IMD) – https://mausam.imd.gov.in</a:t>
            </a:r>
          </a:p>
          <a:p>
            <a:pPr>
              <a:buFont typeface="+mj-lt"/>
              <a:buAutoNum type="arabicPeriod"/>
            </a:pPr>
            <a:r>
              <a:rPr lang="en-IN" dirty="0">
                <a:latin typeface="Times New Roman" pitchFamily="18" charset="0"/>
                <a:cs typeface="Times New Roman" pitchFamily="18" charset="0"/>
              </a:rPr>
              <a:t>National Agriculture Market (</a:t>
            </a:r>
            <a:r>
              <a:rPr lang="en-IN" dirty="0" err="1">
                <a:latin typeface="Times New Roman" pitchFamily="18" charset="0"/>
                <a:cs typeface="Times New Roman" pitchFamily="18" charset="0"/>
              </a:rPr>
              <a:t>eNAM</a:t>
            </a:r>
            <a:r>
              <a:rPr lang="en-IN" dirty="0">
                <a:latin typeface="Times New Roman" pitchFamily="18" charset="0"/>
                <a:cs typeface="Times New Roman" pitchFamily="18" charset="0"/>
              </a:rPr>
              <a:t>) – https://www.enam.gov.in</a:t>
            </a:r>
          </a:p>
          <a:p>
            <a:pPr>
              <a:buFont typeface="+mj-lt"/>
              <a:buAutoNum type="arabicPeriod"/>
            </a:pPr>
            <a:r>
              <a:rPr lang="en-IN" dirty="0">
                <a:latin typeface="Times New Roman" pitchFamily="18" charset="0"/>
                <a:cs typeface="Times New Roman" pitchFamily="18" charset="0"/>
              </a:rPr>
              <a:t>Food and Agriculture Organization (FAO) Reports on Smart Farming – </a:t>
            </a:r>
            <a:r>
              <a:rPr lang="en-IN" dirty="0">
                <a:latin typeface="Times New Roman" pitchFamily="18" charset="0"/>
                <a:cs typeface="Times New Roman" pitchFamily="18" charset="0"/>
                <a:hlinkClick r:id="rId2"/>
              </a:rPr>
              <a:t>https://www.fao.org</a:t>
            </a: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5130102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438BB31A-641D-0628-0334-57C712F78794}"/>
            </a:ext>
          </a:extLst>
        </p:cNvPr>
        <p:cNvGrpSpPr/>
        <p:nvPr/>
      </p:nvGrpSpPr>
      <p:grpSpPr>
        <a:xfrm>
          <a:off x="0" y="0"/>
          <a:ext cx="0" cy="0"/>
          <a:chOff x="0" y="0"/>
          <a:chExt cx="0" cy="0"/>
        </a:xfrm>
      </p:grpSpPr>
      <p:sp>
        <p:nvSpPr>
          <p:cNvPr id="11" name="Content Placeholder 1">
            <a:extLst>
              <a:ext uri="{FF2B5EF4-FFF2-40B4-BE49-F238E27FC236}">
                <a16:creationId xmlns:a16="http://schemas.microsoft.com/office/drawing/2014/main" xmlns="" id="{3538F274-F7D2-56FD-AA3D-0802C9DC2F28}"/>
              </a:ext>
            </a:extLst>
          </p:cNvPr>
          <p:cNvSpPr txBox="1">
            <a:spLocks/>
          </p:cNvSpPr>
          <p:nvPr/>
        </p:nvSpPr>
        <p:spPr>
          <a:xfrm>
            <a:off x="666917" y="2257425"/>
            <a:ext cx="11029950" cy="375284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50000"/>
              </a:lnSpc>
              <a:buFont typeface="Arial" panose="020B0604020202020204" pitchFamily="34" charset="0"/>
              <a:buNone/>
            </a:pPr>
            <a:endParaRPr lang="en-IN" sz="1600" dirty="0">
              <a:latin typeface="Times New Roman" panose="02020603050405020304" pitchFamily="18" charset="0"/>
              <a:cs typeface="Times New Roman" panose="02020603050405020304" pitchFamily="18" charset="0"/>
            </a:endParaRPr>
          </a:p>
        </p:txBody>
      </p:sp>
      <p:sp>
        <p:nvSpPr>
          <p:cNvPr id="4" name="Title 4">
            <a:extLst>
              <a:ext uri="{FF2B5EF4-FFF2-40B4-BE49-F238E27FC236}">
                <a16:creationId xmlns:a16="http://schemas.microsoft.com/office/drawing/2014/main" xmlns="" id="{16A468C0-E968-761E-4454-3C568B83982C}"/>
              </a:ext>
            </a:extLst>
          </p:cNvPr>
          <p:cNvSpPr>
            <a:spLocks noGrp="1"/>
          </p:cNvSpPr>
          <p:nvPr>
            <p:ph type="title"/>
          </p:nvPr>
        </p:nvSpPr>
        <p:spPr>
          <a:xfrm>
            <a:off x="808453" y="2257425"/>
            <a:ext cx="9298744" cy="1325563"/>
          </a:xfrm>
        </p:spPr>
        <p:txBody>
          <a:bodyPr>
            <a:normAutofit/>
          </a:bodyPr>
          <a:lstStyle/>
          <a:p>
            <a:pPr algn="ctr"/>
            <a:r>
              <a:rPr lang="en-US" sz="4800" b="1" dirty="0">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31211195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11">
            <a:extLst>
              <a:ext uri="{FF2B5EF4-FFF2-40B4-BE49-F238E27FC236}">
                <a16:creationId xmlns:a16="http://schemas.microsoft.com/office/drawing/2014/main" xmlns="" id="{7DDFBF31-5FA3-D3D8-5B27-83688A8FE8C1}"/>
              </a:ext>
            </a:extLst>
          </p:cNvPr>
          <p:cNvSpPr>
            <a:spLocks noGrp="1"/>
          </p:cNvSpPr>
          <p:nvPr>
            <p:ph idx="1"/>
          </p:nvPr>
        </p:nvSpPr>
        <p:spPr/>
        <p:txBody>
          <a:bodyPr>
            <a:normAutofit/>
          </a:bodyPr>
          <a:lstStyle/>
          <a:p>
            <a:r>
              <a:rPr lang="en-US" sz="100" dirty="0"/>
              <a:t>;</a:t>
            </a:r>
            <a:endParaRPr lang="en-IN" sz="100" dirty="0"/>
          </a:p>
        </p:txBody>
      </p:sp>
      <p:sp>
        <p:nvSpPr>
          <p:cNvPr id="6" name="Rectangle 1">
            <a:extLst>
              <a:ext uri="{FF2B5EF4-FFF2-40B4-BE49-F238E27FC236}">
                <a16:creationId xmlns:a16="http://schemas.microsoft.com/office/drawing/2014/main" xmlns="" id="{BC74141A-AA63-95F3-6126-7D1711457B4D}"/>
              </a:ext>
            </a:extLst>
          </p:cNvPr>
          <p:cNvSpPr>
            <a:spLocks noChangeArrowheads="1"/>
          </p:cNvSpPr>
          <p:nvPr/>
        </p:nvSpPr>
        <p:spPr bwMode="auto">
          <a:xfrm>
            <a:off x="0" y="-1202570"/>
            <a:ext cx="45719"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 b="0" i="0" u="none" strike="noStrike" cap="none" normalizeH="0" baseline="0" dirty="0">
                <a:ln>
                  <a:noFill/>
                </a:ln>
                <a:solidFill>
                  <a:schemeClr val="tx1"/>
                </a:solidFill>
                <a:effectLst/>
                <a:latin typeface="Arial" panose="020B0604020202020204" pitchFamily="34" charset="0"/>
              </a:rPr>
              <a:t>Smart homes use the Internet of Things (IoT) to make life easier and better. Devices like lights, fans, ACs, and cameras are connected to the internet and can be controlled using a phone or voice.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2">
            <a:extLst>
              <a:ext uri="{FF2B5EF4-FFF2-40B4-BE49-F238E27FC236}">
                <a16:creationId xmlns:a16="http://schemas.microsoft.com/office/drawing/2014/main" xmlns="" id="{1B362D99-26D8-023C-35C1-EC885530B481}"/>
              </a:ext>
            </a:extLst>
          </p:cNvPr>
          <p:cNvSpPr>
            <a:spLocks noChangeArrowheads="1"/>
          </p:cNvSpPr>
          <p:nvPr/>
        </p:nvSpPr>
        <p:spPr bwMode="auto">
          <a:xfrm>
            <a:off x="0" y="457200"/>
            <a:ext cx="12192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3" name="Title 1">
            <a:extLst>
              <a:ext uri="{FF2B5EF4-FFF2-40B4-BE49-F238E27FC236}">
                <a16:creationId xmlns:a16="http://schemas.microsoft.com/office/drawing/2014/main" xmlns="" id="{1970D8D1-3140-C898-655D-F5F2CE8698FB}"/>
              </a:ext>
            </a:extLst>
          </p:cNvPr>
          <p:cNvSpPr txBox="1">
            <a:spLocks/>
          </p:cNvSpPr>
          <p:nvPr/>
        </p:nvSpPr>
        <p:spPr>
          <a:xfrm>
            <a:off x="520389" y="640080"/>
            <a:ext cx="10515600" cy="914767"/>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en-US" b="1" dirty="0">
                <a:solidFill>
                  <a:srgbClr val="002060"/>
                </a:solidFill>
                <a:latin typeface="Times New Roman" pitchFamily="18" charset="0"/>
                <a:cs typeface="Times New Roman" pitchFamily="18" charset="0"/>
              </a:rPr>
              <a:t>OUTLINE</a:t>
            </a:r>
          </a:p>
        </p:txBody>
      </p:sp>
      <p:sp>
        <p:nvSpPr>
          <p:cNvPr id="16" name="Content Placeholder 2">
            <a:extLst>
              <a:ext uri="{FF2B5EF4-FFF2-40B4-BE49-F238E27FC236}">
                <a16:creationId xmlns:a16="http://schemas.microsoft.com/office/drawing/2014/main" xmlns="" id="{B2C75F48-892F-8F29-FA02-E8CC82141FC3}"/>
              </a:ext>
            </a:extLst>
          </p:cNvPr>
          <p:cNvSpPr txBox="1">
            <a:spLocks/>
          </p:cNvSpPr>
          <p:nvPr/>
        </p:nvSpPr>
        <p:spPr>
          <a:xfrm>
            <a:off x="652591" y="1554847"/>
            <a:ext cx="11019020" cy="5221224"/>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sz="2000" b="1" dirty="0">
                <a:latin typeface="Arial"/>
                <a:ea typeface="+mn-lt"/>
                <a:cs typeface="Arial"/>
              </a:rPr>
              <a:t>  </a:t>
            </a:r>
            <a:endParaRPr lang="en-US" dirty="0">
              <a:latin typeface="Arial"/>
              <a:cs typeface="Arial"/>
            </a:endParaRPr>
          </a:p>
          <a:p>
            <a:pPr marL="305435" indent="-305435"/>
            <a:r>
              <a:rPr lang="en-US" sz="2000" dirty="0" smtClean="0">
                <a:latin typeface="Times New Roman" pitchFamily="18" charset="0"/>
                <a:ea typeface="+mn-lt"/>
                <a:cs typeface="Times New Roman" pitchFamily="18" charset="0"/>
              </a:rPr>
              <a:t>Problem Statement </a:t>
            </a:r>
          </a:p>
          <a:p>
            <a:pPr marL="305435" indent="-305435"/>
            <a:r>
              <a:rPr lang="en-US" sz="2000" dirty="0" smtClean="0">
                <a:latin typeface="Times New Roman" pitchFamily="18" charset="0"/>
                <a:ea typeface="+mn-lt"/>
                <a:cs typeface="Times New Roman" pitchFamily="18" charset="0"/>
              </a:rPr>
              <a:t>Proposed System/Solution</a:t>
            </a:r>
            <a:endParaRPr lang="en-US" dirty="0" smtClean="0">
              <a:latin typeface="Times New Roman" pitchFamily="18" charset="0"/>
              <a:cs typeface="Times New Roman" pitchFamily="18" charset="0"/>
            </a:endParaRPr>
          </a:p>
          <a:p>
            <a:pPr marL="305435" indent="-305435"/>
            <a:r>
              <a:rPr lang="en-US" sz="2000" dirty="0" smtClean="0">
                <a:latin typeface="Times New Roman" pitchFamily="18" charset="0"/>
                <a:ea typeface="+mn-lt"/>
                <a:cs typeface="Times New Roman" pitchFamily="18" charset="0"/>
              </a:rPr>
              <a:t>System Development Approach </a:t>
            </a:r>
            <a:endParaRPr lang="en-US" dirty="0" smtClean="0">
              <a:latin typeface="Times New Roman" pitchFamily="18" charset="0"/>
              <a:ea typeface="+mn-lt"/>
              <a:cs typeface="Times New Roman" pitchFamily="18" charset="0"/>
            </a:endParaRPr>
          </a:p>
          <a:p>
            <a:pPr marL="305435" indent="-305435"/>
            <a:r>
              <a:rPr lang="en-US" sz="2000" dirty="0" smtClean="0">
                <a:latin typeface="Times New Roman" pitchFamily="18" charset="0"/>
                <a:ea typeface="+mn-lt"/>
                <a:cs typeface="Times New Roman" pitchFamily="18" charset="0"/>
              </a:rPr>
              <a:t>Algorithm &amp; Deployment  </a:t>
            </a:r>
            <a:endParaRPr lang="en-US" dirty="0" smtClean="0">
              <a:latin typeface="Times New Roman" pitchFamily="18" charset="0"/>
              <a:cs typeface="Times New Roman" pitchFamily="18" charset="0"/>
            </a:endParaRPr>
          </a:p>
          <a:p>
            <a:pPr marL="305435" indent="-305435"/>
            <a:r>
              <a:rPr lang="en-US" sz="2000" dirty="0" smtClean="0">
                <a:latin typeface="Times New Roman" pitchFamily="18" charset="0"/>
                <a:ea typeface="+mn-lt"/>
                <a:cs typeface="Times New Roman" pitchFamily="18" charset="0"/>
              </a:rPr>
              <a:t>Result (Output Image)</a:t>
            </a:r>
          </a:p>
          <a:p>
            <a:pPr marL="305435" indent="-305435"/>
            <a:r>
              <a:rPr lang="en-US" sz="2000" dirty="0" smtClean="0">
                <a:latin typeface="Times New Roman" pitchFamily="18" charset="0"/>
                <a:ea typeface="+mn-lt"/>
                <a:cs typeface="Times New Roman" pitchFamily="18" charset="0"/>
              </a:rPr>
              <a:t>Conclusion</a:t>
            </a:r>
            <a:endParaRPr lang="en-US" dirty="0" smtClean="0">
              <a:latin typeface="Times New Roman" pitchFamily="18" charset="0"/>
              <a:cs typeface="Times New Roman" pitchFamily="18" charset="0"/>
            </a:endParaRPr>
          </a:p>
          <a:p>
            <a:pPr marL="305435" indent="-305435"/>
            <a:r>
              <a:rPr lang="en-US" sz="2000" dirty="0" smtClean="0">
                <a:latin typeface="Times New Roman" pitchFamily="18" charset="0"/>
                <a:ea typeface="+mn-lt"/>
                <a:cs typeface="Times New Roman" pitchFamily="18" charset="0"/>
              </a:rPr>
              <a:t>Future Scope</a:t>
            </a:r>
          </a:p>
          <a:p>
            <a:pPr marL="305435" indent="-305435"/>
            <a:r>
              <a:rPr lang="en-US" sz="2000" dirty="0" smtClean="0">
                <a:latin typeface="Times New Roman" pitchFamily="18" charset="0"/>
                <a:ea typeface="+mn-lt"/>
                <a:cs typeface="Times New Roman" pitchFamily="18" charset="0"/>
              </a:rPr>
              <a:t>References</a:t>
            </a:r>
            <a:endParaRPr lang="en-US" dirty="0" smtClean="0">
              <a:latin typeface="Times New Roman" pitchFamily="18" charset="0"/>
              <a:cs typeface="Times New Roman" pitchFamily="18" charset="0"/>
            </a:endParaRPr>
          </a:p>
          <a:p>
            <a:pPr marL="305435" indent="-305435"/>
            <a:endParaRPr lang="en-US" dirty="0">
              <a:latin typeface="Arial"/>
              <a:cs typeface="Arial"/>
            </a:endParaRPr>
          </a:p>
        </p:txBody>
      </p:sp>
    </p:spTree>
    <p:extLst>
      <p:ext uri="{BB962C8B-B14F-4D97-AF65-F5344CB8AC3E}">
        <p14:creationId xmlns:p14="http://schemas.microsoft.com/office/powerpoint/2010/main" val="7000043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D277B7-3837-6583-970F-BE20A0101644}"/>
              </a:ext>
            </a:extLst>
          </p:cNvPr>
          <p:cNvSpPr>
            <a:spLocks noGrp="1"/>
          </p:cNvSpPr>
          <p:nvPr>
            <p:ph type="title"/>
          </p:nvPr>
        </p:nvSpPr>
        <p:spPr>
          <a:xfrm>
            <a:off x="581192" y="702156"/>
            <a:ext cx="11029616" cy="530296"/>
          </a:xfrm>
        </p:spPr>
        <p:txBody>
          <a:bodyPr>
            <a:normAutofit fontScale="90000"/>
          </a:bodyPr>
          <a:lstStyle/>
          <a:p>
            <a:r>
              <a:rPr lang="en-US" sz="4400" b="1" dirty="0">
                <a:solidFill>
                  <a:schemeClr val="accent1"/>
                </a:solidFill>
                <a:latin typeface="Times New Roman" pitchFamily="18" charset="0"/>
                <a:cs typeface="Times New Roman" pitchFamily="18" charset="0"/>
              </a:rPr>
              <a:t>Problem Statement</a:t>
            </a:r>
            <a:endParaRPr lang="en-US" sz="4400" dirty="0">
              <a:latin typeface="Times New Roman" pitchFamily="18" charset="0"/>
              <a:cs typeface="Times New Roman" pitchFamily="18" charset="0"/>
            </a:endParaRPr>
          </a:p>
        </p:txBody>
      </p:sp>
      <p:sp>
        <p:nvSpPr>
          <p:cNvPr id="11" name="Content Placeholder 1">
            <a:extLst>
              <a:ext uri="{FF2B5EF4-FFF2-40B4-BE49-F238E27FC236}">
                <a16:creationId xmlns:a16="http://schemas.microsoft.com/office/drawing/2014/main" xmlns="" id="{48F76101-BFAE-DB1F-BB83-D84244C20AAF}"/>
              </a:ext>
            </a:extLst>
          </p:cNvPr>
          <p:cNvSpPr txBox="1">
            <a:spLocks/>
          </p:cNvSpPr>
          <p:nvPr/>
        </p:nvSpPr>
        <p:spPr>
          <a:xfrm>
            <a:off x="580858" y="1552575"/>
            <a:ext cx="11029950" cy="44291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50000"/>
              </a:lnSpc>
              <a:buFont typeface="Arial" panose="020B0604020202020204" pitchFamily="34" charset="0"/>
              <a:buNone/>
            </a:pPr>
            <a:r>
              <a:rPr lang="en-US" sz="1800" dirty="0">
                <a:latin typeface="Times New Roman" panose="02020603050405020304" pitchFamily="18" charset="0"/>
                <a:cs typeface="Times New Roman" panose="02020603050405020304" pitchFamily="18" charset="0"/>
              </a:rPr>
              <a:t>Small-scale farmers play a vital role in the agricultural sector, yet they face several challenges that affect their productivity and income. One of the major issues is the lack of access to real-time and reliable information about weather conditions, soil health, crop suitability, pest control, and market prices. Due to limited digital literacy and infrastructure, farmers often rely on outdated or inaccurate advice, leading to poor decision-making. Additionally, most agricultural information available online is in English, creating a language barrier for farmers who primarily communicate in their local languages. The absence of personalized and data-driven guidance makes it difficult for farmers to plan effectively, resulting in reduced crop yields, financial losses, and increased risk. Therefore, there is a strong need for an intelligent system that can provide localized, accurate, and easily understandable agricultural advice to empower small-scale farmers and support sustainable farming practices.</a:t>
            </a:r>
          </a:p>
          <a:p>
            <a:pPr marL="0" indent="0">
              <a:lnSpc>
                <a:spcPct val="150000"/>
              </a:lnSpc>
              <a:buFont typeface="Arial" panose="020B0604020202020204" pitchFamily="34" charset="0"/>
              <a:buNone/>
            </a:pP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063677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C9C5BE97-39DE-DB58-6B0E-1D5E5BF39A23}"/>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xmlns="" id="{7AB38347-BC83-C012-673E-894E8C1977EC}"/>
              </a:ext>
            </a:extLst>
          </p:cNvPr>
          <p:cNvSpPr>
            <a:spLocks noGrp="1"/>
          </p:cNvSpPr>
          <p:nvPr>
            <p:ph type="title"/>
          </p:nvPr>
        </p:nvSpPr>
        <p:spPr>
          <a:xfrm>
            <a:off x="581192" y="702156"/>
            <a:ext cx="11029616" cy="530296"/>
          </a:xfrm>
        </p:spPr>
        <p:txBody>
          <a:bodyPr>
            <a:normAutofit fontScale="90000"/>
          </a:bodyPr>
          <a:lstStyle/>
          <a:p>
            <a:r>
              <a:rPr lang="en-US" sz="4400" b="1" dirty="0">
                <a:solidFill>
                  <a:schemeClr val="accent1"/>
                </a:solidFill>
                <a:latin typeface="Times New Roman" pitchFamily="18" charset="0"/>
                <a:cs typeface="Times New Roman" pitchFamily="18" charset="0"/>
              </a:rPr>
              <a:t>Proposed Solution</a:t>
            </a:r>
            <a:endParaRPr lang="en-US" sz="4400" dirty="0">
              <a:latin typeface="Times New Roman" pitchFamily="18" charset="0"/>
              <a:cs typeface="Times New Roman" pitchFamily="18" charset="0"/>
            </a:endParaRPr>
          </a:p>
        </p:txBody>
      </p:sp>
      <p:sp>
        <p:nvSpPr>
          <p:cNvPr id="11" name="Content Placeholder 1">
            <a:extLst>
              <a:ext uri="{FF2B5EF4-FFF2-40B4-BE49-F238E27FC236}">
                <a16:creationId xmlns:a16="http://schemas.microsoft.com/office/drawing/2014/main" xmlns="" id="{F75A9CD6-BF7A-3466-BD44-FDC14FB3162A}"/>
              </a:ext>
            </a:extLst>
          </p:cNvPr>
          <p:cNvSpPr txBox="1">
            <a:spLocks/>
          </p:cNvSpPr>
          <p:nvPr/>
        </p:nvSpPr>
        <p:spPr>
          <a:xfrm>
            <a:off x="676442" y="1552575"/>
            <a:ext cx="11029950" cy="460326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50000"/>
              </a:lnSpc>
              <a:buFont typeface="Arial" panose="020B0604020202020204" pitchFamily="34" charset="0"/>
              <a:buNone/>
            </a:pPr>
            <a:r>
              <a:rPr lang="en-US" sz="1800" dirty="0">
                <a:latin typeface="Times New Roman" panose="02020603050405020304" pitchFamily="18" charset="0"/>
                <a:cs typeface="Times New Roman" panose="02020603050405020304" pitchFamily="18" charset="0"/>
              </a:rPr>
              <a:t>The proposed system introduces an AI Agent for Smart Farming Advice powered by Retrieval-Augmented Generation (RAG). This intelligent agent retrieves and generates real-time, localized agricultural information to support farmers in their decision-making. It accesses trusted data sources such as meteorological departments, soil condition databases, and agricultural market platforms. Farmers can interact with the system in their local language to ask questions like “Which crop should I grow this season?” or “What is today’s market rate for tomatoes?”. The system combines retrieved factual data with the generative power of AI to provide accurate, context-specific, and easily understandable responses. By doing so, it bridges the knowledge gap and empowers small-scale farmers to improve crop yield and income.</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039810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6CF85655-23DD-B56B-D972-A86E62AD0FD4}"/>
            </a:ext>
          </a:extLst>
        </p:cNvPr>
        <p:cNvGrpSpPr/>
        <p:nvPr/>
      </p:nvGrpSpPr>
      <p:grpSpPr>
        <a:xfrm>
          <a:off x="0" y="0"/>
          <a:ext cx="0" cy="0"/>
          <a:chOff x="0" y="0"/>
          <a:chExt cx="0" cy="0"/>
        </a:xfrm>
      </p:grpSpPr>
      <p:sp>
        <p:nvSpPr>
          <p:cNvPr id="4" name="Title 4">
            <a:extLst>
              <a:ext uri="{FF2B5EF4-FFF2-40B4-BE49-F238E27FC236}">
                <a16:creationId xmlns:a16="http://schemas.microsoft.com/office/drawing/2014/main" xmlns="" id="{96F10D11-A71A-5A0D-5606-AEBE83B9A256}"/>
              </a:ext>
            </a:extLst>
          </p:cNvPr>
          <p:cNvSpPr txBox="1">
            <a:spLocks/>
          </p:cNvSpPr>
          <p:nvPr/>
        </p:nvSpPr>
        <p:spPr>
          <a:xfrm>
            <a:off x="581192" y="662572"/>
            <a:ext cx="11029616" cy="530296"/>
          </a:xfrm>
          <a:prstGeom prst="rect">
            <a:avLst/>
          </a:prstGeom>
        </p:spPr>
        <p:txBody>
          <a:bodyPr vert="horz" lIns="91440" tIns="45720" rIns="91440" bIns="45720" rtlCol="0" anchor="b">
            <a:normAutofit fontScale="82500" lnSpcReduction="20000"/>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en-US" sz="4400" b="1" dirty="0">
                <a:solidFill>
                  <a:schemeClr val="accent1"/>
                </a:solidFill>
                <a:latin typeface="Times New Roman" pitchFamily="18" charset="0"/>
                <a:ea typeface="+mj-lt"/>
                <a:cs typeface="Times New Roman" pitchFamily="18" charset="0"/>
              </a:rPr>
              <a:t>System  Approach</a:t>
            </a:r>
            <a:endParaRPr lang="en-US" sz="4400" dirty="0">
              <a:solidFill>
                <a:schemeClr val="accent1"/>
              </a:solidFill>
              <a:latin typeface="Times New Roman" pitchFamily="18" charset="0"/>
              <a:cs typeface="Times New Roman" pitchFamily="18" charset="0"/>
            </a:endParaRPr>
          </a:p>
        </p:txBody>
      </p:sp>
      <p:sp>
        <p:nvSpPr>
          <p:cNvPr id="6" name="Content Placeholder 1">
            <a:extLst>
              <a:ext uri="{FF2B5EF4-FFF2-40B4-BE49-F238E27FC236}">
                <a16:creationId xmlns:a16="http://schemas.microsoft.com/office/drawing/2014/main" xmlns="" id="{197E9D8F-4F36-E832-C5FF-33D4EBEE12E5}"/>
              </a:ext>
            </a:extLst>
          </p:cNvPr>
          <p:cNvSpPr>
            <a:spLocks noGrp="1"/>
          </p:cNvSpPr>
          <p:nvPr>
            <p:ph idx="1"/>
          </p:nvPr>
        </p:nvSpPr>
        <p:spPr>
          <a:xfrm>
            <a:off x="654344" y="1522104"/>
            <a:ext cx="11029615" cy="4673324"/>
          </a:xfrm>
        </p:spPr>
        <p:txBody>
          <a:bodyPr>
            <a:normAutofit/>
          </a:bodyPr>
          <a:lstStyle/>
          <a:p>
            <a:pPr marL="0" indent="0">
              <a:buNone/>
            </a:pPr>
            <a:r>
              <a:rPr lang="en-IN" sz="1800" b="1" dirty="0">
                <a:latin typeface="Times New Roman" pitchFamily="18" charset="0"/>
                <a:cs typeface="Times New Roman" pitchFamily="18" charset="0"/>
              </a:rPr>
              <a:t>1. </a:t>
            </a:r>
            <a:r>
              <a:rPr lang="en-IN" sz="2000" b="1" dirty="0">
                <a:latin typeface="Times New Roman" pitchFamily="18" charset="0"/>
                <a:cs typeface="Times New Roman" pitchFamily="18" charset="0"/>
              </a:rPr>
              <a:t>System Requirements</a:t>
            </a:r>
          </a:p>
          <a:p>
            <a:r>
              <a:rPr lang="en-IN" sz="1800" b="1" dirty="0">
                <a:latin typeface="Times New Roman" pitchFamily="18" charset="0"/>
                <a:cs typeface="Times New Roman" pitchFamily="18" charset="0"/>
              </a:rPr>
              <a:t>Hardware Requirements:</a:t>
            </a:r>
          </a:p>
          <a:p>
            <a:pPr marL="0" indent="0">
              <a:buNone/>
            </a:pPr>
            <a:r>
              <a:rPr lang="en-IN" sz="1800" dirty="0">
                <a:latin typeface="Times New Roman" pitchFamily="18" charset="0"/>
                <a:cs typeface="Times New Roman" pitchFamily="18" charset="0"/>
              </a:rPr>
              <a:t>Minimum 4 GB RAM and dual-core CPU </a:t>
            </a:r>
          </a:p>
          <a:p>
            <a:pPr marL="0" indent="0">
              <a:buNone/>
            </a:pPr>
            <a:r>
              <a:rPr lang="en-IN" sz="1800" dirty="0">
                <a:latin typeface="Times New Roman" pitchFamily="18" charset="0"/>
                <a:cs typeface="Times New Roman" pitchFamily="18" charset="0"/>
              </a:rPr>
              <a:t>IBM Cloud account with provisioned cloud runtime</a:t>
            </a:r>
          </a:p>
          <a:p>
            <a:pPr marL="0" indent="0">
              <a:buNone/>
            </a:pPr>
            <a:r>
              <a:rPr lang="en-IN" sz="1800" dirty="0">
                <a:latin typeface="Times New Roman" pitchFamily="18" charset="0"/>
                <a:cs typeface="Times New Roman" pitchFamily="18" charset="0"/>
              </a:rPr>
              <a:t>Secure internet connection for real-time data streaming</a:t>
            </a:r>
          </a:p>
          <a:p>
            <a:r>
              <a:rPr lang="en-IN" sz="1800" b="1" dirty="0">
                <a:latin typeface="Times New Roman" pitchFamily="18" charset="0"/>
                <a:cs typeface="Times New Roman" pitchFamily="18" charset="0"/>
              </a:rPr>
              <a:t>Software Requirements:</a:t>
            </a:r>
          </a:p>
          <a:p>
            <a:pPr marL="0" indent="0">
              <a:buNone/>
            </a:pPr>
            <a:r>
              <a:rPr lang="en-IN" sz="1800" dirty="0">
                <a:latin typeface="Times New Roman" pitchFamily="18" charset="0"/>
                <a:cs typeface="Times New Roman" pitchFamily="18" charset="0"/>
              </a:rPr>
              <a:t>Operating System: Windows</a:t>
            </a:r>
          </a:p>
          <a:p>
            <a:pPr marL="0" indent="0">
              <a:buNone/>
            </a:pPr>
            <a:r>
              <a:rPr lang="en-IN" sz="1800" dirty="0">
                <a:latin typeface="Times New Roman" pitchFamily="18" charset="0"/>
                <a:cs typeface="Times New Roman" pitchFamily="18" charset="0"/>
              </a:rPr>
              <a:t>Python </a:t>
            </a:r>
          </a:p>
          <a:p>
            <a:pPr marL="0" indent="0">
              <a:buNone/>
            </a:pPr>
            <a:r>
              <a:rPr lang="en-IN" sz="1800" dirty="0">
                <a:latin typeface="Times New Roman" pitchFamily="18" charset="0"/>
                <a:cs typeface="Times New Roman" pitchFamily="18" charset="0"/>
              </a:rPr>
              <a:t>Cloud Platform: IBM Cloud (Watson Studio, Cloud Functions)</a:t>
            </a:r>
          </a:p>
          <a:p>
            <a:pPr marL="0" indent="0">
              <a:buNone/>
            </a:pPr>
            <a:r>
              <a:rPr lang="en-IN" sz="1800" dirty="0">
                <a:latin typeface="Times New Roman" pitchFamily="18" charset="0"/>
                <a:cs typeface="Times New Roman" pitchFamily="18" charset="0"/>
              </a:rPr>
              <a:t>Model Serving: Flask/ </a:t>
            </a:r>
            <a:r>
              <a:rPr lang="en-IN" sz="1800" dirty="0" err="1">
                <a:latin typeface="Times New Roman" pitchFamily="18" charset="0"/>
                <a:cs typeface="Times New Roman" pitchFamily="18" charset="0"/>
              </a:rPr>
              <a:t>FastAPI</a:t>
            </a:r>
            <a:r>
              <a:rPr lang="en-IN" sz="1800" dirty="0">
                <a:latin typeface="Times New Roman" pitchFamily="18" charset="0"/>
                <a:cs typeface="Times New Roman" pitchFamily="18" charset="0"/>
              </a:rPr>
              <a:t> for REST API deployment</a:t>
            </a:r>
          </a:p>
          <a:p>
            <a:pPr marL="0" indent="0">
              <a:buNone/>
            </a:pPr>
            <a:endParaRPr lang="en-IN" sz="1800" dirty="0">
              <a:latin typeface="Times New Roman" pitchFamily="18" charset="0"/>
              <a:cs typeface="Times New Roman" pitchFamily="18" charset="0"/>
            </a:endParaRPr>
          </a:p>
        </p:txBody>
      </p:sp>
    </p:spTree>
    <p:extLst>
      <p:ext uri="{BB962C8B-B14F-4D97-AF65-F5344CB8AC3E}">
        <p14:creationId xmlns:p14="http://schemas.microsoft.com/office/powerpoint/2010/main" val="40303854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CD09406D-EECF-D764-FA09-18513DF38D7E}"/>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xmlns="" id="{5EB0CD1C-73EC-8BA0-D961-2509295442D3}"/>
              </a:ext>
            </a:extLst>
          </p:cNvPr>
          <p:cNvSpPr>
            <a:spLocks noGrp="1"/>
          </p:cNvSpPr>
          <p:nvPr>
            <p:ph type="title"/>
          </p:nvPr>
        </p:nvSpPr>
        <p:spPr>
          <a:xfrm>
            <a:off x="581526" y="641279"/>
            <a:ext cx="11029616" cy="530296"/>
          </a:xfrm>
        </p:spPr>
        <p:txBody>
          <a:bodyPr>
            <a:normAutofit fontScale="90000"/>
          </a:bodyPr>
          <a:lstStyle/>
          <a:p>
            <a:r>
              <a:rPr lang="en-US" sz="4400" b="1" dirty="0">
                <a:solidFill>
                  <a:schemeClr val="accent1"/>
                </a:solidFill>
                <a:latin typeface="Times New Roman" pitchFamily="18" charset="0"/>
                <a:ea typeface="+mj-lt"/>
                <a:cs typeface="Times New Roman" pitchFamily="18" charset="0"/>
              </a:rPr>
              <a:t>Algorithm &amp; Deployment</a:t>
            </a:r>
            <a:endParaRPr lang="en-US" sz="4400" dirty="0">
              <a:latin typeface="Times New Roman" pitchFamily="18" charset="0"/>
              <a:cs typeface="Times New Roman" pitchFamily="18" charset="0"/>
            </a:endParaRPr>
          </a:p>
        </p:txBody>
      </p:sp>
      <p:sp>
        <p:nvSpPr>
          <p:cNvPr id="11" name="Content Placeholder 1">
            <a:extLst>
              <a:ext uri="{FF2B5EF4-FFF2-40B4-BE49-F238E27FC236}">
                <a16:creationId xmlns:a16="http://schemas.microsoft.com/office/drawing/2014/main" xmlns="" id="{0BFDCF78-AF0C-B3D9-1317-083AEA19E869}"/>
              </a:ext>
            </a:extLst>
          </p:cNvPr>
          <p:cNvSpPr txBox="1">
            <a:spLocks/>
          </p:cNvSpPr>
          <p:nvPr/>
        </p:nvSpPr>
        <p:spPr>
          <a:xfrm>
            <a:off x="581526" y="1485901"/>
            <a:ext cx="11029950" cy="444817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50000"/>
              </a:lnSpc>
              <a:buFont typeface="Arial" panose="020B0604020202020204" pitchFamily="34" charset="0"/>
              <a:buNone/>
            </a:pPr>
            <a:r>
              <a:rPr lang="en-US" sz="2000" dirty="0">
                <a:latin typeface="Times New Roman" panose="02020603050405020304" pitchFamily="18" charset="0"/>
                <a:cs typeface="Times New Roman" panose="02020603050405020304" pitchFamily="18" charset="0"/>
              </a:rPr>
              <a:t>The RAG model forms the foundation of the system. It operates in two main stages: retrieval and generation. In the retrieval stage, the system searches a document or database repository for the most relevant information related to the farmer’s query. In the generation stage, the AI model (IBM Granite) synthesizes this retrieved information to produce a meaningful and precise answer. The algorithm ensures factual accuracy and contextual understanding. For deployment, the system utilizes IBM Cloud Lite services, where the backend RAG model, API endpoints, and user interface are hosted. This allows real-time access to data and scalable deployment for multiple users across regions.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858715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82C5A3AF-87BB-E807-FAB0-B4F612866ED5}"/>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xmlns="" id="{7594CE02-D248-3B64-2D4C-332240B6A592}"/>
              </a:ext>
            </a:extLst>
          </p:cNvPr>
          <p:cNvSpPr>
            <a:spLocks noGrp="1"/>
          </p:cNvSpPr>
          <p:nvPr>
            <p:ph type="title"/>
          </p:nvPr>
        </p:nvSpPr>
        <p:spPr>
          <a:xfrm>
            <a:off x="581192" y="702156"/>
            <a:ext cx="11029616" cy="530296"/>
          </a:xfrm>
        </p:spPr>
        <p:txBody>
          <a:bodyPr>
            <a:noAutofit/>
          </a:bodyPr>
          <a:lstStyle/>
          <a:p>
            <a:r>
              <a:rPr lang="en-US" sz="4400" b="1" dirty="0">
                <a:solidFill>
                  <a:schemeClr val="accent1"/>
                </a:solidFill>
                <a:latin typeface="Times New Roman" pitchFamily="18" charset="0"/>
                <a:ea typeface="+mj-lt"/>
                <a:cs typeface="Times New Roman" pitchFamily="18" charset="0"/>
              </a:rPr>
              <a:t>Result</a:t>
            </a:r>
            <a:endParaRPr lang="en-US" sz="4400" dirty="0">
              <a:latin typeface="Times New Roman" pitchFamily="18" charset="0"/>
              <a:cs typeface="Times New Roman" pitchFamily="18" charset="0"/>
            </a:endParaRPr>
          </a:p>
        </p:txBody>
      </p:sp>
      <p:sp>
        <p:nvSpPr>
          <p:cNvPr id="11" name="Content Placeholder 1">
            <a:extLst>
              <a:ext uri="{FF2B5EF4-FFF2-40B4-BE49-F238E27FC236}">
                <a16:creationId xmlns:a16="http://schemas.microsoft.com/office/drawing/2014/main" xmlns="" id="{C8832A73-F93A-C4F6-4F08-6A53D3C357B3}"/>
              </a:ext>
            </a:extLst>
          </p:cNvPr>
          <p:cNvSpPr txBox="1">
            <a:spLocks/>
          </p:cNvSpPr>
          <p:nvPr/>
        </p:nvSpPr>
        <p:spPr>
          <a:xfrm>
            <a:off x="580858" y="1457325"/>
            <a:ext cx="11029950" cy="375284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50000"/>
              </a:lnSpc>
              <a:buNone/>
            </a:pPr>
            <a:r>
              <a:rPr lang="en-US" sz="2000" dirty="0">
                <a:latin typeface="Times New Roman" pitchFamily="18" charset="0"/>
                <a:cs typeface="Times New Roman" pitchFamily="18" charset="0"/>
              </a:rPr>
              <a:t>The output of the system displays a simple, user-friendly chat interface where farmers can type or speak their questions in their local language. The AI agent responds with accurate and context-based answers retrieved from verified agricultural data sources. For example, when a user asks, “Which crop should I grow this season in Maharashtra?”, the system displays the best-suited crops based on weather conditions, soil type, and market trends. Similarly, for “What is today’s mandi rate for tomatoes?”, it provides real-time price updates. The results demonstrate that the system effectively delivers localized and reliable agricultural guidance in an accessible format.</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341996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291CA91B-0C75-9986-4C15-D257FA777759}"/>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xmlns="" id="{A401184A-BC2F-04AE-6B78-FE95A1AD708C}"/>
              </a:ext>
            </a:extLst>
          </p:cNvPr>
          <p:cNvSpPr>
            <a:spLocks noGrp="1"/>
          </p:cNvSpPr>
          <p:nvPr>
            <p:ph type="title"/>
          </p:nvPr>
        </p:nvSpPr>
        <p:spPr>
          <a:xfrm>
            <a:off x="581192" y="702156"/>
            <a:ext cx="11029616" cy="530296"/>
          </a:xfrm>
        </p:spPr>
        <p:txBody>
          <a:bodyPr>
            <a:normAutofit fontScale="90000"/>
          </a:bodyPr>
          <a:lstStyle/>
          <a:p>
            <a:r>
              <a:rPr lang="en-US" sz="4400" b="1" dirty="0">
                <a:solidFill>
                  <a:schemeClr val="accent1"/>
                </a:solidFill>
                <a:latin typeface="Arial"/>
                <a:ea typeface="+mj-lt"/>
                <a:cs typeface="Arial"/>
              </a:rPr>
              <a:t>Result</a:t>
            </a:r>
            <a:endParaRPr lang="en-US" sz="4400" dirty="0"/>
          </a:p>
        </p:txBody>
      </p:sp>
      <p:sp>
        <p:nvSpPr>
          <p:cNvPr id="11" name="Content Placeholder 1">
            <a:extLst>
              <a:ext uri="{FF2B5EF4-FFF2-40B4-BE49-F238E27FC236}">
                <a16:creationId xmlns:a16="http://schemas.microsoft.com/office/drawing/2014/main" xmlns="" id="{FDA60B77-2A45-9ADB-821E-476AD94CD4EC}"/>
              </a:ext>
            </a:extLst>
          </p:cNvPr>
          <p:cNvSpPr txBox="1">
            <a:spLocks/>
          </p:cNvSpPr>
          <p:nvPr/>
        </p:nvSpPr>
        <p:spPr>
          <a:xfrm>
            <a:off x="581192" y="1933575"/>
            <a:ext cx="11029950" cy="375284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50000"/>
              </a:lnSpc>
              <a:buFont typeface="Arial" panose="020B0604020202020204" pitchFamily="34" charset="0"/>
              <a:buNone/>
            </a:pPr>
            <a:endParaRPr lang="en-IN" sz="1600"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xmlns="" id="{F533CBFB-0452-BE18-3DFF-6319460BC4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4900" y="1664432"/>
            <a:ext cx="10191750" cy="4602908"/>
          </a:xfrm>
          <a:prstGeom prst="rect">
            <a:avLst/>
          </a:prstGeom>
        </p:spPr>
      </p:pic>
    </p:spTree>
    <p:extLst>
      <p:ext uri="{BB962C8B-B14F-4D97-AF65-F5344CB8AC3E}">
        <p14:creationId xmlns:p14="http://schemas.microsoft.com/office/powerpoint/2010/main" val="38943042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447012D6-9B32-1D0B-C032-4E6AD1E722D4}"/>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xmlns="" id="{4235177F-6432-3642-A23B-302340BDE64E}"/>
              </a:ext>
            </a:extLst>
          </p:cNvPr>
          <p:cNvSpPr>
            <a:spLocks noGrp="1"/>
          </p:cNvSpPr>
          <p:nvPr>
            <p:ph type="title"/>
          </p:nvPr>
        </p:nvSpPr>
        <p:spPr>
          <a:xfrm>
            <a:off x="581192" y="702156"/>
            <a:ext cx="11029616" cy="530296"/>
          </a:xfrm>
        </p:spPr>
        <p:txBody>
          <a:bodyPr>
            <a:noAutofit/>
          </a:bodyPr>
          <a:lstStyle/>
          <a:p>
            <a:r>
              <a:rPr lang="en-US" sz="4400" b="1" dirty="0">
                <a:solidFill>
                  <a:schemeClr val="accent1"/>
                </a:solidFill>
                <a:latin typeface="Arial"/>
                <a:ea typeface="+mj-lt"/>
                <a:cs typeface="Arial"/>
              </a:rPr>
              <a:t>Result</a:t>
            </a:r>
            <a:endParaRPr lang="en-US" sz="4400" dirty="0"/>
          </a:p>
        </p:txBody>
      </p:sp>
      <p:sp>
        <p:nvSpPr>
          <p:cNvPr id="11" name="Content Placeholder 1">
            <a:extLst>
              <a:ext uri="{FF2B5EF4-FFF2-40B4-BE49-F238E27FC236}">
                <a16:creationId xmlns:a16="http://schemas.microsoft.com/office/drawing/2014/main" xmlns="" id="{BBBB74D8-3EB1-5333-C74C-FFD682EDC5C3}"/>
              </a:ext>
            </a:extLst>
          </p:cNvPr>
          <p:cNvSpPr txBox="1">
            <a:spLocks/>
          </p:cNvSpPr>
          <p:nvPr/>
        </p:nvSpPr>
        <p:spPr>
          <a:xfrm>
            <a:off x="581192" y="1704975"/>
            <a:ext cx="11029950" cy="375284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50000"/>
              </a:lnSpc>
              <a:buFont typeface="Arial" panose="020B0604020202020204" pitchFamily="34" charset="0"/>
              <a:buNone/>
            </a:pPr>
            <a:endParaRPr lang="en-IN" sz="1600"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xmlns="" id="{85FB7F48-025D-F844-CEDB-A1041ACECB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7405" y="1571625"/>
            <a:ext cx="10503403" cy="4667250"/>
          </a:xfrm>
          <a:prstGeom prst="rect">
            <a:avLst/>
          </a:prstGeom>
        </p:spPr>
      </p:pic>
    </p:spTree>
    <p:extLst>
      <p:ext uri="{BB962C8B-B14F-4D97-AF65-F5344CB8AC3E}">
        <p14:creationId xmlns:p14="http://schemas.microsoft.com/office/powerpoint/2010/main" val="521374297"/>
      </p:ext>
    </p:extLst>
  </p:cSld>
  <p:clrMapOvr>
    <a:masterClrMapping/>
  </p:clrMapOvr>
</p:sld>
</file>

<file path=ppt/theme/theme1.xml><?xml version="1.0" encoding="utf-8"?>
<a:theme xmlns:a="http://schemas.openxmlformats.org/drawingml/2006/main" name="Office 2013 - 2022 Theme">
  <a:themeElements>
    <a:clrScheme name="Office 2013 - 2022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13 - 2022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2013 - 2022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xmlns=""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2013 - 2022 Theme</Template>
  <TotalTime>540</TotalTime>
  <Words>952</Words>
  <Application>Microsoft Office PowerPoint</Application>
  <PresentationFormat>Custom</PresentationFormat>
  <Paragraphs>61</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2013 - 2022 Theme</vt:lpstr>
      <vt:lpstr>.</vt:lpstr>
      <vt:lpstr>PowerPoint Presentation</vt:lpstr>
      <vt:lpstr>Problem Statement</vt:lpstr>
      <vt:lpstr>Proposed Solution</vt:lpstr>
      <vt:lpstr>PowerPoint Presentation</vt:lpstr>
      <vt:lpstr>Algorithm &amp; Deployment</vt:lpstr>
      <vt:lpstr>Result</vt:lpstr>
      <vt:lpstr>Result</vt:lpstr>
      <vt:lpstr>Result</vt:lpstr>
      <vt:lpstr>Result</vt:lpstr>
      <vt:lpstr>Conclusion</vt:lpstr>
      <vt:lpstr>Future Scope</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c:title>
  <dc:creator>Sakshi Abak</dc:creator>
  <cp:lastModifiedBy>Admin</cp:lastModifiedBy>
  <cp:revision>13</cp:revision>
  <dcterms:created xsi:type="dcterms:W3CDTF">2025-04-16T15:47:40Z</dcterms:created>
  <dcterms:modified xsi:type="dcterms:W3CDTF">2025-10-31T14:52:04Z</dcterms:modified>
</cp:coreProperties>
</file>