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2" r:id="rId5"/>
    <p:sldId id="263" r:id="rId6"/>
    <p:sldId id="264" r:id="rId7"/>
    <p:sldId id="265" r:id="rId8"/>
    <p:sldId id="280" r:id="rId9"/>
    <p:sldId id="281" r:id="rId10"/>
    <p:sldId id="283" r:id="rId11"/>
    <p:sldId id="284" r:id="rId12"/>
    <p:sldId id="288" r:id="rId13"/>
    <p:sldId id="258" r:id="rId14"/>
    <p:sldId id="267" r:id="rId15"/>
    <p:sldId id="273" r:id="rId16"/>
    <p:sldId id="268" r:id="rId17"/>
    <p:sldId id="271" r:id="rId18"/>
    <p:sldId id="269" r:id="rId19"/>
    <p:sldId id="270" r:id="rId20"/>
    <p:sldId id="279" r:id="rId21"/>
    <p:sldId id="259" r:id="rId22"/>
    <p:sldId id="278" r:id="rId23"/>
    <p:sldId id="285" r:id="rId24"/>
    <p:sldId id="289" r:id="rId25"/>
    <p:sldId id="274" r:id="rId26"/>
    <p:sldId id="275" r:id="rId27"/>
    <p:sldId id="276" r:id="rId28"/>
    <p:sldId id="277" r:id="rId29"/>
    <p:sldId id="286" r:id="rId30"/>
    <p:sldId id="272"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6 GAYATRI" initials="1G" lastIdx="1" clrIdx="0">
    <p:extLst>
      <p:ext uri="{19B8F6BF-5375-455C-9EA6-DF929625EA0E}">
        <p15:presenceInfo xmlns:p15="http://schemas.microsoft.com/office/powerpoint/2012/main" userId="S::2017PECCS126@panimalarengg.onmicrosoft.com::987fd4e7-933a-46dc-8cd7-00ee4a26c4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C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86" d="100"/>
          <a:sy n="86" d="100"/>
        </p:scale>
        <p:origin x="40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ijarcce.com/wp-content/uploads/2021/05/IJARCCE.2021.10478.pdf" TargetMode="External"/><Relationship Id="rId2" Type="http://schemas.openxmlformats.org/officeDocument/2006/relationships/hyperlink" Target="https://www.youtube.com/watch?v=klfL3dA1SE" TargetMode="External"/><Relationship Id="rId1" Type="http://schemas.openxmlformats.org/officeDocument/2006/relationships/slideLayout" Target="../slideLayouts/slideLayout7.xml"/><Relationship Id="rId4" Type="http://schemas.openxmlformats.org/officeDocument/2006/relationships/hyperlink" Target="https://ijarcce.com/wp-content/uploads/2016/02/IJARCCE-85.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4D8FFF-125D-401F-8ED2-61159DD963E4}"/>
              </a:ext>
            </a:extLst>
          </p:cNvPr>
          <p:cNvSpPr txBox="1"/>
          <p:nvPr/>
        </p:nvSpPr>
        <p:spPr>
          <a:xfrm>
            <a:off x="1683797" y="274946"/>
            <a:ext cx="8824404"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IN" sz="2800" b="1" dirty="0">
                <a:latin typeface="Times New Roman" panose="02020603050405020304" pitchFamily="18" charset="0"/>
                <a:cs typeface="Times New Roman" panose="02020603050405020304" pitchFamily="18" charset="0"/>
              </a:rPr>
              <a:t>AUGMENTED REALITY BASED APPLICATION TO ENHANCE INTERIOR DESIGNING USING MARKERLESS TRACKING</a:t>
            </a:r>
          </a:p>
        </p:txBody>
      </p:sp>
      <p:sp>
        <p:nvSpPr>
          <p:cNvPr id="5" name="TextBox 4">
            <a:extLst>
              <a:ext uri="{FF2B5EF4-FFF2-40B4-BE49-F238E27FC236}">
                <a16:creationId xmlns:a16="http://schemas.microsoft.com/office/drawing/2014/main" id="{3189AF63-C512-4D4F-8206-07357D9C1F67}"/>
              </a:ext>
            </a:extLst>
          </p:cNvPr>
          <p:cNvSpPr txBox="1"/>
          <p:nvPr/>
        </p:nvSpPr>
        <p:spPr>
          <a:xfrm>
            <a:off x="3064275" y="2161187"/>
            <a:ext cx="6063449"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sz="2800" b="1" dirty="0">
                <a:latin typeface="Times New Roman" panose="02020603050405020304" pitchFamily="18" charset="0"/>
                <a:cs typeface="Times New Roman" panose="02020603050405020304" pitchFamily="18" charset="0"/>
              </a:rPr>
              <a:t>DOMAIN: MOBILE APPLICATION </a:t>
            </a:r>
          </a:p>
        </p:txBody>
      </p:sp>
      <p:sp>
        <p:nvSpPr>
          <p:cNvPr id="6" name="TextBox 5">
            <a:extLst>
              <a:ext uri="{FF2B5EF4-FFF2-40B4-BE49-F238E27FC236}">
                <a16:creationId xmlns:a16="http://schemas.microsoft.com/office/drawing/2014/main" id="{FA4CD566-6E9B-46D4-9B9A-6A6394B1E7B7}"/>
              </a:ext>
            </a:extLst>
          </p:cNvPr>
          <p:cNvSpPr txBox="1"/>
          <p:nvPr/>
        </p:nvSpPr>
        <p:spPr>
          <a:xfrm>
            <a:off x="7460202" y="4169704"/>
            <a:ext cx="4598633" cy="25545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2000" b="1" u="sng" dirty="0">
                <a:latin typeface="Times New Roman" panose="02020603050405020304" pitchFamily="18" charset="0"/>
                <a:cs typeface="Times New Roman" panose="02020603050405020304" pitchFamily="18" charset="0"/>
              </a:rPr>
              <a:t>GUIDE:</a:t>
            </a:r>
          </a:p>
          <a:p>
            <a:r>
              <a:rPr lang="en-IN" sz="2000" b="1" dirty="0">
                <a:latin typeface="Times New Roman" panose="02020603050405020304" pitchFamily="18" charset="0"/>
                <a:cs typeface="Times New Roman" panose="02020603050405020304" pitchFamily="18" charset="0"/>
              </a:rPr>
              <a:t>Mrs Kavitha Subramani</a:t>
            </a:r>
          </a:p>
          <a:p>
            <a:endParaRPr lang="en-IN" sz="2000" b="1"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TEAM MEMBERS:</a:t>
            </a:r>
          </a:p>
          <a:p>
            <a:r>
              <a:rPr lang="en-IN" sz="2000" b="1" dirty="0">
                <a:latin typeface="Times New Roman" panose="02020603050405020304" pitchFamily="18" charset="0"/>
                <a:cs typeface="Times New Roman" panose="02020603050405020304" pitchFamily="18" charset="0"/>
              </a:rPr>
              <a:t>GAYATRI KP (211417104066)</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GULLAPALLI LAKSHMI SWARAJ(211417104071)</a:t>
            </a:r>
          </a:p>
        </p:txBody>
      </p:sp>
      <p:sp>
        <p:nvSpPr>
          <p:cNvPr id="2" name="TextBox 1">
            <a:extLst>
              <a:ext uri="{FF2B5EF4-FFF2-40B4-BE49-F238E27FC236}">
                <a16:creationId xmlns:a16="http://schemas.microsoft.com/office/drawing/2014/main" id="{FC4BDFDB-3A0F-4934-8A17-48362AD1F4B7}"/>
              </a:ext>
            </a:extLst>
          </p:cNvPr>
          <p:cNvSpPr txBox="1"/>
          <p:nvPr/>
        </p:nvSpPr>
        <p:spPr>
          <a:xfrm>
            <a:off x="5211192" y="3059668"/>
            <a:ext cx="1127464" cy="369332"/>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100000" t="100000"/>
            </a:path>
            <a:tileRect r="-100000" b="-100000"/>
          </a:gradFill>
        </p:spPr>
        <p:txBody>
          <a:bodyPr wrap="square" rtlCol="0">
            <a:spAutoFit/>
          </a:bodyPr>
          <a:lstStyle/>
          <a:p>
            <a:r>
              <a:rPr lang="en-IN" b="1" dirty="0">
                <a:solidFill>
                  <a:schemeClr val="bg1"/>
                </a:solidFill>
              </a:rPr>
              <a:t>BATCH A8</a:t>
            </a:r>
          </a:p>
        </p:txBody>
      </p:sp>
    </p:spTree>
    <p:extLst>
      <p:ext uri="{BB962C8B-B14F-4D97-AF65-F5344CB8AC3E}">
        <p14:creationId xmlns:p14="http://schemas.microsoft.com/office/powerpoint/2010/main" val="117952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0A74E08-E673-41CB-B90F-5176C4BD08A9}"/>
              </a:ext>
            </a:extLst>
          </p:cNvPr>
          <p:cNvGraphicFramePr>
            <a:graphicFrameLocks noGrp="1"/>
          </p:cNvGraphicFramePr>
          <p:nvPr>
            <p:extLst>
              <p:ext uri="{D42A27DB-BD31-4B8C-83A1-F6EECF244321}">
                <p14:modId xmlns:p14="http://schemas.microsoft.com/office/powerpoint/2010/main" val="61614171"/>
              </p:ext>
            </p:extLst>
          </p:nvPr>
        </p:nvGraphicFramePr>
        <p:xfrm>
          <a:off x="152400" y="240271"/>
          <a:ext cx="11887200" cy="3634740"/>
        </p:xfrm>
        <a:graphic>
          <a:graphicData uri="http://schemas.openxmlformats.org/drawingml/2006/table">
            <a:tbl>
              <a:tblPr firstRow="1" bandRow="1">
                <a:tableStyleId>{5C22544A-7EE6-4342-B048-85BDC9FD1C3A}</a:tableStyleId>
              </a:tblPr>
              <a:tblGrid>
                <a:gridCol w="603682">
                  <a:extLst>
                    <a:ext uri="{9D8B030D-6E8A-4147-A177-3AD203B41FA5}">
                      <a16:colId xmlns:a16="http://schemas.microsoft.com/office/drawing/2014/main" val="2517397269"/>
                    </a:ext>
                  </a:extLst>
                </a:gridCol>
                <a:gridCol w="1438182">
                  <a:extLst>
                    <a:ext uri="{9D8B030D-6E8A-4147-A177-3AD203B41FA5}">
                      <a16:colId xmlns:a16="http://schemas.microsoft.com/office/drawing/2014/main" val="1054206033"/>
                    </a:ext>
                  </a:extLst>
                </a:gridCol>
                <a:gridCol w="798990">
                  <a:extLst>
                    <a:ext uri="{9D8B030D-6E8A-4147-A177-3AD203B41FA5}">
                      <a16:colId xmlns:a16="http://schemas.microsoft.com/office/drawing/2014/main" val="2145906169"/>
                    </a:ext>
                  </a:extLst>
                </a:gridCol>
                <a:gridCol w="1518082">
                  <a:extLst>
                    <a:ext uri="{9D8B030D-6E8A-4147-A177-3AD203B41FA5}">
                      <a16:colId xmlns:a16="http://schemas.microsoft.com/office/drawing/2014/main" val="3527910780"/>
                    </a:ext>
                  </a:extLst>
                </a:gridCol>
                <a:gridCol w="3070564">
                  <a:extLst>
                    <a:ext uri="{9D8B030D-6E8A-4147-A177-3AD203B41FA5}">
                      <a16:colId xmlns:a16="http://schemas.microsoft.com/office/drawing/2014/main" val="2565918455"/>
                    </a:ext>
                  </a:extLst>
                </a:gridCol>
                <a:gridCol w="1485900">
                  <a:extLst>
                    <a:ext uri="{9D8B030D-6E8A-4147-A177-3AD203B41FA5}">
                      <a16:colId xmlns:a16="http://schemas.microsoft.com/office/drawing/2014/main" val="1216640548"/>
                    </a:ext>
                  </a:extLst>
                </a:gridCol>
                <a:gridCol w="1485900">
                  <a:extLst>
                    <a:ext uri="{9D8B030D-6E8A-4147-A177-3AD203B41FA5}">
                      <a16:colId xmlns:a16="http://schemas.microsoft.com/office/drawing/2014/main" val="1100412586"/>
                    </a:ext>
                  </a:extLst>
                </a:gridCol>
                <a:gridCol w="1485900">
                  <a:extLst>
                    <a:ext uri="{9D8B030D-6E8A-4147-A177-3AD203B41FA5}">
                      <a16:colId xmlns:a16="http://schemas.microsoft.com/office/drawing/2014/main" val="8967095"/>
                    </a:ext>
                  </a:extLst>
                </a:gridCol>
              </a:tblGrid>
              <a:tr h="370840">
                <a:tc>
                  <a:txBody>
                    <a:bodyPr/>
                    <a:lstStyle/>
                    <a:p>
                      <a:r>
                        <a:rPr lang="en-IN" sz="15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TECHNIQUE</a:t>
                      </a:r>
                      <a:r>
                        <a:rPr lang="en-IN" sz="1500" baseline="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FUTURE</a:t>
                      </a:r>
                      <a:r>
                        <a:rPr lang="en-IN" sz="1500" baseline="0" dirty="0">
                          <a:latin typeface="Times New Roman" panose="02020603050405020304" pitchFamily="18" charset="0"/>
                          <a:cs typeface="Times New Roman" panose="02020603050405020304" pitchFamily="18" charset="0"/>
                        </a:rPr>
                        <a:t> SCOPE</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3829670272"/>
                  </a:ext>
                </a:extLst>
              </a:tr>
              <a:tr h="370840">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Use of Augmented Reality in furniture industry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2015</a:t>
                      </a:r>
                    </a:p>
                  </a:txBody>
                  <a:tcPr/>
                </a:tc>
                <a:tc>
                  <a:txBody>
                    <a:bodyPr/>
                    <a:lstStyle/>
                    <a:p>
                      <a:r>
                        <a:rPr lang="pt-BR" dirty="0">
                          <a:latin typeface="Times New Roman" panose="02020603050405020304" pitchFamily="18" charset="0"/>
                          <a:cs typeface="Times New Roman" panose="02020603050405020304" pitchFamily="18" charset="0"/>
                        </a:rPr>
                        <a:t>Elizabeth Carvalho, Gustaava Macaes, Isabel Varajao, Nuno Sousa, Paulo Brito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configurable and modular platform that has been developed to solve this gap between the designer's and the client's visual models. It offers an immersive preview of the interior decoration, customizable to the spatial real world visualization area having Augmented Reality (AR) as its technological background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 of Augmented Reality in furniture industry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 Simultaneous Localization and Mapping (SLAM) that helps in fixing to rigid body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Marker based and can be placed only on the predefined images.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24679"/>
                  </a:ext>
                </a:extLst>
              </a:tr>
            </a:tbl>
          </a:graphicData>
        </a:graphic>
      </p:graphicFrame>
    </p:spTree>
    <p:extLst>
      <p:ext uri="{BB962C8B-B14F-4D97-AF65-F5344CB8AC3E}">
        <p14:creationId xmlns:p14="http://schemas.microsoft.com/office/powerpoint/2010/main" val="13748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40E0A4D-404A-483D-95DE-2C371AC59632}"/>
              </a:ext>
            </a:extLst>
          </p:cNvPr>
          <p:cNvGraphicFramePr>
            <a:graphicFrameLocks noGrp="1"/>
          </p:cNvGraphicFramePr>
          <p:nvPr>
            <p:extLst>
              <p:ext uri="{D42A27DB-BD31-4B8C-83A1-F6EECF244321}">
                <p14:modId xmlns:p14="http://schemas.microsoft.com/office/powerpoint/2010/main" val="2344039796"/>
              </p:ext>
            </p:extLst>
          </p:nvPr>
        </p:nvGraphicFramePr>
        <p:xfrm>
          <a:off x="79899" y="719666"/>
          <a:ext cx="11984856" cy="4732020"/>
        </p:xfrm>
        <a:graphic>
          <a:graphicData uri="http://schemas.openxmlformats.org/drawingml/2006/table">
            <a:tbl>
              <a:tblPr firstRow="1" bandRow="1">
                <a:tableStyleId>{5C22544A-7EE6-4342-B048-85BDC9FD1C3A}</a:tableStyleId>
              </a:tblPr>
              <a:tblGrid>
                <a:gridCol w="612559">
                  <a:extLst>
                    <a:ext uri="{9D8B030D-6E8A-4147-A177-3AD203B41FA5}">
                      <a16:colId xmlns:a16="http://schemas.microsoft.com/office/drawing/2014/main" val="1541907377"/>
                    </a:ext>
                  </a:extLst>
                </a:gridCol>
                <a:gridCol w="1269507">
                  <a:extLst>
                    <a:ext uri="{9D8B030D-6E8A-4147-A177-3AD203B41FA5}">
                      <a16:colId xmlns:a16="http://schemas.microsoft.com/office/drawing/2014/main" val="622974397"/>
                    </a:ext>
                  </a:extLst>
                </a:gridCol>
                <a:gridCol w="843379">
                  <a:extLst>
                    <a:ext uri="{9D8B030D-6E8A-4147-A177-3AD203B41FA5}">
                      <a16:colId xmlns:a16="http://schemas.microsoft.com/office/drawing/2014/main" val="448573551"/>
                    </a:ext>
                  </a:extLst>
                </a:gridCol>
                <a:gridCol w="1171852">
                  <a:extLst>
                    <a:ext uri="{9D8B030D-6E8A-4147-A177-3AD203B41FA5}">
                      <a16:colId xmlns:a16="http://schemas.microsoft.com/office/drawing/2014/main" val="1350014365"/>
                    </a:ext>
                  </a:extLst>
                </a:gridCol>
                <a:gridCol w="3593238">
                  <a:extLst>
                    <a:ext uri="{9D8B030D-6E8A-4147-A177-3AD203B41FA5}">
                      <a16:colId xmlns:a16="http://schemas.microsoft.com/office/drawing/2014/main" val="430247585"/>
                    </a:ext>
                  </a:extLst>
                </a:gridCol>
                <a:gridCol w="1498107">
                  <a:extLst>
                    <a:ext uri="{9D8B030D-6E8A-4147-A177-3AD203B41FA5}">
                      <a16:colId xmlns:a16="http://schemas.microsoft.com/office/drawing/2014/main" val="1571763793"/>
                    </a:ext>
                  </a:extLst>
                </a:gridCol>
                <a:gridCol w="1498107">
                  <a:extLst>
                    <a:ext uri="{9D8B030D-6E8A-4147-A177-3AD203B41FA5}">
                      <a16:colId xmlns:a16="http://schemas.microsoft.com/office/drawing/2014/main" val="2994317868"/>
                    </a:ext>
                  </a:extLst>
                </a:gridCol>
                <a:gridCol w="1498107">
                  <a:extLst>
                    <a:ext uri="{9D8B030D-6E8A-4147-A177-3AD203B41FA5}">
                      <a16:colId xmlns:a16="http://schemas.microsoft.com/office/drawing/2014/main" val="1192867482"/>
                    </a:ext>
                  </a:extLst>
                </a:gridCol>
              </a:tblGrid>
              <a:tr h="370840">
                <a:tc>
                  <a:txBody>
                    <a:bodyPr/>
                    <a:lstStyle/>
                    <a:p>
                      <a:r>
                        <a:rPr lang="en-IN" sz="15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TECHNIQUE</a:t>
                      </a:r>
                      <a:r>
                        <a:rPr lang="en-IN" sz="1500" baseline="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FUTURE</a:t>
                      </a:r>
                      <a:r>
                        <a:rPr lang="en-IN" sz="1500" baseline="0" dirty="0">
                          <a:latin typeface="Times New Roman" panose="02020603050405020304" pitchFamily="18" charset="0"/>
                          <a:cs typeface="Times New Roman" panose="02020603050405020304" pitchFamily="18" charset="0"/>
                        </a:rPr>
                        <a:t> SCOPE</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4275120105"/>
                  </a:ext>
                </a:extLst>
              </a:tr>
              <a:tr h="370840">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Virtual Furniture Using Augmented Reality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2016</a:t>
                      </a:r>
                    </a:p>
                  </a:txBody>
                  <a:tcPr/>
                </a:tc>
                <a:tc>
                  <a:txBody>
                    <a:bodyPr/>
                    <a:lstStyle/>
                    <a:p>
                      <a:r>
                        <a:rPr lang="en-IN" dirty="0" err="1">
                          <a:latin typeface="Times New Roman" panose="02020603050405020304" pitchFamily="18" charset="0"/>
                          <a:cs typeface="Times New Roman" panose="02020603050405020304" pitchFamily="18" charset="0"/>
                        </a:rPr>
                        <a:t>Snehal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Mangale</a:t>
                      </a:r>
                      <a:r>
                        <a:rPr lang="en-IN" dirty="0">
                          <a:latin typeface="Times New Roman" panose="02020603050405020304" pitchFamily="18" charset="0"/>
                          <a:cs typeface="Times New Roman" panose="02020603050405020304" pitchFamily="18" charset="0"/>
                        </a:rPr>
                        <a:t>, Nabil </a:t>
                      </a:r>
                      <a:r>
                        <a:rPr lang="en-IN" dirty="0" err="1">
                          <a:latin typeface="Times New Roman" panose="02020603050405020304" pitchFamily="18" charset="0"/>
                          <a:cs typeface="Times New Roman" panose="02020603050405020304" pitchFamily="18" charset="0"/>
                        </a:rPr>
                        <a:t>Phansopkar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Safwaan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Mujawar</a:t>
                      </a:r>
                      <a:r>
                        <a:rPr lang="en-IN" dirty="0">
                          <a:latin typeface="Times New Roman" panose="02020603050405020304" pitchFamily="18" charset="0"/>
                          <a:cs typeface="Times New Roman" panose="02020603050405020304" pitchFamily="18" charset="0"/>
                        </a:rPr>
                        <a:t>, Neeraj Singh</a:t>
                      </a:r>
                    </a:p>
                  </a:txBody>
                  <a:tcPr/>
                </a:tc>
                <a:tc>
                  <a:txBody>
                    <a:bodyPr/>
                    <a:lstStyle/>
                    <a:p>
                      <a:r>
                        <a:rPr lang="en-US" dirty="0">
                          <a:latin typeface="Times New Roman" panose="02020603050405020304" pitchFamily="18" charset="0"/>
                          <a:cs typeface="Times New Roman" panose="02020603050405020304" pitchFamily="18" charset="0"/>
                        </a:rPr>
                        <a:t>“Virtual Furniture Using Augmented Reality” which is a web based application where user, have to place the marker in a room where they want to try out furniture items. The user’s webcam will be on and through the webcam they will capture the live feed of the room. Application captures the image and passes through predefined marker detection algorithm. Algorithm is based on image processing techniques using color and other properties as the input to detect the marker.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Web based Application for trying out furniture.</a:t>
                      </a:r>
                    </a:p>
                  </a:txBody>
                  <a:tcPr/>
                </a:tc>
                <a:tc>
                  <a:txBody>
                    <a:bodyPr/>
                    <a:lstStyle/>
                    <a:p>
                      <a:r>
                        <a:rPr lang="en-US" dirty="0">
                          <a:latin typeface="Times New Roman" panose="02020603050405020304" pitchFamily="18" charset="0"/>
                          <a:cs typeface="Times New Roman" panose="02020603050405020304" pitchFamily="18" charset="0"/>
                        </a:rPr>
                        <a:t>It is faster in image capturing and provide high resolution for furniture 3D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is based on personal computer webcam and every time the captured image is to be loaded into web application for processing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205221"/>
                  </a:ext>
                </a:extLst>
              </a:tr>
            </a:tbl>
          </a:graphicData>
        </a:graphic>
      </p:graphicFrame>
    </p:spTree>
    <p:extLst>
      <p:ext uri="{BB962C8B-B14F-4D97-AF65-F5344CB8AC3E}">
        <p14:creationId xmlns:p14="http://schemas.microsoft.com/office/powerpoint/2010/main" val="92071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1A72DA-ACAF-4DB7-864F-39ED7768FA7B}"/>
              </a:ext>
            </a:extLst>
          </p:cNvPr>
          <p:cNvSpPr txBox="1"/>
          <p:nvPr/>
        </p:nvSpPr>
        <p:spPr>
          <a:xfrm>
            <a:off x="2995749" y="426128"/>
            <a:ext cx="5773783"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dirty="0">
                <a:latin typeface="Times New Roman" panose="02020603050405020304" pitchFamily="18" charset="0"/>
                <a:cs typeface="Times New Roman" panose="02020603050405020304" pitchFamily="18" charset="0"/>
              </a:rPr>
              <a:t> PROBLEM STATEMENT</a:t>
            </a:r>
          </a:p>
        </p:txBody>
      </p:sp>
      <p:sp>
        <p:nvSpPr>
          <p:cNvPr id="2" name="TextBox 1">
            <a:extLst>
              <a:ext uri="{FF2B5EF4-FFF2-40B4-BE49-F238E27FC236}">
                <a16:creationId xmlns:a16="http://schemas.microsoft.com/office/drawing/2014/main" id="{789F4C20-929C-4450-908B-E3E449D5B6DE}"/>
              </a:ext>
            </a:extLst>
          </p:cNvPr>
          <p:cNvSpPr txBox="1"/>
          <p:nvPr/>
        </p:nvSpPr>
        <p:spPr>
          <a:xfrm>
            <a:off x="1219200" y="1482572"/>
            <a:ext cx="9549414"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main purpose of the system is to develop an android application for trying different furniture in a virtual way using a mobile which has a camera that supports AR. </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application will eradicate the human efforts of physically visiting the furniture stores which is a very time-consuming activity.</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Besides this, it might be easier to use this technology in online shopping such that the user gets to try the variety of  furniture items in their room or house that they wish to purchase and allowing the user to visualize the room as to how it will look after placing the desired furniture in it. </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By developing an augmented reality application that allows us to imagine the furniture in the appropriate arena, we hope to improve time efficiency and increase accessibility to the furniture that can be tried on.</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 </a:t>
            </a:r>
            <a:r>
              <a:rPr lang="en-US" sz="1800" dirty="0">
                <a:latin typeface="Times New Roman" panose="02020603050405020304" pitchFamily="18" charset="0"/>
                <a:ea typeface="SimSun" panose="02010600030101010101" pitchFamily="2" charset="-122"/>
              </a:rPr>
              <a:t>To create our proposed system, we make use of applications such as Unity 3D, Vuforia, and Android Studio.</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proposed framework relies on marker-less Augmented Reality to improve user experience and perception.</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Marker-less tracking is a spatial tracking technique that allows us to determine an object's location and orientation within a given context.</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basic idea of the proposed system is to place the digital 3D models on the top of real things using a camera. </a:t>
            </a:r>
            <a:endParaRPr lang="en-IN" sz="1800" dirty="0"/>
          </a:p>
          <a:p>
            <a:pPr marL="285750" indent="-285750" algn="just">
              <a:buFont typeface="Arial" panose="020B0604020202020204" pitchFamily="34" charset="0"/>
              <a:buChar char="•"/>
            </a:pPr>
            <a:endParaRPr lang="en-IN" sz="1800" dirty="0"/>
          </a:p>
          <a:p>
            <a:endParaRPr lang="en-IN" dirty="0"/>
          </a:p>
        </p:txBody>
      </p:sp>
    </p:spTree>
    <p:extLst>
      <p:ext uri="{BB962C8B-B14F-4D97-AF65-F5344CB8AC3E}">
        <p14:creationId xmlns:p14="http://schemas.microsoft.com/office/powerpoint/2010/main" val="345511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C2E5E-E08D-43C4-AEEC-655AFF910616}"/>
              </a:ext>
            </a:extLst>
          </p:cNvPr>
          <p:cNvSpPr txBox="1"/>
          <p:nvPr/>
        </p:nvSpPr>
        <p:spPr>
          <a:xfrm>
            <a:off x="2991774" y="399495"/>
            <a:ext cx="5779363"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b="1" dirty="0">
                <a:latin typeface="Times New Roman" panose="02020603050405020304" pitchFamily="18" charset="0"/>
                <a:cs typeface="Times New Roman" panose="02020603050405020304" pitchFamily="18" charset="0"/>
              </a:rPr>
              <a:t>TECHNOLOGY STACK</a:t>
            </a:r>
          </a:p>
        </p:txBody>
      </p:sp>
      <p:graphicFrame>
        <p:nvGraphicFramePr>
          <p:cNvPr id="4" name="Table 4">
            <a:extLst>
              <a:ext uri="{FF2B5EF4-FFF2-40B4-BE49-F238E27FC236}">
                <a16:creationId xmlns:a16="http://schemas.microsoft.com/office/drawing/2014/main" id="{222B8C05-617F-418B-93EE-CC47EABD0D00}"/>
              </a:ext>
            </a:extLst>
          </p:cNvPr>
          <p:cNvGraphicFramePr>
            <a:graphicFrameLocks noGrp="1"/>
          </p:cNvGraphicFramePr>
          <p:nvPr>
            <p:extLst>
              <p:ext uri="{D42A27DB-BD31-4B8C-83A1-F6EECF244321}">
                <p14:modId xmlns:p14="http://schemas.microsoft.com/office/powerpoint/2010/main" val="2274942203"/>
              </p:ext>
            </p:extLst>
          </p:nvPr>
        </p:nvGraphicFramePr>
        <p:xfrm>
          <a:off x="1797228" y="2090397"/>
          <a:ext cx="8056988" cy="1961388"/>
        </p:xfrm>
        <a:graphic>
          <a:graphicData uri="http://schemas.openxmlformats.org/drawingml/2006/table">
            <a:tbl>
              <a:tblPr firstRow="1" bandRow="1">
                <a:tableStyleId>{5C22544A-7EE6-4342-B048-85BDC9FD1C3A}</a:tableStyleId>
              </a:tblPr>
              <a:tblGrid>
                <a:gridCol w="4044281">
                  <a:extLst>
                    <a:ext uri="{9D8B030D-6E8A-4147-A177-3AD203B41FA5}">
                      <a16:colId xmlns:a16="http://schemas.microsoft.com/office/drawing/2014/main" val="3132874278"/>
                    </a:ext>
                  </a:extLst>
                </a:gridCol>
                <a:gridCol w="4012707">
                  <a:extLst>
                    <a:ext uri="{9D8B030D-6E8A-4147-A177-3AD203B41FA5}">
                      <a16:colId xmlns:a16="http://schemas.microsoft.com/office/drawing/2014/main" val="1058680668"/>
                    </a:ext>
                  </a:extLst>
                </a:gridCol>
              </a:tblGrid>
              <a:tr h="429054">
                <a:tc>
                  <a:txBody>
                    <a:bodyPr/>
                    <a:lstStyle/>
                    <a:p>
                      <a:r>
                        <a:rPr lang="en-IN" sz="1800" dirty="0">
                          <a:solidFill>
                            <a:schemeClr val="bg2"/>
                          </a:solidFill>
                          <a:latin typeface="Times New Roman" panose="02020603050405020304" pitchFamily="18" charset="0"/>
                          <a:cs typeface="Times New Roman" panose="02020603050405020304" pitchFamily="18" charset="0"/>
                        </a:rPr>
                        <a:t>LANGUAGE</a:t>
                      </a:r>
                    </a:p>
                  </a:txBody>
                  <a:tcPr/>
                </a:tc>
                <a:tc>
                  <a:txBody>
                    <a:bodyPr/>
                    <a:lstStyle/>
                    <a:p>
                      <a:r>
                        <a:rPr lang="en-IN" sz="1800" dirty="0">
                          <a:solidFill>
                            <a:schemeClr val="bg2"/>
                          </a:solidFill>
                          <a:latin typeface="Times New Roman" panose="02020603050405020304" pitchFamily="18" charset="0"/>
                          <a:cs typeface="Times New Roman" panose="02020603050405020304" pitchFamily="18" charset="0"/>
                        </a:rPr>
                        <a:t>C#</a:t>
                      </a:r>
                    </a:p>
                  </a:txBody>
                  <a:tcPr/>
                </a:tc>
                <a:extLst>
                  <a:ext uri="{0D108BD9-81ED-4DB2-BD59-A6C34878D82A}">
                    <a16:rowId xmlns:a16="http://schemas.microsoft.com/office/drawing/2014/main" val="1801208073"/>
                  </a:ext>
                </a:extLst>
              </a:tr>
              <a:tr h="766167">
                <a:tc>
                  <a:txBody>
                    <a:bodyPr/>
                    <a:lstStyle/>
                    <a:p>
                      <a:r>
                        <a:rPr lang="en-IN" sz="1800" b="1" dirty="0">
                          <a:solidFill>
                            <a:schemeClr val="bg2"/>
                          </a:solidFill>
                          <a:latin typeface="Times New Roman" panose="02020603050405020304" pitchFamily="18" charset="0"/>
                          <a:cs typeface="Times New Roman" panose="02020603050405020304" pitchFamily="18" charset="0"/>
                        </a:rPr>
                        <a:t>OPERATING SYSTEM</a:t>
                      </a:r>
                    </a:p>
                  </a:txBody>
                  <a:tcPr/>
                </a:tc>
                <a:tc>
                  <a:txBody>
                    <a:bodyPr/>
                    <a:lstStyle/>
                    <a:p>
                      <a:r>
                        <a:rPr lang="en-IN" sz="1800" b="1" dirty="0">
                          <a:solidFill>
                            <a:schemeClr val="bg2"/>
                          </a:solidFill>
                          <a:latin typeface="Times New Roman" panose="02020603050405020304" pitchFamily="18" charset="0"/>
                          <a:cs typeface="Times New Roman" panose="02020603050405020304" pitchFamily="18" charset="0"/>
                        </a:rPr>
                        <a:t>Android 8.0 or more </a:t>
                      </a:r>
                    </a:p>
                  </a:txBody>
                  <a:tcPr/>
                </a:tc>
                <a:extLst>
                  <a:ext uri="{0D108BD9-81ED-4DB2-BD59-A6C34878D82A}">
                    <a16:rowId xmlns:a16="http://schemas.microsoft.com/office/drawing/2014/main" val="1471230530"/>
                  </a:ext>
                </a:extLst>
              </a:tr>
              <a:tr h="766167">
                <a:tc>
                  <a:txBody>
                    <a:bodyPr/>
                    <a:lstStyle/>
                    <a:p>
                      <a:r>
                        <a:rPr lang="en-IN" sz="1800" b="1" dirty="0">
                          <a:solidFill>
                            <a:schemeClr val="bg2"/>
                          </a:solidFill>
                          <a:latin typeface="Times New Roman" panose="02020603050405020304" pitchFamily="18" charset="0"/>
                          <a:cs typeface="Times New Roman" panose="02020603050405020304" pitchFamily="18" charset="0"/>
                        </a:rPr>
                        <a:t>TOOLS </a:t>
                      </a:r>
                    </a:p>
                  </a:txBody>
                  <a:tcPr/>
                </a:tc>
                <a:tc>
                  <a:txBody>
                    <a:bodyPr/>
                    <a:lstStyle/>
                    <a:p>
                      <a:r>
                        <a:rPr lang="en-US" sz="1800" b="1" dirty="0">
                          <a:solidFill>
                            <a:schemeClr val="bg2"/>
                          </a:solidFill>
                          <a:latin typeface="Times New Roman" panose="02020603050405020304" pitchFamily="18" charset="0"/>
                          <a:cs typeface="Times New Roman" panose="02020603050405020304" pitchFamily="18" charset="0"/>
                        </a:rPr>
                        <a:t>Unity 3D, Vuforia, Android Studio</a:t>
                      </a:r>
                      <a:endParaRPr lang="en-IN" sz="1800" b="1"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124924"/>
                  </a:ext>
                </a:extLst>
              </a:tr>
            </a:tbl>
          </a:graphicData>
        </a:graphic>
      </p:graphicFrame>
      <p:graphicFrame>
        <p:nvGraphicFramePr>
          <p:cNvPr id="3" name="Table 4">
            <a:extLst>
              <a:ext uri="{FF2B5EF4-FFF2-40B4-BE49-F238E27FC236}">
                <a16:creationId xmlns:a16="http://schemas.microsoft.com/office/drawing/2014/main" id="{3DF83736-9C4F-4FB2-9971-20E246F66D8F}"/>
              </a:ext>
            </a:extLst>
          </p:cNvPr>
          <p:cNvGraphicFramePr>
            <a:graphicFrameLocks noGrp="1"/>
          </p:cNvGraphicFramePr>
          <p:nvPr>
            <p:extLst>
              <p:ext uri="{D42A27DB-BD31-4B8C-83A1-F6EECF244321}">
                <p14:modId xmlns:p14="http://schemas.microsoft.com/office/powerpoint/2010/main" val="2796349205"/>
              </p:ext>
            </p:extLst>
          </p:nvPr>
        </p:nvGraphicFramePr>
        <p:xfrm>
          <a:off x="1797228" y="50963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60839198"/>
                    </a:ext>
                  </a:extLst>
                </a:gridCol>
                <a:gridCol w="4064000">
                  <a:extLst>
                    <a:ext uri="{9D8B030D-6E8A-4147-A177-3AD203B41FA5}">
                      <a16:colId xmlns:a16="http://schemas.microsoft.com/office/drawing/2014/main" val="4091775633"/>
                    </a:ext>
                  </a:extLst>
                </a:gridCol>
              </a:tblGrid>
              <a:tr h="370840">
                <a:tc>
                  <a:txBody>
                    <a:bodyPr/>
                    <a:lstStyle/>
                    <a:p>
                      <a:r>
                        <a:rPr lang="en-US" b="1" dirty="0">
                          <a:solidFill>
                            <a:srgbClr val="002060"/>
                          </a:solidFill>
                          <a:latin typeface="Times New Roman" panose="02020603050405020304" pitchFamily="18" charset="0"/>
                          <a:cs typeface="Times New Roman" panose="02020603050405020304" pitchFamily="18" charset="0"/>
                        </a:rPr>
                        <a:t> RAM CAPACITY</a:t>
                      </a:r>
                      <a:endParaRPr lang="en-IN"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IN" b="1" dirty="0">
                          <a:solidFill>
                            <a:srgbClr val="002060"/>
                          </a:solidFill>
                          <a:latin typeface="Times New Roman" panose="02020603050405020304" pitchFamily="18" charset="0"/>
                          <a:cs typeface="Times New Roman" panose="02020603050405020304" pitchFamily="18" charset="0"/>
                        </a:rPr>
                        <a:t>4GB</a:t>
                      </a:r>
                    </a:p>
                  </a:txBody>
                  <a:tcPr/>
                </a:tc>
                <a:extLst>
                  <a:ext uri="{0D108BD9-81ED-4DB2-BD59-A6C34878D82A}">
                    <a16:rowId xmlns:a16="http://schemas.microsoft.com/office/drawing/2014/main" val="1439083622"/>
                  </a:ext>
                </a:extLst>
              </a:tr>
              <a:tr h="370840">
                <a:tc>
                  <a:txBody>
                    <a:bodyPr/>
                    <a:lstStyle/>
                    <a:p>
                      <a:r>
                        <a:rPr lang="en-US" b="1" dirty="0">
                          <a:solidFill>
                            <a:srgbClr val="002060"/>
                          </a:solidFill>
                          <a:latin typeface="Times New Roman" panose="02020603050405020304" pitchFamily="18" charset="0"/>
                          <a:cs typeface="Times New Roman" panose="02020603050405020304" pitchFamily="18" charset="0"/>
                        </a:rPr>
                        <a:t>MEMORY </a:t>
                      </a:r>
                      <a:endParaRPr lang="en-IN"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b="1" dirty="0">
                          <a:solidFill>
                            <a:srgbClr val="002060"/>
                          </a:solidFill>
                          <a:latin typeface="Times New Roman" panose="02020603050405020304" pitchFamily="18" charset="0"/>
                          <a:cs typeface="Times New Roman" panose="02020603050405020304" pitchFamily="18" charset="0"/>
                        </a:rPr>
                        <a:t>120 MB </a:t>
                      </a:r>
                      <a:endParaRPr lang="en-IN"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3105454"/>
                  </a:ext>
                </a:extLst>
              </a:tr>
              <a:tr h="370840">
                <a:tc>
                  <a:txBody>
                    <a:bodyPr/>
                    <a:lstStyle/>
                    <a:p>
                      <a:r>
                        <a:rPr lang="en-US" b="1" dirty="0">
                          <a:solidFill>
                            <a:srgbClr val="002060"/>
                          </a:solidFill>
                          <a:latin typeface="Times New Roman" panose="02020603050405020304" pitchFamily="18" charset="0"/>
                          <a:cs typeface="Times New Roman" panose="02020603050405020304" pitchFamily="18" charset="0"/>
                        </a:rPr>
                        <a:t>GRAPHICS CARD </a:t>
                      </a:r>
                      <a:endParaRPr lang="en-IN"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b="1" dirty="0">
                          <a:solidFill>
                            <a:srgbClr val="002060"/>
                          </a:solidFill>
                          <a:latin typeface="Times New Roman" panose="02020603050405020304" pitchFamily="18" charset="0"/>
                          <a:cs typeface="Times New Roman" panose="02020603050405020304" pitchFamily="18" charset="0"/>
                        </a:rPr>
                        <a:t>1 GB </a:t>
                      </a:r>
                      <a:endParaRPr lang="en-IN"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3115334"/>
                  </a:ext>
                </a:extLst>
              </a:tr>
              <a:tr h="370840">
                <a:tc>
                  <a:txBody>
                    <a:bodyPr/>
                    <a:lstStyle/>
                    <a:p>
                      <a:r>
                        <a:rPr lang="en-US" b="1" dirty="0">
                          <a:solidFill>
                            <a:srgbClr val="002060"/>
                          </a:solidFill>
                          <a:latin typeface="Times New Roman" panose="02020603050405020304" pitchFamily="18" charset="0"/>
                          <a:cs typeface="Times New Roman" panose="02020603050405020304" pitchFamily="18" charset="0"/>
                        </a:rPr>
                        <a:t>ACCESSORIES</a:t>
                      </a:r>
                      <a:endParaRPr lang="en-IN"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b="1" dirty="0">
                          <a:solidFill>
                            <a:srgbClr val="002060"/>
                          </a:solidFill>
                          <a:latin typeface="Times New Roman" panose="02020603050405020304" pitchFamily="18" charset="0"/>
                          <a:cs typeface="Times New Roman" panose="02020603050405020304" pitchFamily="18" charset="0"/>
                        </a:rPr>
                        <a:t>SMART PHONE WITH AR SUPPORT </a:t>
                      </a:r>
                      <a:endParaRPr lang="en-IN"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9108077"/>
                  </a:ext>
                </a:extLst>
              </a:tr>
            </a:tbl>
          </a:graphicData>
        </a:graphic>
      </p:graphicFrame>
      <p:sp>
        <p:nvSpPr>
          <p:cNvPr id="5" name="TextBox 4">
            <a:extLst>
              <a:ext uri="{FF2B5EF4-FFF2-40B4-BE49-F238E27FC236}">
                <a16:creationId xmlns:a16="http://schemas.microsoft.com/office/drawing/2014/main" id="{0F5694A4-CC1A-4F0D-9E1D-78E9A380A003}"/>
              </a:ext>
            </a:extLst>
          </p:cNvPr>
          <p:cNvSpPr txBox="1"/>
          <p:nvPr/>
        </p:nvSpPr>
        <p:spPr>
          <a:xfrm>
            <a:off x="1797228" y="1393794"/>
            <a:ext cx="3777949" cy="400110"/>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p:spPr>
        <p:txBody>
          <a:bodyPr wrap="square" rtlCol="0">
            <a:spAutoFit/>
          </a:bodyPr>
          <a:lstStyle/>
          <a:p>
            <a:r>
              <a:rPr lang="en-IN" sz="2000" b="1" dirty="0">
                <a:latin typeface="Times New Roman" panose="02020603050405020304" pitchFamily="18" charset="0"/>
                <a:cs typeface="Times New Roman" panose="02020603050405020304" pitchFamily="18" charset="0"/>
              </a:rPr>
              <a:t>SOFTWARE REQUIREMENTS</a:t>
            </a:r>
          </a:p>
        </p:txBody>
      </p:sp>
      <p:sp>
        <p:nvSpPr>
          <p:cNvPr id="6" name="TextBox 5">
            <a:extLst>
              <a:ext uri="{FF2B5EF4-FFF2-40B4-BE49-F238E27FC236}">
                <a16:creationId xmlns:a16="http://schemas.microsoft.com/office/drawing/2014/main" id="{E9FBC784-4440-4A49-BAF0-B039E42CF9A3}"/>
              </a:ext>
            </a:extLst>
          </p:cNvPr>
          <p:cNvSpPr txBox="1"/>
          <p:nvPr/>
        </p:nvSpPr>
        <p:spPr>
          <a:xfrm>
            <a:off x="1797227" y="4341495"/>
            <a:ext cx="3902237" cy="400110"/>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REQUIREMENTS</a:t>
            </a:r>
          </a:p>
        </p:txBody>
      </p:sp>
    </p:spTree>
    <p:extLst>
      <p:ext uri="{BB962C8B-B14F-4D97-AF65-F5344CB8AC3E}">
        <p14:creationId xmlns:p14="http://schemas.microsoft.com/office/powerpoint/2010/main" val="163244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3E1F19-0113-4139-8269-85D656DC0DED}"/>
              </a:ext>
            </a:extLst>
          </p:cNvPr>
          <p:cNvPicPr>
            <a:picLocks noChangeAspect="1"/>
          </p:cNvPicPr>
          <p:nvPr/>
        </p:nvPicPr>
        <p:blipFill>
          <a:blip r:embed="rId2"/>
          <a:stretch>
            <a:fillRect/>
          </a:stretch>
        </p:blipFill>
        <p:spPr>
          <a:xfrm>
            <a:off x="1747465" y="1593779"/>
            <a:ext cx="8697069" cy="4453866"/>
          </a:xfrm>
          <a:prstGeom prst="rect">
            <a:avLst/>
          </a:prstGeom>
        </p:spPr>
      </p:pic>
      <p:sp>
        <p:nvSpPr>
          <p:cNvPr id="5" name="TextBox 4">
            <a:extLst>
              <a:ext uri="{FF2B5EF4-FFF2-40B4-BE49-F238E27FC236}">
                <a16:creationId xmlns:a16="http://schemas.microsoft.com/office/drawing/2014/main" id="{EE6AA8F6-D4F4-4796-8E9E-A5EB8C2F591D}"/>
              </a:ext>
            </a:extLst>
          </p:cNvPr>
          <p:cNvSpPr txBox="1"/>
          <p:nvPr/>
        </p:nvSpPr>
        <p:spPr>
          <a:xfrm>
            <a:off x="2820139" y="456412"/>
            <a:ext cx="6551720"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248616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57586-295F-45A6-8944-94A6A23151A8}"/>
              </a:ext>
            </a:extLst>
          </p:cNvPr>
          <p:cNvSpPr txBox="1"/>
          <p:nvPr/>
        </p:nvSpPr>
        <p:spPr>
          <a:xfrm>
            <a:off x="3685712" y="2796465"/>
            <a:ext cx="5165324"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8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283390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F19199-7EE3-497E-8E55-3CA378347556}"/>
              </a:ext>
            </a:extLst>
          </p:cNvPr>
          <p:cNvPicPr>
            <a:picLocks noChangeAspect="1"/>
          </p:cNvPicPr>
          <p:nvPr/>
        </p:nvPicPr>
        <p:blipFill>
          <a:blip r:embed="rId2"/>
          <a:stretch>
            <a:fillRect/>
          </a:stretch>
        </p:blipFill>
        <p:spPr>
          <a:xfrm>
            <a:off x="1763485" y="1490331"/>
            <a:ext cx="8665029" cy="5090505"/>
          </a:xfrm>
          <a:prstGeom prst="rect">
            <a:avLst/>
          </a:prstGeom>
        </p:spPr>
      </p:pic>
      <p:sp>
        <p:nvSpPr>
          <p:cNvPr id="5" name="TextBox 4">
            <a:extLst>
              <a:ext uri="{FF2B5EF4-FFF2-40B4-BE49-F238E27FC236}">
                <a16:creationId xmlns:a16="http://schemas.microsoft.com/office/drawing/2014/main" id="{FB9E3A6E-D7A3-4218-9246-D5DE3B7B41B7}"/>
              </a:ext>
            </a:extLst>
          </p:cNvPr>
          <p:cNvSpPr txBox="1"/>
          <p:nvPr/>
        </p:nvSpPr>
        <p:spPr>
          <a:xfrm>
            <a:off x="3690151" y="452761"/>
            <a:ext cx="4811696"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b="1"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165207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1B258-06D3-4BC6-9B28-33C14EE43CF0}"/>
              </a:ext>
            </a:extLst>
          </p:cNvPr>
          <p:cNvPicPr>
            <a:picLocks noChangeAspect="1"/>
          </p:cNvPicPr>
          <p:nvPr/>
        </p:nvPicPr>
        <p:blipFill>
          <a:blip r:embed="rId2"/>
          <a:stretch>
            <a:fillRect/>
          </a:stretch>
        </p:blipFill>
        <p:spPr>
          <a:xfrm>
            <a:off x="2103897" y="1395986"/>
            <a:ext cx="7984206" cy="5025669"/>
          </a:xfrm>
          <a:prstGeom prst="rect">
            <a:avLst/>
          </a:prstGeom>
        </p:spPr>
      </p:pic>
      <p:sp>
        <p:nvSpPr>
          <p:cNvPr id="5" name="TextBox 4">
            <a:extLst>
              <a:ext uri="{FF2B5EF4-FFF2-40B4-BE49-F238E27FC236}">
                <a16:creationId xmlns:a16="http://schemas.microsoft.com/office/drawing/2014/main" id="{6D8B4C61-0765-4B2E-BCAA-D0E847170AAC}"/>
              </a:ext>
            </a:extLst>
          </p:cNvPr>
          <p:cNvSpPr txBox="1"/>
          <p:nvPr/>
        </p:nvSpPr>
        <p:spPr>
          <a:xfrm>
            <a:off x="4049697" y="436345"/>
            <a:ext cx="4092605"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424732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7CEDF-A350-4833-917D-EEB443274462}"/>
              </a:ext>
            </a:extLst>
          </p:cNvPr>
          <p:cNvPicPr>
            <a:picLocks noChangeAspect="1"/>
          </p:cNvPicPr>
          <p:nvPr/>
        </p:nvPicPr>
        <p:blipFill>
          <a:blip r:embed="rId2"/>
          <a:stretch>
            <a:fillRect/>
          </a:stretch>
        </p:blipFill>
        <p:spPr>
          <a:xfrm>
            <a:off x="1904370" y="1266542"/>
            <a:ext cx="8383259" cy="5251581"/>
          </a:xfrm>
          <a:prstGeom prst="rect">
            <a:avLst/>
          </a:prstGeom>
        </p:spPr>
      </p:pic>
      <p:sp>
        <p:nvSpPr>
          <p:cNvPr id="5" name="TextBox 4">
            <a:extLst>
              <a:ext uri="{FF2B5EF4-FFF2-40B4-BE49-F238E27FC236}">
                <a16:creationId xmlns:a16="http://schemas.microsoft.com/office/drawing/2014/main" id="{93A3B57B-E4B4-4D0B-8306-DB7CCF56CA76}"/>
              </a:ext>
            </a:extLst>
          </p:cNvPr>
          <p:cNvSpPr txBox="1"/>
          <p:nvPr/>
        </p:nvSpPr>
        <p:spPr>
          <a:xfrm>
            <a:off x="3530353" y="339877"/>
            <a:ext cx="5131292"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82986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3DBBD7-DAA9-4EFC-91B1-E0EB70227EAA}"/>
              </a:ext>
            </a:extLst>
          </p:cNvPr>
          <p:cNvPicPr>
            <a:picLocks noChangeAspect="1"/>
          </p:cNvPicPr>
          <p:nvPr/>
        </p:nvPicPr>
        <p:blipFill>
          <a:blip r:embed="rId2"/>
          <a:stretch>
            <a:fillRect/>
          </a:stretch>
        </p:blipFill>
        <p:spPr>
          <a:xfrm>
            <a:off x="3373013" y="1165685"/>
            <a:ext cx="5620144" cy="5597573"/>
          </a:xfrm>
          <a:prstGeom prst="rect">
            <a:avLst/>
          </a:prstGeom>
        </p:spPr>
      </p:pic>
      <p:sp>
        <p:nvSpPr>
          <p:cNvPr id="5" name="TextBox 4">
            <a:extLst>
              <a:ext uri="{FF2B5EF4-FFF2-40B4-BE49-F238E27FC236}">
                <a16:creationId xmlns:a16="http://schemas.microsoft.com/office/drawing/2014/main" id="{F284228C-CE24-4065-B85A-C2D6AB7F90DA}"/>
              </a:ext>
            </a:extLst>
          </p:cNvPr>
          <p:cNvSpPr txBox="1"/>
          <p:nvPr/>
        </p:nvSpPr>
        <p:spPr>
          <a:xfrm>
            <a:off x="3732742" y="263418"/>
            <a:ext cx="4900685"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b="1"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269572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95969-1A6F-4115-ABA3-A6F124B716FF}"/>
              </a:ext>
            </a:extLst>
          </p:cNvPr>
          <p:cNvSpPr txBox="1"/>
          <p:nvPr/>
        </p:nvSpPr>
        <p:spPr>
          <a:xfrm>
            <a:off x="3962400" y="382585"/>
            <a:ext cx="4040354"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A32A9170-556E-4B8E-B177-0356479B10F0}"/>
              </a:ext>
            </a:extLst>
          </p:cNvPr>
          <p:cNvSpPr txBox="1"/>
          <p:nvPr/>
        </p:nvSpPr>
        <p:spPr>
          <a:xfrm>
            <a:off x="803429" y="1533465"/>
            <a:ext cx="10200443" cy="5847755"/>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Augmented reality is a field of computer research which deals combination of reality with computer related data</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Earlier if users wanted to buy furniture without visiting the shops it was possible but it was not possible to check how the object actually looks in the home. Same goes for the decoration of a hall or a house for an event.</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main purpose of our project is to develop an android application for trying different décor in a virtual way using a mobile which supports AR camera.</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will make it easier for the user to visualize the furniture, décor, color of walls, etc. anything related to the house and thus, the user can make the decisions based on his/her interest.</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system will help the customer to view the décor virtually in real environment before buying the desired object.</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system would let the user try multiple décor virtually without the physical movement of furniture objects and hence saving time and money.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3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523E5-8898-4F81-9C37-EB1B15E5F6A3}"/>
              </a:ext>
            </a:extLst>
          </p:cNvPr>
          <p:cNvSpPr txBox="1"/>
          <p:nvPr/>
        </p:nvSpPr>
        <p:spPr>
          <a:xfrm>
            <a:off x="4543761" y="248574"/>
            <a:ext cx="2762562"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12C2A2A5-6148-4EFC-B85A-D8382C975B33}"/>
              </a:ext>
            </a:extLst>
          </p:cNvPr>
          <p:cNvSpPr txBox="1"/>
          <p:nvPr/>
        </p:nvSpPr>
        <p:spPr>
          <a:xfrm>
            <a:off x="1198486" y="1748902"/>
            <a:ext cx="9286042" cy="440120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The application implementation consists of the following four modules:</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Creation of 3D objects using unity 3D.</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environment scanned gets fixed as the target image.</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Placing the virtual 3D objects on the surface area.</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Verification of the placed objects.</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744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9ADEE9-26EE-4E62-9659-3182F3DBC41A}"/>
              </a:ext>
            </a:extLst>
          </p:cNvPr>
          <p:cNvSpPr txBox="1"/>
          <p:nvPr/>
        </p:nvSpPr>
        <p:spPr>
          <a:xfrm>
            <a:off x="2768226" y="381739"/>
            <a:ext cx="6149351"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MODULE DESCRIPTION</a:t>
            </a:r>
          </a:p>
        </p:txBody>
      </p:sp>
      <p:sp>
        <p:nvSpPr>
          <p:cNvPr id="3" name="TextBox 2">
            <a:extLst>
              <a:ext uri="{FF2B5EF4-FFF2-40B4-BE49-F238E27FC236}">
                <a16:creationId xmlns:a16="http://schemas.microsoft.com/office/drawing/2014/main" id="{14CF1C96-CD5A-499E-A964-C96BD36A8829}"/>
              </a:ext>
            </a:extLst>
          </p:cNvPr>
          <p:cNvSpPr txBox="1"/>
          <p:nvPr/>
        </p:nvSpPr>
        <p:spPr>
          <a:xfrm>
            <a:off x="693938" y="1411551"/>
            <a:ext cx="10509682" cy="5801588"/>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CREATION OF 3D OBJECTS USING UNITY 3D</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Unity 3D has custom resources and  in built packages for augmented reality creations.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this platform we create 3D models that is required for our Augmented Reality</a:t>
            </a:r>
          </a:p>
          <a:p>
            <a:endParaRPr lang="en-IN" sz="2800" b="1" u="sng"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ENIVRONMENT SCANNED AS A TARGED</a:t>
            </a:r>
          </a:p>
          <a:p>
            <a:endParaRPr lang="en-IN" sz="2800" b="1" u="sng"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this project Android studio is used with the Vuforia package.</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Vuforia packages is used because it offers  3D model demonstrations, to create applications for customers to personalize their products and  gives a robust AR experience with the vision technology.</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surface gets scanned as a target image and gets stored in the Vuforia cloud, on this scanned surface the 3D image which we want to place over the surface can be now placed.</a:t>
            </a:r>
            <a:endParaRPr lang="en-IN" sz="2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83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4EFCF-9165-46B6-B770-5E20AB1FCE65}"/>
              </a:ext>
            </a:extLst>
          </p:cNvPr>
          <p:cNvSpPr txBox="1"/>
          <p:nvPr/>
        </p:nvSpPr>
        <p:spPr>
          <a:xfrm>
            <a:off x="1074200" y="1518083"/>
            <a:ext cx="10209320" cy="4524315"/>
          </a:xfrm>
          <a:prstGeom prst="rect">
            <a:avLst/>
          </a:prstGeom>
          <a:noFill/>
        </p:spPr>
        <p:txBody>
          <a:bodyPr wrap="square" rtlCol="0">
            <a:spAutoFit/>
          </a:bodyPr>
          <a:lstStyle/>
          <a:p>
            <a:endParaRPr lang="en-IN" sz="2400" b="1" u="sng"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PLACING THE VIRTUAL 3D OBJECTS ON THE SURFACE AREA</a:t>
            </a:r>
          </a:p>
          <a:p>
            <a:endParaRPr lang="en-IN" sz="24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the environment gets scanned, the required furniture piece can be selected from the given list which is the form a button.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button with the 3D image has been created using the user interface package available in Unity 3D.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soon as we click on the button of the required 3D image, it gets augmented over the environment which is currently acting as a target variable which has already been rendered in the previous module and been stored in the Vuforia cloud.</a:t>
            </a:r>
          </a:p>
          <a:p>
            <a:endParaRPr lang="en-IN" sz="2400" b="1" u="sng"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VERIFICATION OF PLACED OBJECTS</a:t>
            </a:r>
          </a:p>
          <a:p>
            <a:endParaRPr lang="en-IN"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user thinks that the object is well suited to his need, he can check the description and buy that product accordingly.</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67DEA6-85C2-447A-9102-354C65FC98A3}"/>
              </a:ext>
            </a:extLst>
          </p:cNvPr>
          <p:cNvSpPr txBox="1"/>
          <p:nvPr/>
        </p:nvSpPr>
        <p:spPr>
          <a:xfrm>
            <a:off x="2874758" y="541537"/>
            <a:ext cx="6149351"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MODULE DESCRIPTION</a:t>
            </a:r>
          </a:p>
        </p:txBody>
      </p:sp>
    </p:spTree>
    <p:extLst>
      <p:ext uri="{BB962C8B-B14F-4D97-AF65-F5344CB8AC3E}">
        <p14:creationId xmlns:p14="http://schemas.microsoft.com/office/powerpoint/2010/main" val="357450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31AE0-F6E6-4BC3-B684-0AB27C48E6EF}"/>
              </a:ext>
            </a:extLst>
          </p:cNvPr>
          <p:cNvSpPr txBox="1"/>
          <p:nvPr/>
        </p:nvSpPr>
        <p:spPr>
          <a:xfrm>
            <a:off x="4493624" y="498841"/>
            <a:ext cx="2534194"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TESTING </a:t>
            </a:r>
          </a:p>
        </p:txBody>
      </p:sp>
      <p:sp>
        <p:nvSpPr>
          <p:cNvPr id="3" name="TextBox 2">
            <a:extLst>
              <a:ext uri="{FF2B5EF4-FFF2-40B4-BE49-F238E27FC236}">
                <a16:creationId xmlns:a16="http://schemas.microsoft.com/office/drawing/2014/main" id="{D88A76C3-AFF2-4505-8A30-258E9E6A6AFD}"/>
              </a:ext>
            </a:extLst>
          </p:cNvPr>
          <p:cNvSpPr txBox="1"/>
          <p:nvPr/>
        </p:nvSpPr>
        <p:spPr>
          <a:xfrm>
            <a:off x="792481" y="1206727"/>
            <a:ext cx="3048000" cy="52322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 </a:t>
            </a:r>
            <a:r>
              <a:rPr lang="en-IN" sz="2800" b="1" dirty="0">
                <a:effectLst/>
                <a:ea typeface="Calibri" panose="020F0502020204030204" pitchFamily="34" charset="0"/>
              </a:rPr>
              <a:t>Functional Testing</a:t>
            </a:r>
            <a:endParaRPr lang="en-IN" sz="2800" dirty="0"/>
          </a:p>
        </p:txBody>
      </p:sp>
      <p:graphicFrame>
        <p:nvGraphicFramePr>
          <p:cNvPr id="8" name="Table 8">
            <a:extLst>
              <a:ext uri="{FF2B5EF4-FFF2-40B4-BE49-F238E27FC236}">
                <a16:creationId xmlns:a16="http://schemas.microsoft.com/office/drawing/2014/main" id="{B73C7EAF-93E1-4585-9C7F-316D9C16452C}"/>
              </a:ext>
            </a:extLst>
          </p:cNvPr>
          <p:cNvGraphicFramePr>
            <a:graphicFrameLocks noGrp="1"/>
          </p:cNvGraphicFramePr>
          <p:nvPr>
            <p:extLst>
              <p:ext uri="{D42A27DB-BD31-4B8C-83A1-F6EECF244321}">
                <p14:modId xmlns:p14="http://schemas.microsoft.com/office/powerpoint/2010/main" val="4227540893"/>
              </p:ext>
            </p:extLst>
          </p:nvPr>
        </p:nvGraphicFramePr>
        <p:xfrm>
          <a:off x="792481" y="2052077"/>
          <a:ext cx="10476410" cy="4307082"/>
        </p:xfrm>
        <a:graphic>
          <a:graphicData uri="http://schemas.openxmlformats.org/drawingml/2006/table">
            <a:tbl>
              <a:tblPr firstRow="1" bandRow="1">
                <a:tableStyleId>{5C22544A-7EE6-4342-B048-85BDC9FD1C3A}</a:tableStyleId>
              </a:tblPr>
              <a:tblGrid>
                <a:gridCol w="1767839">
                  <a:extLst>
                    <a:ext uri="{9D8B030D-6E8A-4147-A177-3AD203B41FA5}">
                      <a16:colId xmlns:a16="http://schemas.microsoft.com/office/drawing/2014/main" val="540592147"/>
                    </a:ext>
                  </a:extLst>
                </a:gridCol>
                <a:gridCol w="2422725">
                  <a:extLst>
                    <a:ext uri="{9D8B030D-6E8A-4147-A177-3AD203B41FA5}">
                      <a16:colId xmlns:a16="http://schemas.microsoft.com/office/drawing/2014/main" val="2991118985"/>
                    </a:ext>
                  </a:extLst>
                </a:gridCol>
                <a:gridCol w="2095282">
                  <a:extLst>
                    <a:ext uri="{9D8B030D-6E8A-4147-A177-3AD203B41FA5}">
                      <a16:colId xmlns:a16="http://schemas.microsoft.com/office/drawing/2014/main" val="187508307"/>
                    </a:ext>
                  </a:extLst>
                </a:gridCol>
                <a:gridCol w="2095282">
                  <a:extLst>
                    <a:ext uri="{9D8B030D-6E8A-4147-A177-3AD203B41FA5}">
                      <a16:colId xmlns:a16="http://schemas.microsoft.com/office/drawing/2014/main" val="2906239802"/>
                    </a:ext>
                  </a:extLst>
                </a:gridCol>
                <a:gridCol w="2095282">
                  <a:extLst>
                    <a:ext uri="{9D8B030D-6E8A-4147-A177-3AD203B41FA5}">
                      <a16:colId xmlns:a16="http://schemas.microsoft.com/office/drawing/2014/main" val="2771833445"/>
                    </a:ext>
                  </a:extLst>
                </a:gridCol>
              </a:tblGrid>
              <a:tr h="61308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SR NO</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EXPECTED RESULT</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ACTUAL RESULT</a:t>
                      </a:r>
                    </a:p>
                  </a:txBody>
                  <a:tcPr marL="68580" marR="68580" marT="0" marB="0"/>
                </a:tc>
                <a:tc>
                  <a:txBody>
                    <a:bodyPr/>
                    <a:lstStyle/>
                    <a:p>
                      <a:r>
                        <a:rPr lang="en-IN" sz="1600" dirty="0">
                          <a:latin typeface="+mn-lt"/>
                        </a:rPr>
                        <a:t>Final Result</a:t>
                      </a:r>
                    </a:p>
                  </a:txBody>
                  <a:tcPr/>
                </a:tc>
                <a:extLst>
                  <a:ext uri="{0D108BD9-81ED-4DB2-BD59-A6C34878D82A}">
                    <a16:rowId xmlns:a16="http://schemas.microsoft.com/office/drawing/2014/main" val="2934279214"/>
                  </a:ext>
                </a:extLst>
              </a:tr>
              <a:tr h="61308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Add image target in the Hierarchy</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Image target added to the hierarchy.</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Image target added to the hierarchy.</a:t>
                      </a:r>
                    </a:p>
                  </a:txBody>
                  <a:tcPr marL="68580" marR="68580" marT="0" marB="0"/>
                </a:tc>
                <a:tc>
                  <a:txBody>
                    <a:bodyPr/>
                    <a:lstStyle/>
                    <a:p>
                      <a:r>
                        <a:rPr lang="en-IN" sz="1600" dirty="0">
                          <a:latin typeface="+mn-lt"/>
                        </a:rPr>
                        <a:t>Pass </a:t>
                      </a:r>
                    </a:p>
                  </a:txBody>
                  <a:tcPr/>
                </a:tc>
                <a:extLst>
                  <a:ext uri="{0D108BD9-81ED-4DB2-BD59-A6C34878D82A}">
                    <a16:rowId xmlns:a16="http://schemas.microsoft.com/office/drawing/2014/main" val="2265738538"/>
                  </a:ext>
                </a:extLst>
              </a:tr>
              <a:tr h="61308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Press play button to see the animation</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Animation can be seen.</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Animation can be seen.</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1840994287"/>
                  </a:ext>
                </a:extLst>
              </a:tr>
              <a:tr h="92736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Opening software to make a new AR scene</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Software was able to be opened.</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Software was able to be opened.</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3031628718"/>
                  </a:ext>
                </a:extLst>
              </a:tr>
              <a:tr h="92736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4.</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Changing scene from one level to another level</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Scenes could be changed.</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Scenes could be changed.</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616355947"/>
                  </a:ext>
                </a:extLst>
              </a:tr>
              <a:tr h="613087">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5.</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Press the button to play the object</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Object was played.</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Object was played</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1425132382"/>
                  </a:ext>
                </a:extLst>
              </a:tr>
            </a:tbl>
          </a:graphicData>
        </a:graphic>
      </p:graphicFrame>
    </p:spTree>
    <p:extLst>
      <p:ext uri="{BB962C8B-B14F-4D97-AF65-F5344CB8AC3E}">
        <p14:creationId xmlns:p14="http://schemas.microsoft.com/office/powerpoint/2010/main" val="321314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80FE5-BB88-433A-AC05-D3CB11ED2F72}"/>
              </a:ext>
            </a:extLst>
          </p:cNvPr>
          <p:cNvSpPr txBox="1"/>
          <p:nvPr/>
        </p:nvSpPr>
        <p:spPr>
          <a:xfrm>
            <a:off x="4493624" y="498841"/>
            <a:ext cx="2534194"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TESTING </a:t>
            </a:r>
          </a:p>
        </p:txBody>
      </p:sp>
      <p:graphicFrame>
        <p:nvGraphicFramePr>
          <p:cNvPr id="3" name="Table 3">
            <a:extLst>
              <a:ext uri="{FF2B5EF4-FFF2-40B4-BE49-F238E27FC236}">
                <a16:creationId xmlns:a16="http://schemas.microsoft.com/office/drawing/2014/main" id="{F3CDF58C-41A2-4A64-B03C-EA7C9B01F89F}"/>
              </a:ext>
            </a:extLst>
          </p:cNvPr>
          <p:cNvGraphicFramePr>
            <a:graphicFrameLocks noGrp="1"/>
          </p:cNvGraphicFramePr>
          <p:nvPr>
            <p:extLst>
              <p:ext uri="{D42A27DB-BD31-4B8C-83A1-F6EECF244321}">
                <p14:modId xmlns:p14="http://schemas.microsoft.com/office/powerpoint/2010/main" val="1349485635"/>
              </p:ext>
            </p:extLst>
          </p:nvPr>
        </p:nvGraphicFramePr>
        <p:xfrm>
          <a:off x="1114697" y="1706880"/>
          <a:ext cx="9953895" cy="4472823"/>
        </p:xfrm>
        <a:graphic>
          <a:graphicData uri="http://schemas.openxmlformats.org/drawingml/2006/table">
            <a:tbl>
              <a:tblPr firstRow="1" bandRow="1">
                <a:tableStyleId>{5C22544A-7EE6-4342-B048-85BDC9FD1C3A}</a:tableStyleId>
              </a:tblPr>
              <a:tblGrid>
                <a:gridCol w="1990779">
                  <a:extLst>
                    <a:ext uri="{9D8B030D-6E8A-4147-A177-3AD203B41FA5}">
                      <a16:colId xmlns:a16="http://schemas.microsoft.com/office/drawing/2014/main" val="3192262452"/>
                    </a:ext>
                  </a:extLst>
                </a:gridCol>
                <a:gridCol w="1990779">
                  <a:extLst>
                    <a:ext uri="{9D8B030D-6E8A-4147-A177-3AD203B41FA5}">
                      <a16:colId xmlns:a16="http://schemas.microsoft.com/office/drawing/2014/main" val="3935745360"/>
                    </a:ext>
                  </a:extLst>
                </a:gridCol>
                <a:gridCol w="1990779">
                  <a:extLst>
                    <a:ext uri="{9D8B030D-6E8A-4147-A177-3AD203B41FA5}">
                      <a16:colId xmlns:a16="http://schemas.microsoft.com/office/drawing/2014/main" val="342425969"/>
                    </a:ext>
                  </a:extLst>
                </a:gridCol>
                <a:gridCol w="1990779">
                  <a:extLst>
                    <a:ext uri="{9D8B030D-6E8A-4147-A177-3AD203B41FA5}">
                      <a16:colId xmlns:a16="http://schemas.microsoft.com/office/drawing/2014/main" val="4193863126"/>
                    </a:ext>
                  </a:extLst>
                </a:gridCol>
                <a:gridCol w="1990779">
                  <a:extLst>
                    <a:ext uri="{9D8B030D-6E8A-4147-A177-3AD203B41FA5}">
                      <a16:colId xmlns:a16="http://schemas.microsoft.com/office/drawing/2014/main" val="565663271"/>
                    </a:ext>
                  </a:extLst>
                </a:gridCol>
              </a:tblGrid>
              <a:tr h="59218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SR NO</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ACTION</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EXPECTED RESULT</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ACTUAL RESULT</a:t>
                      </a:r>
                    </a:p>
                  </a:txBody>
                  <a:tcPr marL="68580" marR="68580" marT="0" marB="0"/>
                </a:tc>
                <a:tc>
                  <a:txBody>
                    <a:bodyPr/>
                    <a:lstStyle/>
                    <a:p>
                      <a:r>
                        <a:rPr lang="en-IN" sz="1600" dirty="0">
                          <a:latin typeface="+mn-lt"/>
                        </a:rPr>
                        <a:t>Final Result</a:t>
                      </a:r>
                    </a:p>
                  </a:txBody>
                  <a:tcPr/>
                </a:tc>
                <a:extLst>
                  <a:ext uri="{0D108BD9-81ED-4DB2-BD59-A6C34878D82A}">
                    <a16:rowId xmlns:a16="http://schemas.microsoft.com/office/drawing/2014/main" val="2445211092"/>
                  </a:ext>
                </a:extLst>
              </a:tr>
              <a:tr h="65314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6.</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Tap to place the 3D object</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3D object is placed.</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3D object is placed.</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3018341651"/>
                  </a:ext>
                </a:extLst>
              </a:tr>
              <a:tr h="65314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7.</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Rotating the 3D object in clock wise direction</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Rotation successful.</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Rotation successful.</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3336278211"/>
                  </a:ext>
                </a:extLst>
              </a:tr>
              <a:tr h="65314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8.</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Changing the scene from one mode to another mode</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Changing of scene from one mode to another mode was successful.</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Changing of scene from one mode to another mode was successful.</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1852685096"/>
                  </a:ext>
                </a:extLst>
              </a:tr>
              <a:tr h="65314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9.</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Building app.</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App has been built.</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App has been built.</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1197833959"/>
                  </a:ext>
                </a:extLst>
              </a:tr>
              <a:tr h="653143">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10.</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Open the application and target the 3D model</a:t>
                      </a:r>
                    </a:p>
                  </a:txBody>
                  <a:tcPr marL="68580" marR="68580" marT="0" marB="0"/>
                </a:tc>
                <a:tc>
                  <a:txBody>
                    <a:bodyPr/>
                    <a:lstStyle/>
                    <a:p>
                      <a:pPr algn="just">
                        <a:lnSpc>
                          <a:spcPct val="107000"/>
                        </a:lnSpc>
                        <a:spcAft>
                          <a:spcPts val="800"/>
                        </a:spcAft>
                      </a:pPr>
                      <a:r>
                        <a:rPr lang="en-IN" sz="1600">
                          <a:effectLst/>
                          <a:latin typeface="+mn-lt"/>
                          <a:ea typeface="Calibri" panose="020F0502020204030204" pitchFamily="34" charset="0"/>
                          <a:cs typeface="Times New Roman" panose="02020603050405020304" pitchFamily="18" charset="0"/>
                        </a:rPr>
                        <a:t>Application runs successfully.</a:t>
                      </a:r>
                    </a:p>
                  </a:txBody>
                  <a:tcPr marL="68580" marR="68580" marT="0" marB="0"/>
                </a:tc>
                <a:tc>
                  <a:txBody>
                    <a:bodyPr/>
                    <a:lstStyle/>
                    <a:p>
                      <a:pPr algn="just">
                        <a:lnSpc>
                          <a:spcPct val="107000"/>
                        </a:lnSpc>
                        <a:spcAft>
                          <a:spcPts val="800"/>
                        </a:spcAft>
                      </a:pPr>
                      <a:r>
                        <a:rPr lang="en-IN" sz="1600" dirty="0">
                          <a:effectLst/>
                          <a:latin typeface="+mn-lt"/>
                          <a:ea typeface="Calibri" panose="020F0502020204030204" pitchFamily="34" charset="0"/>
                          <a:cs typeface="Times New Roman" panose="02020603050405020304" pitchFamily="18" charset="0"/>
                        </a:rPr>
                        <a:t>Application runs successfully.</a:t>
                      </a:r>
                    </a:p>
                  </a:txBody>
                  <a:tcPr marL="68580" marR="68580" marT="0" marB="0"/>
                </a:tc>
                <a:tc>
                  <a:txBody>
                    <a:bodyPr/>
                    <a:lstStyle/>
                    <a:p>
                      <a:r>
                        <a:rPr lang="en-IN" sz="1600" dirty="0">
                          <a:latin typeface="+mn-lt"/>
                        </a:rPr>
                        <a:t>pass</a:t>
                      </a:r>
                    </a:p>
                  </a:txBody>
                  <a:tcPr/>
                </a:tc>
                <a:extLst>
                  <a:ext uri="{0D108BD9-81ED-4DB2-BD59-A6C34878D82A}">
                    <a16:rowId xmlns:a16="http://schemas.microsoft.com/office/drawing/2014/main" val="2126737675"/>
                  </a:ext>
                </a:extLst>
              </a:tr>
            </a:tbl>
          </a:graphicData>
        </a:graphic>
      </p:graphicFrame>
    </p:spTree>
    <p:extLst>
      <p:ext uri="{BB962C8B-B14F-4D97-AF65-F5344CB8AC3E}">
        <p14:creationId xmlns:p14="http://schemas.microsoft.com/office/powerpoint/2010/main" val="444383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ECA74B-BAA0-4508-A251-E3DD5E1CB60D}"/>
              </a:ext>
            </a:extLst>
          </p:cNvPr>
          <p:cNvSpPr txBox="1"/>
          <p:nvPr/>
        </p:nvSpPr>
        <p:spPr>
          <a:xfrm>
            <a:off x="3190189" y="392024"/>
            <a:ext cx="5590903" cy="5847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200" b="1" dirty="0">
                <a:latin typeface="Times New Roman" panose="02020603050405020304" pitchFamily="18" charset="0"/>
                <a:cs typeface="Times New Roman" panose="02020603050405020304" pitchFamily="18" charset="0"/>
              </a:rPr>
              <a:t> PERFORMANCE ANALYSIS</a:t>
            </a:r>
          </a:p>
        </p:txBody>
      </p:sp>
      <p:sp>
        <p:nvSpPr>
          <p:cNvPr id="4" name="TextBox 3">
            <a:extLst>
              <a:ext uri="{FF2B5EF4-FFF2-40B4-BE49-F238E27FC236}">
                <a16:creationId xmlns:a16="http://schemas.microsoft.com/office/drawing/2014/main" id="{00E4F38D-289C-4411-B2C8-F1E9B78AA3CF}"/>
              </a:ext>
            </a:extLst>
          </p:cNvPr>
          <p:cNvSpPr txBox="1"/>
          <p:nvPr/>
        </p:nvSpPr>
        <p:spPr>
          <a:xfrm>
            <a:off x="653143" y="1885406"/>
            <a:ext cx="11225348" cy="3970318"/>
          </a:xfrm>
          <a:prstGeom prst="rect">
            <a:avLst/>
          </a:prstGeom>
          <a:noFill/>
        </p:spPr>
        <p:txBody>
          <a:bodyPr wrap="square" rtlCol="0">
            <a:spAutoFit/>
          </a:bodyPr>
          <a:lstStyle/>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The image target gets successfully added in the hierarchy.</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The unity software has a few troubles while initializing the software but is manageable.</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Once the unity 3d is opened the scenes  are successfully created and run.</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Rotating the objects and scene changing is successfully implemented.</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We build an app which enables us to augment our 3D images successfully in the real world environment.</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Time taken for :</a:t>
            </a:r>
          </a:p>
          <a:p>
            <a:r>
              <a:rPr lang="en-IN" sz="1800" dirty="0">
                <a:latin typeface="Times New Roman" panose="02020603050405020304" pitchFamily="18" charset="0"/>
                <a:cs typeface="Times New Roman" panose="02020603050405020304" pitchFamily="18" charset="0"/>
              </a:rPr>
              <a:t>                a. Initializing – 60 seconds</a:t>
            </a:r>
          </a:p>
          <a:p>
            <a:r>
              <a:rPr lang="en-IN" sz="1800" dirty="0">
                <a:latin typeface="Times New Roman" panose="02020603050405020304" pitchFamily="18" charset="0"/>
                <a:cs typeface="Times New Roman" panose="02020603050405020304" pitchFamily="18" charset="0"/>
              </a:rPr>
              <a:t>                b. Actual Output – 10 seconds </a:t>
            </a:r>
          </a:p>
          <a:p>
            <a:endParaRPr lang="en-IN" dirty="0"/>
          </a:p>
        </p:txBody>
      </p:sp>
    </p:spTree>
    <p:extLst>
      <p:ext uri="{BB962C8B-B14F-4D97-AF65-F5344CB8AC3E}">
        <p14:creationId xmlns:p14="http://schemas.microsoft.com/office/powerpoint/2010/main" val="178996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351658-6A4F-4988-A9E2-735FABA904AF}"/>
              </a:ext>
            </a:extLst>
          </p:cNvPr>
          <p:cNvSpPr txBox="1"/>
          <p:nvPr/>
        </p:nvSpPr>
        <p:spPr>
          <a:xfrm>
            <a:off x="4998720" y="540782"/>
            <a:ext cx="2281646" cy="5847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200" b="1" dirty="0">
                <a:latin typeface="Times New Roman" panose="02020603050405020304" pitchFamily="18" charset="0"/>
                <a:cs typeface="Times New Roman" panose="02020603050405020304" pitchFamily="18" charset="0"/>
              </a:rPr>
              <a:t> RESULTS                                              </a:t>
            </a:r>
            <a:endParaRPr lang="en-IN" sz="4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6CE0B08-7FF2-4162-BC41-079982321886}"/>
              </a:ext>
            </a:extLst>
          </p:cNvPr>
          <p:cNvPicPr>
            <a:picLocks noChangeAspect="1"/>
          </p:cNvPicPr>
          <p:nvPr/>
        </p:nvPicPr>
        <p:blipFill>
          <a:blip r:embed="rId2"/>
          <a:stretch>
            <a:fillRect/>
          </a:stretch>
        </p:blipFill>
        <p:spPr>
          <a:xfrm>
            <a:off x="7889966" y="1994706"/>
            <a:ext cx="2447107" cy="4232366"/>
          </a:xfrm>
          <a:prstGeom prst="rect">
            <a:avLst/>
          </a:prstGeom>
        </p:spPr>
      </p:pic>
      <p:sp>
        <p:nvSpPr>
          <p:cNvPr id="4" name="TextBox 3">
            <a:extLst>
              <a:ext uri="{FF2B5EF4-FFF2-40B4-BE49-F238E27FC236}">
                <a16:creationId xmlns:a16="http://schemas.microsoft.com/office/drawing/2014/main" id="{6FAF558B-5312-4DF4-BB32-55D51738068B}"/>
              </a:ext>
            </a:extLst>
          </p:cNvPr>
          <p:cNvSpPr txBox="1"/>
          <p:nvPr/>
        </p:nvSpPr>
        <p:spPr>
          <a:xfrm flipH="1">
            <a:off x="783771" y="1759131"/>
            <a:ext cx="6984275" cy="646331"/>
          </a:xfrm>
          <a:prstGeom prst="rect">
            <a:avLst/>
          </a:prstGeom>
          <a:noFill/>
        </p:spPr>
        <p:txBody>
          <a:bodyPr wrap="square" rtlCol="0">
            <a:spAutoFit/>
          </a:bodyPr>
          <a:lstStyle/>
          <a:p>
            <a:r>
              <a:rPr lang="en-US" dirty="0"/>
              <a:t>The following are the outcomes of our proposed system:</a:t>
            </a:r>
            <a:endParaRPr lang="en-IN" dirty="0"/>
          </a:p>
          <a:p>
            <a:endParaRPr lang="en-IN" dirty="0"/>
          </a:p>
        </p:txBody>
      </p:sp>
      <p:sp>
        <p:nvSpPr>
          <p:cNvPr id="6" name="TextBox 5">
            <a:extLst>
              <a:ext uri="{FF2B5EF4-FFF2-40B4-BE49-F238E27FC236}">
                <a16:creationId xmlns:a16="http://schemas.microsoft.com/office/drawing/2014/main" id="{83D5214A-E524-40DC-BBD5-EE7106FDFE0D}"/>
              </a:ext>
            </a:extLst>
          </p:cNvPr>
          <p:cNvSpPr txBox="1"/>
          <p:nvPr/>
        </p:nvSpPr>
        <p:spPr>
          <a:xfrm>
            <a:off x="1088571" y="2910560"/>
            <a:ext cx="5164181" cy="1200329"/>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This is the home page of our app and it consists of             five sections of varied furniture pieces: Beds, Flower   Pots, Couches, Tables and Information.</a:t>
            </a:r>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8" name="TextBox 7">
            <a:extLst>
              <a:ext uri="{FF2B5EF4-FFF2-40B4-BE49-F238E27FC236}">
                <a16:creationId xmlns:a16="http://schemas.microsoft.com/office/drawing/2014/main" id="{4D761B32-0059-4D19-8644-2DA5873DEE35}"/>
              </a:ext>
            </a:extLst>
          </p:cNvPr>
          <p:cNvSpPr txBox="1"/>
          <p:nvPr/>
        </p:nvSpPr>
        <p:spPr>
          <a:xfrm>
            <a:off x="735874" y="2910560"/>
            <a:ext cx="583474"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202698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CBED227-E543-4E2E-9F4D-89BFA2DE4B5F}"/>
              </a:ext>
            </a:extLst>
          </p:cNvPr>
          <p:cNvSpPr txBox="1"/>
          <p:nvPr/>
        </p:nvSpPr>
        <p:spPr>
          <a:xfrm>
            <a:off x="1541418" y="1159091"/>
            <a:ext cx="3135086" cy="5847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200" dirty="0">
                <a:latin typeface="Times New Roman" panose="02020603050405020304" pitchFamily="18" charset="0"/>
                <a:cs typeface="Times New Roman" panose="02020603050405020304" pitchFamily="18" charset="0"/>
              </a:rPr>
              <a:t>BED 3D IMAGE</a:t>
            </a:r>
          </a:p>
        </p:txBody>
      </p:sp>
      <p:sp>
        <p:nvSpPr>
          <p:cNvPr id="15" name="TextBox 14">
            <a:extLst>
              <a:ext uri="{FF2B5EF4-FFF2-40B4-BE49-F238E27FC236}">
                <a16:creationId xmlns:a16="http://schemas.microsoft.com/office/drawing/2014/main" id="{715EC1AB-378E-41E8-B57C-C4FDDFE3FB79}"/>
              </a:ext>
            </a:extLst>
          </p:cNvPr>
          <p:cNvSpPr txBox="1"/>
          <p:nvPr/>
        </p:nvSpPr>
        <p:spPr>
          <a:xfrm>
            <a:off x="1985554" y="2689274"/>
            <a:ext cx="4946469" cy="1754326"/>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The 3D image of the Bed has been successfully positioned on the target image and now we can check if it fits in our home set up. We can rotate the sofa using the arrows provided and there are 3 options of beds where we can choose from.</a:t>
            </a:r>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16" name="TextBox 15">
            <a:extLst>
              <a:ext uri="{FF2B5EF4-FFF2-40B4-BE49-F238E27FC236}">
                <a16:creationId xmlns:a16="http://schemas.microsoft.com/office/drawing/2014/main" id="{2EC9E214-FC16-4E8E-88BF-178324FDCECA}"/>
              </a:ext>
            </a:extLst>
          </p:cNvPr>
          <p:cNvSpPr txBox="1"/>
          <p:nvPr/>
        </p:nvSpPr>
        <p:spPr>
          <a:xfrm>
            <a:off x="1467394" y="2689274"/>
            <a:ext cx="583474" cy="369332"/>
          </a:xfrm>
          <a:prstGeom prst="rect">
            <a:avLst/>
          </a:prstGeom>
          <a:noFill/>
        </p:spPr>
        <p:txBody>
          <a:bodyPr wrap="square" rtlCol="0">
            <a:spAutoFit/>
          </a:bodyPr>
          <a:lstStyle/>
          <a:p>
            <a:r>
              <a:rPr lang="en-IN" dirty="0"/>
              <a:t>B.</a:t>
            </a:r>
          </a:p>
        </p:txBody>
      </p:sp>
      <p:pic>
        <p:nvPicPr>
          <p:cNvPr id="17" name="Picture 16">
            <a:extLst>
              <a:ext uri="{FF2B5EF4-FFF2-40B4-BE49-F238E27FC236}">
                <a16:creationId xmlns:a16="http://schemas.microsoft.com/office/drawing/2014/main" id="{399A04FF-CED4-4DF8-A9B8-E4D9390FF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710" y="1159091"/>
            <a:ext cx="2470112" cy="5077453"/>
          </a:xfrm>
          <a:prstGeom prst="rect">
            <a:avLst/>
          </a:prstGeom>
        </p:spPr>
      </p:pic>
    </p:spTree>
    <p:extLst>
      <p:ext uri="{BB962C8B-B14F-4D97-AF65-F5344CB8AC3E}">
        <p14:creationId xmlns:p14="http://schemas.microsoft.com/office/powerpoint/2010/main" val="307742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007AF9-9750-4BCF-8633-D711D3AF3F63}"/>
              </a:ext>
            </a:extLst>
          </p:cNvPr>
          <p:cNvSpPr txBox="1"/>
          <p:nvPr/>
        </p:nvSpPr>
        <p:spPr>
          <a:xfrm>
            <a:off x="870858" y="1054588"/>
            <a:ext cx="6679473"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800" dirty="0">
                <a:latin typeface="Times New Roman" panose="02020603050405020304" pitchFamily="18" charset="0"/>
                <a:cs typeface="Times New Roman" panose="02020603050405020304" pitchFamily="18" charset="0"/>
              </a:rPr>
              <a:t>L-SHAPED 3D IMAGE</a:t>
            </a:r>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BB5D0E-F62A-4B1A-B0A1-822BC02D5227}"/>
              </a:ext>
            </a:extLst>
          </p:cNvPr>
          <p:cNvSpPr txBox="1"/>
          <p:nvPr/>
        </p:nvSpPr>
        <p:spPr>
          <a:xfrm>
            <a:off x="870859" y="2689274"/>
            <a:ext cx="400592" cy="369332"/>
          </a:xfrm>
          <a:prstGeom prst="rect">
            <a:avLst/>
          </a:prstGeom>
          <a:noFill/>
        </p:spPr>
        <p:txBody>
          <a:bodyPr wrap="square" rtlCol="0">
            <a:spAutoFit/>
          </a:bodyPr>
          <a:lstStyle/>
          <a:p>
            <a:r>
              <a:rPr lang="en-IN" dirty="0"/>
              <a:t>C.</a:t>
            </a:r>
          </a:p>
        </p:txBody>
      </p:sp>
      <p:pic>
        <p:nvPicPr>
          <p:cNvPr id="11" name="Picture 10">
            <a:extLst>
              <a:ext uri="{FF2B5EF4-FFF2-40B4-BE49-F238E27FC236}">
                <a16:creationId xmlns:a16="http://schemas.microsoft.com/office/drawing/2014/main" id="{996B1F60-2DE9-4CA9-814A-6DECA8176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375" y="2658470"/>
            <a:ext cx="5286375" cy="2571750"/>
          </a:xfrm>
          <a:prstGeom prst="rect">
            <a:avLst/>
          </a:prstGeom>
        </p:spPr>
      </p:pic>
      <p:sp>
        <p:nvSpPr>
          <p:cNvPr id="2" name="TextBox 1">
            <a:extLst>
              <a:ext uri="{FF2B5EF4-FFF2-40B4-BE49-F238E27FC236}">
                <a16:creationId xmlns:a16="http://schemas.microsoft.com/office/drawing/2014/main" id="{F347B4E6-A70E-440E-9B78-894F744FFD0C}"/>
              </a:ext>
            </a:extLst>
          </p:cNvPr>
          <p:cNvSpPr txBox="1"/>
          <p:nvPr/>
        </p:nvSpPr>
        <p:spPr>
          <a:xfrm>
            <a:off x="1271451" y="2658470"/>
            <a:ext cx="4380412" cy="1754326"/>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The 3D image of the L shaped sofa has been successfully positioned on the target image and now we can check if it fits in our home set up. We can rotate the sofa using the arrows provided and there are 3 options of sofas where we can choose from.</a:t>
            </a:r>
            <a:endParaRPr lang="en-IN" dirty="0"/>
          </a:p>
        </p:txBody>
      </p:sp>
    </p:spTree>
    <p:extLst>
      <p:ext uri="{BB962C8B-B14F-4D97-AF65-F5344CB8AC3E}">
        <p14:creationId xmlns:p14="http://schemas.microsoft.com/office/powerpoint/2010/main" val="1093936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3C18C-7435-480D-8733-A298DDC2D6B2}"/>
              </a:ext>
            </a:extLst>
          </p:cNvPr>
          <p:cNvSpPr txBox="1"/>
          <p:nvPr/>
        </p:nvSpPr>
        <p:spPr>
          <a:xfrm>
            <a:off x="3783367" y="381739"/>
            <a:ext cx="3709387"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7D52D6D5-227A-4E63-9BE4-5FDF3EB3CF59}"/>
              </a:ext>
            </a:extLst>
          </p:cNvPr>
          <p:cNvSpPr txBox="1"/>
          <p:nvPr/>
        </p:nvSpPr>
        <p:spPr>
          <a:xfrm>
            <a:off x="577049" y="1704513"/>
            <a:ext cx="1114295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objective of our project is to analyze the use of augmented reality to render the furniture in real world.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Augmented reality technology that allows the customers to decide and interact the chosen furniture with the real world, offering new possibilities for furniture online shopping.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helps the buyer in determining how to setup the furniture in their home structure.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Augmented reality is new evolving technology in the field of computer science and will make us much more helpful than the traditional technologies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01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939A6-7B16-4573-BF4B-C196D38DDC3D}"/>
              </a:ext>
            </a:extLst>
          </p:cNvPr>
          <p:cNvSpPr txBox="1"/>
          <p:nvPr/>
        </p:nvSpPr>
        <p:spPr>
          <a:xfrm>
            <a:off x="2743201" y="2843074"/>
            <a:ext cx="6844682"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800" b="1" dirty="0">
                <a:solidFill>
                  <a:schemeClr val="tx1">
                    <a:lumMod val="95000"/>
                  </a:schemeClr>
                </a:solidFill>
                <a:latin typeface="Times New Roman" panose="02020603050405020304" pitchFamily="18" charset="0"/>
                <a:cs typeface="Times New Roman" panose="02020603050405020304" pitchFamily="18" charset="0"/>
              </a:rPr>
              <a:t>LITERATURE</a:t>
            </a:r>
            <a:r>
              <a:rPr lang="en-IN" sz="4800" b="1" dirty="0">
                <a:latin typeface="Times New Roman" panose="02020603050405020304" pitchFamily="18" charset="0"/>
                <a:cs typeface="Times New Roman" panose="02020603050405020304" pitchFamily="18" charset="0"/>
              </a:rPr>
              <a:t> SURVEY</a:t>
            </a:r>
          </a:p>
        </p:txBody>
      </p:sp>
    </p:spTree>
    <p:extLst>
      <p:ext uri="{BB962C8B-B14F-4D97-AF65-F5344CB8AC3E}">
        <p14:creationId xmlns:p14="http://schemas.microsoft.com/office/powerpoint/2010/main" val="519537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AF344-7FD6-4CDF-A322-E2B9C70BA639}"/>
              </a:ext>
            </a:extLst>
          </p:cNvPr>
          <p:cNvSpPr txBox="1"/>
          <p:nvPr/>
        </p:nvSpPr>
        <p:spPr>
          <a:xfrm>
            <a:off x="252549" y="895424"/>
            <a:ext cx="11756571" cy="6112443"/>
          </a:xfrm>
          <a:prstGeom prst="rect">
            <a:avLst/>
          </a:prstGeom>
          <a:noFill/>
        </p:spPr>
        <p:txBody>
          <a:bodyPr wrap="square" rtlCol="0">
            <a:spAutoFit/>
          </a:bodyPr>
          <a:lstStyle/>
          <a:p>
            <a:r>
              <a:rPr lang="en-IN" sz="1600" dirty="0"/>
              <a:t>[1] C. Woodward, T. </a:t>
            </a:r>
            <a:r>
              <a:rPr lang="en-IN" sz="1600" dirty="0" err="1"/>
              <a:t>Kuula</a:t>
            </a:r>
            <a:r>
              <a:rPr lang="en-IN" sz="1600" dirty="0"/>
              <a:t>, P. </a:t>
            </a:r>
            <a:r>
              <a:rPr lang="en-IN" sz="1600" dirty="0" err="1"/>
              <a:t>Honkamaa</a:t>
            </a:r>
            <a:r>
              <a:rPr lang="en-IN" sz="1600" dirty="0"/>
              <a:t>, M. </a:t>
            </a:r>
            <a:r>
              <a:rPr lang="en-IN" sz="1600" dirty="0" err="1"/>
              <a:t>Hakkarainen</a:t>
            </a:r>
            <a:r>
              <a:rPr lang="en-IN" sz="1600" dirty="0"/>
              <a:t>, and P. </a:t>
            </a:r>
            <a:r>
              <a:rPr lang="en-IN" sz="1600" dirty="0" err="1"/>
              <a:t>Kemppi</a:t>
            </a:r>
            <a:r>
              <a:rPr lang="en-IN" sz="1600" dirty="0"/>
              <a:t>,“Implementation and evaluation of a mobile augmented reality </a:t>
            </a:r>
            <a:r>
              <a:rPr lang="en-IN" sz="1600" dirty="0" err="1"/>
              <a:t>systemfor</a:t>
            </a:r>
            <a:r>
              <a:rPr lang="en-IN" sz="1600" dirty="0"/>
              <a:t> building maintenance,” in </a:t>
            </a:r>
            <a:r>
              <a:rPr lang="en-IN" sz="1600" i="1" dirty="0"/>
              <a:t>Proc. 14th Int. Conf. Construct. </a:t>
            </a:r>
            <a:r>
              <a:rPr lang="en-IN" sz="1600" i="1" dirty="0" err="1"/>
              <a:t>Appl.Virtual</a:t>
            </a:r>
            <a:r>
              <a:rPr lang="en-IN" sz="1600" i="1" dirty="0"/>
              <a:t> Reality</a:t>
            </a:r>
            <a:r>
              <a:rPr lang="en-IN" sz="1600" dirty="0"/>
              <a:t>, 2014, pp. 306–315.</a:t>
            </a:r>
          </a:p>
          <a:p>
            <a:r>
              <a:rPr lang="en-IN" sz="1600" dirty="0"/>
              <a:t>[2] H.-L. Chi, S.-C. Kang, and X. Wang, “Research trends and </a:t>
            </a:r>
            <a:r>
              <a:rPr lang="en-IN" sz="1600" dirty="0" err="1"/>
              <a:t>opportunitiesof</a:t>
            </a:r>
            <a:r>
              <a:rPr lang="en-IN" sz="1600" dirty="0"/>
              <a:t> augmented reality applications in architecture, </a:t>
            </a:r>
            <a:r>
              <a:rPr lang="en-IN" sz="1600" dirty="0" err="1"/>
              <a:t>engineering,and</a:t>
            </a:r>
            <a:r>
              <a:rPr lang="en-IN" sz="1600" dirty="0"/>
              <a:t> construction,” </a:t>
            </a:r>
            <a:r>
              <a:rPr lang="en-IN" sz="1600" i="1" dirty="0" err="1"/>
              <a:t>Autom</a:t>
            </a:r>
            <a:r>
              <a:rPr lang="en-IN" sz="1600" i="1" dirty="0"/>
              <a:t>. Construct.</a:t>
            </a:r>
            <a:r>
              <a:rPr lang="en-IN" sz="1600" dirty="0"/>
              <a:t>, vol. 33, pp. 116–122,Aug. 2013.</a:t>
            </a:r>
          </a:p>
          <a:p>
            <a:r>
              <a:rPr lang="en-IN" sz="1600" dirty="0"/>
              <a:t>[3] X. Wang, M. J. Kim, P. E. D. Love, and S.-C. Kang, “Augmented </a:t>
            </a:r>
            <a:r>
              <a:rPr lang="en-IN" sz="1600" dirty="0" err="1"/>
              <a:t>realityin</a:t>
            </a:r>
            <a:r>
              <a:rPr lang="en-IN" sz="1600" dirty="0"/>
              <a:t> built environment: Classification and implications for future research,”</a:t>
            </a:r>
            <a:r>
              <a:rPr lang="en-IN" sz="1600" i="1" dirty="0" err="1"/>
              <a:t>Autom</a:t>
            </a:r>
            <a:r>
              <a:rPr lang="en-IN" sz="1600" i="1" dirty="0"/>
              <a:t>. Construct.</a:t>
            </a:r>
            <a:r>
              <a:rPr lang="en-IN" sz="1600" dirty="0"/>
              <a:t>, vol. 32, pp. 1–13, Jul. 2013.</a:t>
            </a:r>
          </a:p>
          <a:p>
            <a:r>
              <a:rPr lang="en-IN" sz="1600" dirty="0"/>
              <a:t>[4] D. </a:t>
            </a:r>
            <a:r>
              <a:rPr lang="en-IN" sz="1600" dirty="0" err="1"/>
              <a:t>Casale</a:t>
            </a:r>
            <a:r>
              <a:rPr lang="en-IN" sz="1600" dirty="0"/>
              <a:t>, “Project Lion—A DPR/</a:t>
            </a:r>
            <a:r>
              <a:rPr lang="en-IN" sz="1600" dirty="0" err="1"/>
              <a:t>trimble</a:t>
            </a:r>
            <a:r>
              <a:rPr lang="en-IN" sz="1600" dirty="0"/>
              <a:t> automated layout </a:t>
            </a:r>
            <a:r>
              <a:rPr lang="en-IN" sz="1600" dirty="0" err="1"/>
              <a:t>robot,”in</a:t>
            </a:r>
            <a:r>
              <a:rPr lang="en-IN" sz="1600" dirty="0"/>
              <a:t> </a:t>
            </a:r>
            <a:r>
              <a:rPr lang="en-IN" sz="1600" i="1" dirty="0"/>
              <a:t>Proc. ENR </a:t>
            </a:r>
            <a:r>
              <a:rPr lang="en-IN" sz="1600" i="1" dirty="0" err="1"/>
              <a:t>FutureTech</a:t>
            </a:r>
            <a:r>
              <a:rPr lang="en-IN" sz="1600" dirty="0"/>
              <a:t>. San </a:t>
            </a:r>
            <a:r>
              <a:rPr lang="en-IN" sz="1600" dirty="0" err="1"/>
              <a:t>Fransisco</a:t>
            </a:r>
            <a:r>
              <a:rPr lang="en-IN" sz="1600" dirty="0"/>
              <a:t>, CA, USA: McGraw-</a:t>
            </a:r>
            <a:r>
              <a:rPr lang="en-IN" sz="1600" dirty="0" err="1"/>
              <a:t>Hill,Mar</a:t>
            </a:r>
            <a:r>
              <a:rPr lang="en-IN" sz="1600" dirty="0"/>
              <a:t>. 2013. [Online]. Available: </a:t>
            </a:r>
            <a:r>
              <a:rPr lang="en-IN" sz="1600" u="sng" dirty="0">
                <a:hlinkClick r:id="rId2"/>
              </a:rPr>
              <a:t>https://www.youtube.com/watch?v=klfL3dA1SE</a:t>
            </a:r>
            <a:r>
              <a:rPr lang="en-IN" sz="1600" dirty="0"/>
              <a:t>and https://goo.gl/wZviQe</a:t>
            </a:r>
          </a:p>
          <a:p>
            <a:r>
              <a:rPr lang="en-IN" sz="1600" dirty="0"/>
              <a:t>[5] J. M. Prouty, “Robotic construction site marking </a:t>
            </a:r>
            <a:r>
              <a:rPr lang="en-IN" sz="1600" dirty="0" err="1"/>
              <a:t>apparatus,”U.S</a:t>
            </a:r>
            <a:r>
              <a:rPr lang="en-IN" sz="1600" dirty="0"/>
              <a:t>. Patents 471 883, Nov. 21, 2013.</a:t>
            </a:r>
          </a:p>
          <a:p>
            <a:r>
              <a:rPr lang="en-IN" sz="1600" dirty="0"/>
              <a:t>[6] Trimble. </a:t>
            </a:r>
            <a:r>
              <a:rPr lang="en-IN" sz="1600" i="1" dirty="0"/>
              <a:t>Trimble RTS Series Robotic Total Stations</a:t>
            </a:r>
            <a:r>
              <a:rPr lang="en-IN" sz="1600" dirty="0"/>
              <a:t>. Accessed: Feb. 24,2019. [Online]. Available: https://buildings.trimble.com/layout/rts</a:t>
            </a:r>
          </a:p>
          <a:p>
            <a:r>
              <a:rPr lang="en-IN" sz="1600" dirty="0"/>
              <a:t>[7] S. Lee and Ö. Akin, “Augmented reality-based computational </a:t>
            </a:r>
            <a:r>
              <a:rPr lang="en-IN" sz="1600" dirty="0" err="1"/>
              <a:t>fieldworksupport</a:t>
            </a:r>
            <a:r>
              <a:rPr lang="en-IN" sz="1600" dirty="0"/>
              <a:t> for equipment operations and maintenance,” </a:t>
            </a:r>
            <a:r>
              <a:rPr lang="en-IN" sz="1600" i="1" dirty="0" err="1"/>
              <a:t>Autom</a:t>
            </a:r>
            <a:r>
              <a:rPr lang="en-IN" sz="1600" i="1" dirty="0"/>
              <a:t>. </a:t>
            </a:r>
            <a:r>
              <a:rPr lang="en-IN" sz="1600" i="1" dirty="0" err="1"/>
              <a:t>Construct.</a:t>
            </a:r>
            <a:r>
              <a:rPr lang="en-IN" sz="1600" dirty="0" err="1"/>
              <a:t>,vol</a:t>
            </a:r>
            <a:r>
              <a:rPr lang="en-IN" sz="1600" dirty="0"/>
              <a:t>. 20, no. 4, pp. 338–352, 2011.</a:t>
            </a:r>
          </a:p>
          <a:p>
            <a:r>
              <a:rPr lang="en-IN" sz="1600" dirty="0"/>
              <a:t>[8] R. Sacks, C. M. Eastman, G. Lee, and P. </a:t>
            </a:r>
            <a:r>
              <a:rPr lang="en-IN" sz="1600" dirty="0" err="1"/>
              <a:t>Teicholz</a:t>
            </a:r>
            <a:r>
              <a:rPr lang="en-IN" sz="1600" dirty="0"/>
              <a:t>, </a:t>
            </a:r>
            <a:r>
              <a:rPr lang="en-IN" sz="1600" i="1" dirty="0"/>
              <a:t>BIM </a:t>
            </a:r>
            <a:r>
              <a:rPr lang="en-IN" sz="1600" i="1" dirty="0" err="1"/>
              <a:t>Handbook:A</a:t>
            </a:r>
            <a:r>
              <a:rPr lang="en-IN" sz="1600" i="1" dirty="0"/>
              <a:t> Guide to Building Information </a:t>
            </a:r>
            <a:r>
              <a:rPr lang="en-IN" sz="1600" i="1" dirty="0" err="1"/>
              <a:t>Modeling</a:t>
            </a:r>
            <a:r>
              <a:rPr lang="en-IN" sz="1600" i="1" dirty="0"/>
              <a:t> for Owners, </a:t>
            </a:r>
            <a:r>
              <a:rPr lang="en-IN" sz="1600" i="1" dirty="0" err="1"/>
              <a:t>Designers,Engineers</a:t>
            </a:r>
            <a:r>
              <a:rPr lang="en-IN" sz="1600" i="1" dirty="0"/>
              <a:t>, Contractors, and Facility Managers</a:t>
            </a:r>
            <a:r>
              <a:rPr lang="en-IN" sz="1600" dirty="0"/>
              <a:t>, 3rd ed. Hoboken, NJ,USA: Wiley, 2018.</a:t>
            </a:r>
          </a:p>
          <a:p>
            <a:r>
              <a:rPr lang="en-IN" sz="1600" dirty="0"/>
              <a:t>[9] O. </a:t>
            </a:r>
            <a:r>
              <a:rPr lang="en-IN" sz="1600" dirty="0" err="1"/>
              <a:t>Bimber</a:t>
            </a:r>
            <a:r>
              <a:rPr lang="en-IN" sz="1600" dirty="0"/>
              <a:t> and R. </a:t>
            </a:r>
            <a:r>
              <a:rPr lang="en-IN" sz="1600" dirty="0" err="1"/>
              <a:t>Raskar</a:t>
            </a:r>
            <a:r>
              <a:rPr lang="en-IN" sz="1600" dirty="0"/>
              <a:t>, </a:t>
            </a:r>
            <a:r>
              <a:rPr lang="en-IN" sz="1600" i="1" dirty="0"/>
              <a:t>Spatial Augmented Reality: Merging Real </a:t>
            </a:r>
            <a:r>
              <a:rPr lang="en-IN" sz="1600" i="1" dirty="0" err="1"/>
              <a:t>andVirtual</a:t>
            </a:r>
            <a:r>
              <a:rPr lang="en-IN" sz="1600" i="1" dirty="0"/>
              <a:t> Worlds</a:t>
            </a:r>
            <a:r>
              <a:rPr lang="en-IN" sz="1600" dirty="0"/>
              <a:t>. Boca Raton, FL, USA: CRC Press, 2005.</a:t>
            </a:r>
          </a:p>
          <a:p>
            <a:r>
              <a:rPr lang="en-IN" sz="1600" dirty="0"/>
              <a:t>[10] G. Cortes, E. Marchand, G. </a:t>
            </a:r>
            <a:r>
              <a:rPr lang="en-IN" sz="1600" dirty="0" err="1"/>
              <a:t>Brincin</a:t>
            </a:r>
            <a:r>
              <a:rPr lang="en-IN" sz="1600" dirty="0"/>
              <a:t>, and A. </a:t>
            </a:r>
            <a:r>
              <a:rPr lang="en-IN" sz="1600" dirty="0" err="1"/>
              <a:t>Lécuyer</a:t>
            </a:r>
            <a:r>
              <a:rPr lang="en-IN" sz="1600" dirty="0"/>
              <a:t>, “</a:t>
            </a:r>
            <a:r>
              <a:rPr lang="en-IN" sz="1600" dirty="0" err="1"/>
              <a:t>MoSART</a:t>
            </a:r>
            <a:r>
              <a:rPr lang="en-IN" sz="1600" dirty="0"/>
              <a:t>: </a:t>
            </a:r>
            <a:r>
              <a:rPr lang="en-IN" sz="1600" dirty="0" err="1"/>
              <a:t>Mobilespatial</a:t>
            </a:r>
            <a:r>
              <a:rPr lang="en-IN" sz="1600" dirty="0"/>
              <a:t> augmented reality for 3D interaction with tangible objects,” </a:t>
            </a:r>
            <a:r>
              <a:rPr lang="en-IN" sz="1600" i="1" dirty="0" err="1"/>
              <a:t>Front.Robot</a:t>
            </a:r>
            <a:r>
              <a:rPr lang="en-IN" sz="1600" i="1" dirty="0"/>
              <a:t>. AI</a:t>
            </a:r>
            <a:r>
              <a:rPr lang="en-IN" sz="1600" dirty="0"/>
              <a:t>, vol. 5, p. 93, Aug. 2018.</a:t>
            </a:r>
          </a:p>
          <a:p>
            <a:r>
              <a:rPr lang="en-IN" sz="1600" dirty="0">
                <a:effectLst/>
                <a:ea typeface="SimSun" panose="02010600030101010101" pitchFamily="2" charset="-122"/>
              </a:rPr>
              <a:t>[11]</a:t>
            </a:r>
            <a:r>
              <a:rPr lang="en-US" sz="1600" dirty="0" err="1">
                <a:effectLst/>
                <a:ea typeface="SimSun" panose="02010600030101010101" pitchFamily="2" charset="-122"/>
              </a:rPr>
              <a:t>Megha</a:t>
            </a:r>
            <a:r>
              <a:rPr lang="en-US" sz="1600" dirty="0">
                <a:effectLst/>
                <a:ea typeface="SimSun" panose="02010600030101010101" pitchFamily="2" charset="-122"/>
              </a:rPr>
              <a:t> Trivedi, Karan </a:t>
            </a:r>
            <a:r>
              <a:rPr lang="en-US" sz="1600" dirty="0" err="1">
                <a:effectLst/>
                <a:ea typeface="SimSun" panose="02010600030101010101" pitchFamily="2" charset="-122"/>
              </a:rPr>
              <a:t>Chaure</a:t>
            </a:r>
            <a:r>
              <a:rPr lang="en-US" sz="1600" dirty="0">
                <a:effectLst/>
                <a:ea typeface="SimSun" panose="02010600030101010101" pitchFamily="2" charset="-122"/>
              </a:rPr>
              <a:t>, </a:t>
            </a:r>
            <a:r>
              <a:rPr lang="en-US" sz="1600" dirty="0" err="1">
                <a:effectLst/>
                <a:ea typeface="SimSun" panose="02010600030101010101" pitchFamily="2" charset="-122"/>
              </a:rPr>
              <a:t>Saihita</a:t>
            </a:r>
            <a:r>
              <a:rPr lang="en-US" sz="1600" dirty="0">
                <a:effectLst/>
                <a:ea typeface="SimSun" panose="02010600030101010101" pitchFamily="2" charset="-122"/>
              </a:rPr>
              <a:t> </a:t>
            </a:r>
            <a:r>
              <a:rPr lang="en-US" sz="1600" dirty="0" err="1">
                <a:effectLst/>
                <a:ea typeface="SimSun" panose="02010600030101010101" pitchFamily="2" charset="-122"/>
              </a:rPr>
              <a:t>Ajgaonkar</a:t>
            </a:r>
            <a:r>
              <a:rPr lang="en-US" sz="1600" dirty="0">
                <a:effectLst/>
                <a:ea typeface="SimSun" panose="02010600030101010101" pitchFamily="2" charset="-122"/>
              </a:rPr>
              <a:t>, </a:t>
            </a:r>
            <a:r>
              <a:rPr lang="en-US" sz="1600" dirty="0" err="1">
                <a:effectLst/>
                <a:ea typeface="SimSun" panose="02010600030101010101" pitchFamily="2" charset="-122"/>
              </a:rPr>
              <a:t>Akshay</a:t>
            </a:r>
            <a:r>
              <a:rPr lang="en-US" sz="1600" dirty="0">
                <a:effectLst/>
                <a:ea typeface="SimSun" panose="02010600030101010101" pitchFamily="2" charset="-122"/>
              </a:rPr>
              <a:t> </a:t>
            </a:r>
            <a:r>
              <a:rPr lang="en-US" sz="1600" dirty="0" err="1">
                <a:effectLst/>
                <a:ea typeface="SimSun" panose="02010600030101010101" pitchFamily="2" charset="-122"/>
              </a:rPr>
              <a:t>Chimkar</a:t>
            </a:r>
            <a:r>
              <a:rPr lang="en-US" sz="1600" dirty="0">
                <a:effectLst/>
                <a:ea typeface="SimSun" panose="02010600030101010101" pitchFamily="2" charset="-122"/>
              </a:rPr>
              <a:t>. (2021, Apr.). Home Interior Using Augmented Reality. International Journal of Advanced Research in Computer and Communication Engineering. [Online]. Vol. 10, Issue 4, April 2021 DOI 10.17148/IJARCCE.2021.10478. </a:t>
            </a:r>
            <a:r>
              <a:rPr lang="en-US" sz="1600" dirty="0" err="1">
                <a:effectLst/>
                <a:ea typeface="SimSun" panose="02010600030101010101" pitchFamily="2" charset="-122"/>
              </a:rPr>
              <a:t>Avaialble</a:t>
            </a:r>
            <a:r>
              <a:rPr lang="en-US" sz="1600" dirty="0">
                <a:effectLst/>
                <a:ea typeface="SimSun" panose="02010600030101010101" pitchFamily="2" charset="-122"/>
              </a:rPr>
              <a:t>: </a:t>
            </a:r>
            <a:r>
              <a:rPr lang="en-US" sz="1600" u="sng" dirty="0">
                <a:solidFill>
                  <a:srgbClr val="0563C1"/>
                </a:solidFill>
                <a:effectLst/>
                <a:ea typeface="SimSun" panose="02010600030101010101" pitchFamily="2" charset="-122"/>
                <a:hlinkClick r:id="rId3"/>
              </a:rPr>
              <a:t>https://ijarcce.com/wp-content/uploads/2021/05/IJARCCE.2021.10478.pdf</a:t>
            </a:r>
            <a:endParaRPr lang="en-US" sz="1600" u="sng" dirty="0">
              <a:solidFill>
                <a:srgbClr val="0563C1"/>
              </a:solidFill>
              <a:ea typeface="SimSun" panose="02010600030101010101" pitchFamily="2" charset="-122"/>
            </a:endParaRPr>
          </a:p>
          <a:p>
            <a:r>
              <a:rPr lang="en-US" sz="1600" dirty="0">
                <a:effectLst/>
                <a:ea typeface="SimSun" panose="02010600030101010101" pitchFamily="2" charset="-122"/>
              </a:rPr>
              <a:t>[12]P. S. Toke , Aditya Limaye , </a:t>
            </a:r>
            <a:r>
              <a:rPr lang="en-US" sz="1600" dirty="0" err="1">
                <a:effectLst/>
                <a:ea typeface="SimSun" panose="02010600030101010101" pitchFamily="2" charset="-122"/>
              </a:rPr>
              <a:t>Susmit</a:t>
            </a:r>
            <a:r>
              <a:rPr lang="en-US" sz="1600" dirty="0">
                <a:effectLst/>
                <a:ea typeface="SimSun" panose="02010600030101010101" pitchFamily="2" charset="-122"/>
              </a:rPr>
              <a:t> Mane , Vishal </a:t>
            </a:r>
            <a:r>
              <a:rPr lang="en-US" sz="1600" dirty="0" err="1">
                <a:effectLst/>
                <a:ea typeface="SimSun" panose="02010600030101010101" pitchFamily="2" charset="-122"/>
              </a:rPr>
              <a:t>Metri</a:t>
            </a:r>
            <a:r>
              <a:rPr lang="en-US" sz="1600" dirty="0">
                <a:effectLst/>
                <a:ea typeface="SimSun" panose="02010600030101010101" pitchFamily="2" charset="-122"/>
              </a:rPr>
              <a:t> , Aniket Paste.(2016, Jan.). Augmented Panorama for Furniture Layout. International Journal of Advanced Research in Computer and Communication Engineering [Online]. Vol. 5, Issue 1, January 2016. ISSN (Online) 2278-1021 ISSN (Print) 2319 5940. Available: </a:t>
            </a:r>
            <a:r>
              <a:rPr lang="en-US" sz="1600" u="sng" dirty="0">
                <a:solidFill>
                  <a:srgbClr val="0563C1"/>
                </a:solidFill>
                <a:effectLst/>
                <a:ea typeface="SimSun" panose="02010600030101010101" pitchFamily="2" charset="-122"/>
                <a:hlinkClick r:id="rId4"/>
              </a:rPr>
              <a:t>https://ijarcce.com/wp-content/uploads/2016/02/IJARCCE-85.pdf</a:t>
            </a:r>
            <a:endParaRPr lang="en-IN" sz="1600" dirty="0">
              <a:effectLst/>
              <a:ea typeface="SimSun" panose="02010600030101010101" pitchFamily="2" charset="-122"/>
            </a:endParaRPr>
          </a:p>
          <a:p>
            <a:endParaRPr lang="en-IN" dirty="0"/>
          </a:p>
        </p:txBody>
      </p:sp>
      <p:sp>
        <p:nvSpPr>
          <p:cNvPr id="5" name="TextBox 4">
            <a:extLst>
              <a:ext uri="{FF2B5EF4-FFF2-40B4-BE49-F238E27FC236}">
                <a16:creationId xmlns:a16="http://schemas.microsoft.com/office/drawing/2014/main" id="{8BA77F6B-0886-4636-AB73-000FCBC8F469}"/>
              </a:ext>
            </a:extLst>
          </p:cNvPr>
          <p:cNvSpPr txBox="1"/>
          <p:nvPr/>
        </p:nvSpPr>
        <p:spPr>
          <a:xfrm>
            <a:off x="4545367" y="204186"/>
            <a:ext cx="2592279" cy="52322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5083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13480-2874-49E5-B7FF-D31F51C96AA0}"/>
              </a:ext>
            </a:extLst>
          </p:cNvPr>
          <p:cNvSpPr txBox="1"/>
          <p:nvPr/>
        </p:nvSpPr>
        <p:spPr>
          <a:xfrm>
            <a:off x="3426780" y="1065320"/>
            <a:ext cx="5353236" cy="156966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9600" b="1" dirty="0">
                <a:latin typeface="Times New Roman" panose="02020603050405020304" pitchFamily="18" charset="0"/>
                <a:cs typeface="Times New Roman" panose="02020603050405020304" pitchFamily="18" charset="0"/>
              </a:rPr>
              <a:t>THANK</a:t>
            </a:r>
            <a:r>
              <a:rPr lang="en-IN" sz="96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1AB0DA2D-C862-4BD8-BB68-E9EC9A09297B}"/>
              </a:ext>
            </a:extLst>
          </p:cNvPr>
          <p:cNvSpPr txBox="1"/>
          <p:nvPr/>
        </p:nvSpPr>
        <p:spPr>
          <a:xfrm>
            <a:off x="4492100" y="3160451"/>
            <a:ext cx="2971061" cy="156966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96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24246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327F9D0-3E9C-4400-B590-B84F77BF8CBE}"/>
              </a:ext>
            </a:extLst>
          </p:cNvPr>
          <p:cNvGraphicFramePr>
            <a:graphicFrameLocks noGrp="1"/>
          </p:cNvGraphicFramePr>
          <p:nvPr>
            <p:extLst>
              <p:ext uri="{D42A27DB-BD31-4B8C-83A1-F6EECF244321}">
                <p14:modId xmlns:p14="http://schemas.microsoft.com/office/powerpoint/2010/main" val="1648647601"/>
              </p:ext>
            </p:extLst>
          </p:nvPr>
        </p:nvGraphicFramePr>
        <p:xfrm>
          <a:off x="400594" y="409303"/>
          <a:ext cx="11390812" cy="6250350"/>
        </p:xfrm>
        <a:graphic>
          <a:graphicData uri="http://schemas.openxmlformats.org/drawingml/2006/table">
            <a:tbl>
              <a:tblPr firstRow="1" bandRow="1">
                <a:tableStyleId>{5C22544A-7EE6-4342-B048-85BDC9FD1C3A}</a:tableStyleId>
              </a:tblPr>
              <a:tblGrid>
                <a:gridCol w="1862923">
                  <a:extLst>
                    <a:ext uri="{9D8B030D-6E8A-4147-A177-3AD203B41FA5}">
                      <a16:colId xmlns:a16="http://schemas.microsoft.com/office/drawing/2014/main" val="3624891067"/>
                    </a:ext>
                  </a:extLst>
                </a:gridCol>
                <a:gridCol w="1361127">
                  <a:extLst>
                    <a:ext uri="{9D8B030D-6E8A-4147-A177-3AD203B41FA5}">
                      <a16:colId xmlns:a16="http://schemas.microsoft.com/office/drawing/2014/main" val="82486883"/>
                    </a:ext>
                  </a:extLst>
                </a:gridCol>
                <a:gridCol w="1361127">
                  <a:extLst>
                    <a:ext uri="{9D8B030D-6E8A-4147-A177-3AD203B41FA5}">
                      <a16:colId xmlns:a16="http://schemas.microsoft.com/office/drawing/2014/main" val="4204130445"/>
                    </a:ext>
                  </a:extLst>
                </a:gridCol>
                <a:gridCol w="1361127">
                  <a:extLst>
                    <a:ext uri="{9D8B030D-6E8A-4147-A177-3AD203B41FA5}">
                      <a16:colId xmlns:a16="http://schemas.microsoft.com/office/drawing/2014/main" val="1623786451"/>
                    </a:ext>
                  </a:extLst>
                </a:gridCol>
                <a:gridCol w="1361127">
                  <a:extLst>
                    <a:ext uri="{9D8B030D-6E8A-4147-A177-3AD203B41FA5}">
                      <a16:colId xmlns:a16="http://schemas.microsoft.com/office/drawing/2014/main" val="149767199"/>
                    </a:ext>
                  </a:extLst>
                </a:gridCol>
                <a:gridCol w="1361127">
                  <a:extLst>
                    <a:ext uri="{9D8B030D-6E8A-4147-A177-3AD203B41FA5}">
                      <a16:colId xmlns:a16="http://schemas.microsoft.com/office/drawing/2014/main" val="2093826429"/>
                    </a:ext>
                  </a:extLst>
                </a:gridCol>
                <a:gridCol w="1361127">
                  <a:extLst>
                    <a:ext uri="{9D8B030D-6E8A-4147-A177-3AD203B41FA5}">
                      <a16:colId xmlns:a16="http://schemas.microsoft.com/office/drawing/2014/main" val="3835072310"/>
                    </a:ext>
                  </a:extLst>
                </a:gridCol>
                <a:gridCol w="1361127">
                  <a:extLst>
                    <a:ext uri="{9D8B030D-6E8A-4147-A177-3AD203B41FA5}">
                      <a16:colId xmlns:a16="http://schemas.microsoft.com/office/drawing/2014/main" val="3825572339"/>
                    </a:ext>
                  </a:extLst>
                </a:gridCol>
              </a:tblGrid>
              <a:tr h="311082">
                <a:tc>
                  <a:txBody>
                    <a:bodyPr/>
                    <a:lstStyle/>
                    <a:p>
                      <a:r>
                        <a:rPr lang="en-IN" sz="12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TECHNIQUE</a:t>
                      </a:r>
                      <a:r>
                        <a:rPr lang="en-IN" sz="1200" baseline="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3611206402"/>
                  </a:ext>
                </a:extLst>
              </a:tr>
              <a:tr h="5939268">
                <a:tc>
                  <a:txBody>
                    <a:bodyPr/>
                    <a:lstStyle/>
                    <a:p>
                      <a:r>
                        <a:rPr lang="en-IN" sz="1200" dirty="0">
                          <a:latin typeface="Times New Roman" panose="02020603050405020304" pitchFamily="18" charset="0"/>
                          <a:cs typeface="Times New Roman" panose="02020603050405020304" pitchFamily="18" charset="0"/>
                        </a:rPr>
                        <a:t>1</a:t>
                      </a:r>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ANALYSIS AND STATUS QUO OF SMARTPHONE-BASED INDOOR LOCALIZATION SYSTEMS</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US" sz="1200" dirty="0">
                          <a:latin typeface="Times New Roman" panose="02020603050405020304" pitchFamily="18" charset="0"/>
                          <a:cs typeface="Times New Roman" panose="02020603050405020304" pitchFamily="18" charset="0"/>
                        </a:rPr>
                        <a:t>KALYAN P. SUBBU, CHI ZHANG</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pPr algn="ctr"/>
                      <a:r>
                        <a:rPr lang="en-US" sz="1200" dirty="0">
                          <a:latin typeface="Times New Roman" panose="02020603050405020304" pitchFamily="18" charset="0"/>
                          <a:cs typeface="Times New Roman" panose="02020603050405020304" pitchFamily="18" charset="0"/>
                        </a:rPr>
                        <a:t>Indoor localization has been a topic of interest for both the academic and industrial communities. The need for location estimation, fueled mainly by inaccuracies of GPS indoors, has been addressed by specifically designed systems achieving a high localization accuracy but with a high deployment cost. This article takes up the goal of surveying state-of-the-art smartphone based indoor localization systems with critical analysis on their properties such as accuracies across various sensor designs, energy consumption and computational cost</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.Analysis</a:t>
                      </a:r>
                      <a:r>
                        <a:rPr lang="en-IN" sz="1200" baseline="0" dirty="0">
                          <a:latin typeface="Times New Roman" panose="02020603050405020304" pitchFamily="18" charset="0"/>
                          <a:cs typeface="Times New Roman" panose="02020603050405020304" pitchFamily="18" charset="0"/>
                        </a:rPr>
                        <a:t> of  existing indoor localization</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200" dirty="0">
                          <a:latin typeface="Times New Roman" panose="02020603050405020304" pitchFamily="18" charset="0"/>
                          <a:cs typeface="Times New Roman" panose="02020603050405020304" pitchFamily="18" charset="0"/>
                        </a:rPr>
                        <a:t>The limitations</a:t>
                      </a:r>
                      <a:r>
                        <a:rPr lang="en-IN" sz="1200" baseline="0" dirty="0">
                          <a:latin typeface="Times New Roman" panose="02020603050405020304" pitchFamily="18" charset="0"/>
                          <a:cs typeface="Times New Roman" panose="02020603050405020304" pitchFamily="18" charset="0"/>
                        </a:rPr>
                        <a:t> are analysed for the future way of execution</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endParaRPr lang="en-IN" sz="1200" dirty="0">
                        <a:latin typeface="Times New Roman" panose="02020603050405020304" pitchFamily="18" charset="0"/>
                        <a:cs typeface="Times New Roman" panose="02020603050405020304" pitchFamily="18" charset="0"/>
                      </a:endParaRPr>
                    </a:p>
                  </a:txBody>
                  <a:tcPr marL="51435" marR="51435" marT="34290" marB="34290"/>
                </a:tc>
                <a:extLst>
                  <a:ext uri="{0D108BD9-81ED-4DB2-BD59-A6C34878D82A}">
                    <a16:rowId xmlns:a16="http://schemas.microsoft.com/office/drawing/2014/main" val="3862648247"/>
                  </a:ext>
                </a:extLst>
              </a:tr>
            </a:tbl>
          </a:graphicData>
        </a:graphic>
      </p:graphicFrame>
    </p:spTree>
    <p:extLst>
      <p:ext uri="{BB962C8B-B14F-4D97-AF65-F5344CB8AC3E}">
        <p14:creationId xmlns:p14="http://schemas.microsoft.com/office/powerpoint/2010/main" val="110823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BC45B04-F963-4F6A-9C21-DD6E541DFEF6}"/>
              </a:ext>
            </a:extLst>
          </p:cNvPr>
          <p:cNvGraphicFramePr>
            <a:graphicFrameLocks noGrp="1"/>
          </p:cNvGraphicFramePr>
          <p:nvPr>
            <p:extLst>
              <p:ext uri="{D42A27DB-BD31-4B8C-83A1-F6EECF244321}">
                <p14:modId xmlns:p14="http://schemas.microsoft.com/office/powerpoint/2010/main" val="1789772284"/>
              </p:ext>
            </p:extLst>
          </p:nvPr>
        </p:nvGraphicFramePr>
        <p:xfrm>
          <a:off x="209006" y="397448"/>
          <a:ext cx="11861072" cy="6334278"/>
        </p:xfrm>
        <a:graphic>
          <a:graphicData uri="http://schemas.openxmlformats.org/drawingml/2006/table">
            <a:tbl>
              <a:tblPr firstRow="1" bandRow="1">
                <a:tableStyleId>{5C22544A-7EE6-4342-B048-85BDC9FD1C3A}</a:tableStyleId>
              </a:tblPr>
              <a:tblGrid>
                <a:gridCol w="1482634">
                  <a:extLst>
                    <a:ext uri="{9D8B030D-6E8A-4147-A177-3AD203B41FA5}">
                      <a16:colId xmlns:a16="http://schemas.microsoft.com/office/drawing/2014/main" val="500469662"/>
                    </a:ext>
                  </a:extLst>
                </a:gridCol>
                <a:gridCol w="1482634">
                  <a:extLst>
                    <a:ext uri="{9D8B030D-6E8A-4147-A177-3AD203B41FA5}">
                      <a16:colId xmlns:a16="http://schemas.microsoft.com/office/drawing/2014/main" val="3829656386"/>
                    </a:ext>
                  </a:extLst>
                </a:gridCol>
                <a:gridCol w="1482634">
                  <a:extLst>
                    <a:ext uri="{9D8B030D-6E8A-4147-A177-3AD203B41FA5}">
                      <a16:colId xmlns:a16="http://schemas.microsoft.com/office/drawing/2014/main" val="579430184"/>
                    </a:ext>
                  </a:extLst>
                </a:gridCol>
                <a:gridCol w="1482634">
                  <a:extLst>
                    <a:ext uri="{9D8B030D-6E8A-4147-A177-3AD203B41FA5}">
                      <a16:colId xmlns:a16="http://schemas.microsoft.com/office/drawing/2014/main" val="1824364927"/>
                    </a:ext>
                  </a:extLst>
                </a:gridCol>
                <a:gridCol w="1482634">
                  <a:extLst>
                    <a:ext uri="{9D8B030D-6E8A-4147-A177-3AD203B41FA5}">
                      <a16:colId xmlns:a16="http://schemas.microsoft.com/office/drawing/2014/main" val="3967859348"/>
                    </a:ext>
                  </a:extLst>
                </a:gridCol>
                <a:gridCol w="1262356">
                  <a:extLst>
                    <a:ext uri="{9D8B030D-6E8A-4147-A177-3AD203B41FA5}">
                      <a16:colId xmlns:a16="http://schemas.microsoft.com/office/drawing/2014/main" val="622271436"/>
                    </a:ext>
                  </a:extLst>
                </a:gridCol>
                <a:gridCol w="1702912">
                  <a:extLst>
                    <a:ext uri="{9D8B030D-6E8A-4147-A177-3AD203B41FA5}">
                      <a16:colId xmlns:a16="http://schemas.microsoft.com/office/drawing/2014/main" val="1113673341"/>
                    </a:ext>
                  </a:extLst>
                </a:gridCol>
                <a:gridCol w="1482634">
                  <a:extLst>
                    <a:ext uri="{9D8B030D-6E8A-4147-A177-3AD203B41FA5}">
                      <a16:colId xmlns:a16="http://schemas.microsoft.com/office/drawing/2014/main" val="1118266275"/>
                    </a:ext>
                  </a:extLst>
                </a:gridCol>
              </a:tblGrid>
              <a:tr h="654464">
                <a:tc>
                  <a:txBody>
                    <a:bodyPr/>
                    <a:lstStyle/>
                    <a:p>
                      <a:r>
                        <a:rPr lang="en-IN" dirty="0">
                          <a:latin typeface="Times New Roman" panose="02020603050405020304" pitchFamily="18" charset="0"/>
                          <a:cs typeface="Times New Roman" panose="02020603050405020304" pitchFamily="18" charset="0"/>
                        </a:rPr>
                        <a:t>SR 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CONCEPT</a:t>
                      </a:r>
                    </a:p>
                  </a:txBody>
                  <a:tcPr/>
                </a:tc>
                <a:tc>
                  <a:txBody>
                    <a:bodyPr/>
                    <a:lstStyle/>
                    <a:p>
                      <a:r>
                        <a:rPr lang="en-IN" dirty="0">
                          <a:latin typeface="Times New Roman" panose="02020603050405020304" pitchFamily="18" charset="0"/>
                          <a:cs typeface="Times New Roman" panose="02020603050405020304" pitchFamily="18" charset="0"/>
                        </a:rPr>
                        <a:t>TECHNIQUE</a:t>
                      </a:r>
                    </a:p>
                  </a:txBody>
                  <a:tcPr/>
                </a:tc>
                <a:tc>
                  <a:txBody>
                    <a:bodyPr/>
                    <a:lstStyle/>
                    <a:p>
                      <a:r>
                        <a:rPr lang="en-IN" dirty="0">
                          <a:latin typeface="Times New Roman" panose="02020603050405020304" pitchFamily="18" charset="0"/>
                          <a:cs typeface="Times New Roman" panose="02020603050405020304" pitchFamily="18" charset="0"/>
                        </a:rPr>
                        <a:t>FUTURE SCOPE</a:t>
                      </a:r>
                    </a:p>
                  </a:txBody>
                  <a:tcPr/>
                </a:tc>
                <a:tc>
                  <a:txBody>
                    <a:bodyPr/>
                    <a:lstStyle/>
                    <a:p>
                      <a:r>
                        <a:rPr lang="en-IN"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1571403027"/>
                  </a:ext>
                </a:extLst>
              </a:tr>
              <a:tr h="5679814">
                <a:tc>
                  <a:txBody>
                    <a:bodyPr/>
                    <a:lstStyle/>
                    <a:p>
                      <a:r>
                        <a:rPr lang="en-IN" sz="1500" dirty="0">
                          <a:solidFill>
                            <a:schemeClr val="bg1"/>
                          </a:solidFill>
                          <a:latin typeface="Times New Roman" panose="02020603050405020304" pitchFamily="18" charset="0"/>
                          <a:cs typeface="Times New Roman" panose="02020603050405020304" pitchFamily="18" charset="0"/>
                        </a:rPr>
                        <a:t>2</a:t>
                      </a:r>
                    </a:p>
                  </a:txBody>
                  <a:tcPr marL="51435" marR="51435" marT="34290" marB="34290"/>
                </a:tc>
                <a:tc>
                  <a:txBody>
                    <a:bodyPr/>
                    <a:lstStyle/>
                    <a:p>
                      <a:r>
                        <a:rPr lang="en-US" sz="1500" dirty="0">
                          <a:solidFill>
                            <a:schemeClr val="bg1"/>
                          </a:solidFill>
                          <a:latin typeface="Times New Roman" panose="02020603050405020304" pitchFamily="18" charset="0"/>
                          <a:cs typeface="Times New Roman" panose="02020603050405020304" pitchFamily="18" charset="0"/>
                        </a:rPr>
                        <a:t>Sustainable Consumerism via Self-regulation</a:t>
                      </a:r>
                      <a:endParaRPr lang="en-IN" sz="1500" dirty="0">
                        <a:solidFill>
                          <a:schemeClr val="bg1"/>
                        </a:solidFill>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solidFill>
                            <a:schemeClr val="bg1"/>
                          </a:solidFill>
                          <a:latin typeface="Times New Roman" panose="02020603050405020304" pitchFamily="18" charset="0"/>
                          <a:cs typeface="Times New Roman" panose="02020603050405020304" pitchFamily="18" charset="0"/>
                        </a:rPr>
                        <a:t>2016</a:t>
                      </a:r>
                    </a:p>
                  </a:txBody>
                  <a:tcPr marL="51435" marR="51435" marT="34290" marB="34290"/>
                </a:tc>
                <a:tc>
                  <a:txBody>
                    <a:bodyPr/>
                    <a:lstStyle/>
                    <a:p>
                      <a:r>
                        <a:rPr lang="en-US" sz="1500" dirty="0">
                          <a:solidFill>
                            <a:schemeClr val="bg1"/>
                          </a:solidFill>
                          <a:latin typeface="Times New Roman" panose="02020603050405020304" pitchFamily="18" charset="0"/>
                          <a:cs typeface="Times New Roman" panose="02020603050405020304" pitchFamily="18" charset="0"/>
                        </a:rPr>
                        <a:t>Johannes Klinglmay, Bernhard </a:t>
                      </a:r>
                      <a:r>
                        <a:rPr lang="en-US" sz="1500" dirty="0" err="1">
                          <a:solidFill>
                            <a:schemeClr val="bg1"/>
                          </a:solidFill>
                          <a:latin typeface="Times New Roman" panose="02020603050405020304" pitchFamily="18" charset="0"/>
                          <a:cs typeface="Times New Roman" panose="02020603050405020304" pitchFamily="18" charset="0"/>
                        </a:rPr>
                        <a:t>Bergmair</a:t>
                      </a:r>
                      <a:r>
                        <a:rPr lang="en-US" sz="1500" dirty="0">
                          <a:solidFill>
                            <a:schemeClr val="bg1"/>
                          </a:solidFill>
                          <a:latin typeface="Times New Roman" panose="02020603050405020304" pitchFamily="18" charset="0"/>
                          <a:cs typeface="Times New Roman" panose="02020603050405020304" pitchFamily="18" charset="0"/>
                        </a:rPr>
                        <a:t>, Evangelos Pournara</a:t>
                      </a:r>
                      <a:endParaRPr lang="en-IN" sz="1500" dirty="0">
                        <a:solidFill>
                          <a:schemeClr val="bg1"/>
                        </a:solidFill>
                        <a:latin typeface="Times New Roman" panose="02020603050405020304" pitchFamily="18" charset="0"/>
                        <a:cs typeface="Times New Roman" panose="02020603050405020304" pitchFamily="18" charset="0"/>
                      </a:endParaRPr>
                    </a:p>
                  </a:txBody>
                  <a:tcPr marL="51435" marR="51435" marT="34290" marB="34290"/>
                </a:tc>
                <a:tc>
                  <a:txBody>
                    <a:bodyPr/>
                    <a:lstStyle/>
                    <a:p>
                      <a:pPr algn="ctr"/>
                      <a:r>
                        <a:rPr lang="en-US" sz="1500">
                          <a:solidFill>
                            <a:schemeClr val="bg1"/>
                          </a:solidFill>
                          <a:latin typeface="Times New Roman" panose="02020603050405020304" pitchFamily="18" charset="0"/>
                          <a:cs typeface="Times New Roman" panose="02020603050405020304" pitchFamily="18" charset="0"/>
                        </a:rPr>
                        <a:t>In </a:t>
                      </a:r>
                      <a:r>
                        <a:rPr lang="en-US" sz="1500" dirty="0">
                          <a:solidFill>
                            <a:schemeClr val="bg1"/>
                          </a:solidFill>
                          <a:latin typeface="Times New Roman" panose="02020603050405020304" pitchFamily="18" charset="0"/>
                          <a:cs typeface="Times New Roman" panose="02020603050405020304" pitchFamily="18" charset="0"/>
                        </a:rPr>
                        <a:t>this paper we introduce a new concept of how individual consumers can follow their own understanding of sustainability, while at the same time benefiting from collective and participatory actions. We discuss how the means of ICT can be used to develop political consumerism further to transform individual policies into collective statements.</a:t>
                      </a:r>
                      <a:endParaRPr lang="en-IN" sz="1500" dirty="0">
                        <a:solidFill>
                          <a:schemeClr val="bg1"/>
                        </a:solidFill>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b="0" i="0" kern="1200" dirty="0">
                          <a:solidFill>
                            <a:schemeClr val="bg1"/>
                          </a:solidFill>
                          <a:effectLst/>
                          <a:latin typeface="Times New Roman" panose="02020603050405020304" pitchFamily="18" charset="0"/>
                          <a:ea typeface="+mn-ea"/>
                          <a:cs typeface="Times New Roman" panose="02020603050405020304" pitchFamily="18" charset="0"/>
                        </a:rPr>
                        <a:t>ASSET platform is used</a:t>
                      </a:r>
                      <a:r>
                        <a:rPr lang="en-IN" sz="1500" b="0" i="0" kern="1200" baseline="0" dirty="0">
                          <a:solidFill>
                            <a:schemeClr val="bg1"/>
                          </a:solidFill>
                          <a:effectLst/>
                          <a:latin typeface="Times New Roman" panose="02020603050405020304" pitchFamily="18" charset="0"/>
                          <a:ea typeface="+mn-ea"/>
                          <a:cs typeface="Times New Roman" panose="02020603050405020304" pitchFamily="18" charset="0"/>
                        </a:rPr>
                        <a:t> to track the customers  consumerism</a:t>
                      </a:r>
                      <a:endParaRPr lang="en-IN" sz="15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51435" marR="51435" marT="34290" marB="34290"/>
                </a:tc>
                <a:tc>
                  <a:txBody>
                    <a:bodyPr/>
                    <a:lstStyle/>
                    <a:p>
                      <a:r>
                        <a:rPr lang="en-US" sz="1500" dirty="0">
                          <a:solidFill>
                            <a:schemeClr val="bg1"/>
                          </a:solidFill>
                          <a:latin typeface="Times New Roman" panose="02020603050405020304" pitchFamily="18" charset="0"/>
                          <a:cs typeface="Times New Roman" panose="02020603050405020304" pitchFamily="18" charset="0"/>
                        </a:rPr>
                        <a:t>With this concept we build upon the intrinsic motivation of the individual consumer and at the same time facilitate self-regulation among consumers towards a sustainable consumerism.</a:t>
                      </a:r>
                      <a:endParaRPr lang="en-IN" sz="1500" dirty="0">
                        <a:solidFill>
                          <a:schemeClr val="bg1"/>
                        </a:solidFill>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solidFill>
                            <a:schemeClr val="bg1"/>
                          </a:solidFill>
                          <a:latin typeface="Times New Roman" panose="02020603050405020304" pitchFamily="18" charset="0"/>
                          <a:cs typeface="Times New Roman" panose="02020603050405020304" pitchFamily="18" charset="0"/>
                        </a:rPr>
                        <a:t>Useful</a:t>
                      </a:r>
                      <a:r>
                        <a:rPr lang="en-IN" sz="1500" baseline="0" dirty="0">
                          <a:solidFill>
                            <a:schemeClr val="bg1"/>
                          </a:solidFill>
                          <a:latin typeface="Times New Roman" panose="02020603050405020304" pitchFamily="18" charset="0"/>
                          <a:cs typeface="Times New Roman" panose="02020603050405020304" pitchFamily="18" charset="0"/>
                        </a:rPr>
                        <a:t> for analysing the consumerism. Cannot be used for real time implementation</a:t>
                      </a:r>
                      <a:endParaRPr lang="en-IN" sz="1500" dirty="0">
                        <a:solidFill>
                          <a:schemeClr val="bg1"/>
                        </a:solidFill>
                        <a:latin typeface="Times New Roman" panose="02020603050405020304" pitchFamily="18" charset="0"/>
                        <a:cs typeface="Times New Roman" panose="02020603050405020304" pitchFamily="18" charset="0"/>
                      </a:endParaRPr>
                    </a:p>
                  </a:txBody>
                  <a:tcPr marL="51435" marR="51435" marT="34290" marB="34290"/>
                </a:tc>
                <a:extLst>
                  <a:ext uri="{0D108BD9-81ED-4DB2-BD59-A6C34878D82A}">
                    <a16:rowId xmlns:a16="http://schemas.microsoft.com/office/drawing/2014/main" val="2001342940"/>
                  </a:ext>
                </a:extLst>
              </a:tr>
            </a:tbl>
          </a:graphicData>
        </a:graphic>
      </p:graphicFrame>
    </p:spTree>
    <p:extLst>
      <p:ext uri="{BB962C8B-B14F-4D97-AF65-F5344CB8AC3E}">
        <p14:creationId xmlns:p14="http://schemas.microsoft.com/office/powerpoint/2010/main" val="50329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B453EFD-D1D9-442D-93F5-C1831E200CB9}"/>
              </a:ext>
            </a:extLst>
          </p:cNvPr>
          <p:cNvGraphicFramePr>
            <a:graphicFrameLocks noGrp="1"/>
          </p:cNvGraphicFramePr>
          <p:nvPr>
            <p:extLst>
              <p:ext uri="{D42A27DB-BD31-4B8C-83A1-F6EECF244321}">
                <p14:modId xmlns:p14="http://schemas.microsoft.com/office/powerpoint/2010/main" val="2810204211"/>
              </p:ext>
            </p:extLst>
          </p:nvPr>
        </p:nvGraphicFramePr>
        <p:xfrm>
          <a:off x="174170" y="719666"/>
          <a:ext cx="11895912" cy="5742940"/>
        </p:xfrm>
        <a:graphic>
          <a:graphicData uri="http://schemas.openxmlformats.org/drawingml/2006/table">
            <a:tbl>
              <a:tblPr firstRow="1" bandRow="1">
                <a:tableStyleId>{5C22544A-7EE6-4342-B048-85BDC9FD1C3A}</a:tableStyleId>
              </a:tblPr>
              <a:tblGrid>
                <a:gridCol w="1486989">
                  <a:extLst>
                    <a:ext uri="{9D8B030D-6E8A-4147-A177-3AD203B41FA5}">
                      <a16:colId xmlns:a16="http://schemas.microsoft.com/office/drawing/2014/main" val="1495878218"/>
                    </a:ext>
                  </a:extLst>
                </a:gridCol>
                <a:gridCol w="1486989">
                  <a:extLst>
                    <a:ext uri="{9D8B030D-6E8A-4147-A177-3AD203B41FA5}">
                      <a16:colId xmlns:a16="http://schemas.microsoft.com/office/drawing/2014/main" val="1558246870"/>
                    </a:ext>
                  </a:extLst>
                </a:gridCol>
                <a:gridCol w="1486989">
                  <a:extLst>
                    <a:ext uri="{9D8B030D-6E8A-4147-A177-3AD203B41FA5}">
                      <a16:colId xmlns:a16="http://schemas.microsoft.com/office/drawing/2014/main" val="3136823621"/>
                    </a:ext>
                  </a:extLst>
                </a:gridCol>
                <a:gridCol w="1486989">
                  <a:extLst>
                    <a:ext uri="{9D8B030D-6E8A-4147-A177-3AD203B41FA5}">
                      <a16:colId xmlns:a16="http://schemas.microsoft.com/office/drawing/2014/main" val="1855390528"/>
                    </a:ext>
                  </a:extLst>
                </a:gridCol>
                <a:gridCol w="1486989">
                  <a:extLst>
                    <a:ext uri="{9D8B030D-6E8A-4147-A177-3AD203B41FA5}">
                      <a16:colId xmlns:a16="http://schemas.microsoft.com/office/drawing/2014/main" val="2761374042"/>
                    </a:ext>
                  </a:extLst>
                </a:gridCol>
                <a:gridCol w="1486989">
                  <a:extLst>
                    <a:ext uri="{9D8B030D-6E8A-4147-A177-3AD203B41FA5}">
                      <a16:colId xmlns:a16="http://schemas.microsoft.com/office/drawing/2014/main" val="2067169206"/>
                    </a:ext>
                  </a:extLst>
                </a:gridCol>
                <a:gridCol w="1486989">
                  <a:extLst>
                    <a:ext uri="{9D8B030D-6E8A-4147-A177-3AD203B41FA5}">
                      <a16:colId xmlns:a16="http://schemas.microsoft.com/office/drawing/2014/main" val="102075089"/>
                    </a:ext>
                  </a:extLst>
                </a:gridCol>
                <a:gridCol w="1486989">
                  <a:extLst>
                    <a:ext uri="{9D8B030D-6E8A-4147-A177-3AD203B41FA5}">
                      <a16:colId xmlns:a16="http://schemas.microsoft.com/office/drawing/2014/main" val="304178795"/>
                    </a:ext>
                  </a:extLst>
                </a:gridCol>
              </a:tblGrid>
              <a:tr h="370840">
                <a:tc>
                  <a:txBody>
                    <a:bodyPr/>
                    <a:lstStyle/>
                    <a:p>
                      <a:r>
                        <a:rPr lang="en-IN" sz="14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TECHNIQUE</a:t>
                      </a:r>
                      <a:r>
                        <a:rPr lang="en-IN" sz="1400" baseline="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FUTURE</a:t>
                      </a:r>
                      <a:r>
                        <a:rPr lang="en-IN" sz="1400" baseline="0" dirty="0">
                          <a:latin typeface="Times New Roman" panose="02020603050405020304" pitchFamily="18" charset="0"/>
                          <a:cs typeface="Times New Roman" panose="02020603050405020304" pitchFamily="18" charset="0"/>
                        </a:rPr>
                        <a:t> SCOPE</a:t>
                      </a:r>
                      <a:endParaRPr lang="en-IN" sz="14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4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2112002448"/>
                  </a:ext>
                </a:extLst>
              </a:tr>
              <a:tr h="370840">
                <a:tc>
                  <a:txBody>
                    <a:bodyPr/>
                    <a:lstStyle/>
                    <a:p>
                      <a:r>
                        <a:rPr lang="en-IN" sz="1400" dirty="0">
                          <a:latin typeface="Times New Roman" panose="02020603050405020304" pitchFamily="18" charset="0"/>
                          <a:cs typeface="Times New Roman" panose="02020603050405020304" pitchFamily="18" charset="0"/>
                        </a:rPr>
                        <a:t>3</a:t>
                      </a:r>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Rendering Optimization for Mobile Web 3D Based on Animation Data Separation and On-Demand Loading</a:t>
                      </a:r>
                      <a:endParaRPr lang="en-IN" sz="14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US" sz="1400" dirty="0">
                          <a:latin typeface="Times New Roman" panose="02020603050405020304" pitchFamily="18" charset="0"/>
                          <a:cs typeface="Times New Roman" panose="02020603050405020304" pitchFamily="18" charset="0"/>
                        </a:rPr>
                        <a:t>LIANG LI  , XIUQUAN QIAO</a:t>
                      </a:r>
                      <a:endParaRPr lang="en-IN" sz="1400" u="none" dirty="0">
                        <a:latin typeface="Times New Roman" panose="02020603050405020304" pitchFamily="18" charset="0"/>
                        <a:cs typeface="Times New Roman" panose="02020603050405020304" pitchFamily="18" charset="0"/>
                      </a:endParaRPr>
                    </a:p>
                  </a:txBody>
                  <a:tcPr marL="51435" marR="51435" marT="34290" marB="34290"/>
                </a:tc>
                <a:tc>
                  <a:txBody>
                    <a:bodyPr/>
                    <a:lstStyle/>
                    <a:p>
                      <a:pPr algn="ctr"/>
                      <a:r>
                        <a:rPr lang="en-US" sz="1200" dirty="0">
                          <a:latin typeface="Times New Roman" panose="02020603050405020304" pitchFamily="18" charset="0"/>
                          <a:cs typeface="Times New Roman" panose="02020603050405020304" pitchFamily="18" charset="0"/>
                        </a:rPr>
                        <a:t>The existing WebGL 3D JavaScript libraries for Web-based mobile 3D (represented by three.js and babylon.js) load the entire model file at once, large-size 3D models with complex interactions cannot be rendered smoothly due to limited data transmission, the weak computation capabilities of mobile Web browsers, and the latency of 3D model rendering. In this paper, we first propose model-animation data separation and an on-demand loading mechanism to improve the data request and loading process of Web 3D models.</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600" b="0" i="0" u="none" kern="1200" dirty="0">
                          <a:solidFill>
                            <a:schemeClr val="dk1"/>
                          </a:solidFill>
                          <a:effectLst/>
                          <a:latin typeface="Times New Roman" panose="02020603050405020304" pitchFamily="18" charset="0"/>
                          <a:ea typeface="+mn-ea"/>
                          <a:cs typeface="Times New Roman" panose="02020603050405020304" pitchFamily="18" charset="0"/>
                        </a:rPr>
                        <a:t>Augmented Reality</a:t>
                      </a:r>
                      <a:r>
                        <a:rPr lang="en-IN" sz="1600" b="0" i="0" u="none" kern="1200" baseline="0" dirty="0">
                          <a:solidFill>
                            <a:schemeClr val="dk1"/>
                          </a:solidFill>
                          <a:effectLst/>
                          <a:latin typeface="Times New Roman" panose="02020603050405020304" pitchFamily="18" charset="0"/>
                          <a:ea typeface="+mn-ea"/>
                          <a:cs typeface="Times New Roman" panose="02020603050405020304" pitchFamily="18" charset="0"/>
                        </a:rPr>
                        <a:t> in 3D modelling</a:t>
                      </a:r>
                      <a:endParaRPr lang="en-IN" sz="16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34290" marB="34290"/>
                </a:tc>
                <a:tc>
                  <a:txBody>
                    <a:bodyPr/>
                    <a:lstStyle/>
                    <a:p>
                      <a:r>
                        <a:rPr lang="en-US" sz="1200" dirty="0">
                          <a:latin typeface="Times New Roman" panose="02020603050405020304" pitchFamily="18" charset="0"/>
                          <a:cs typeface="Times New Roman" panose="02020603050405020304" pitchFamily="18" charset="0"/>
                        </a:rPr>
                        <a:t>we will focus mainly on preloading large-data volume animations using context-aware methods and a collaborative rendering method based on mobile edge servers and cloud servers</a:t>
                      </a:r>
                      <a:endParaRPr lang="en-IN" sz="1200" dirty="0">
                        <a:latin typeface="Times New Roman" panose="02020603050405020304" pitchFamily="18" charset="0"/>
                        <a:cs typeface="Times New Roman" panose="02020603050405020304" pitchFamily="18" charset="0"/>
                      </a:endParaRPr>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Dealing with 3D</a:t>
                      </a:r>
                      <a:r>
                        <a:rPr lang="en-IN" sz="1400" baseline="0" dirty="0">
                          <a:latin typeface="Times New Roman" panose="02020603050405020304" pitchFamily="18" charset="0"/>
                          <a:cs typeface="Times New Roman" panose="02020603050405020304" pitchFamily="18" charset="0"/>
                        </a:rPr>
                        <a:t> models comes with high computation cost.</a:t>
                      </a:r>
                      <a:endParaRPr lang="en-IN" sz="1400" dirty="0">
                        <a:latin typeface="Times New Roman" panose="02020603050405020304" pitchFamily="18" charset="0"/>
                        <a:cs typeface="Times New Roman" panose="02020603050405020304" pitchFamily="18" charset="0"/>
                      </a:endParaRPr>
                    </a:p>
                  </a:txBody>
                  <a:tcPr marL="51435" marR="51435" marT="34290" marB="34290"/>
                </a:tc>
                <a:extLst>
                  <a:ext uri="{0D108BD9-81ED-4DB2-BD59-A6C34878D82A}">
                    <a16:rowId xmlns:a16="http://schemas.microsoft.com/office/drawing/2014/main" val="532440966"/>
                  </a:ext>
                </a:extLst>
              </a:tr>
            </a:tbl>
          </a:graphicData>
        </a:graphic>
      </p:graphicFrame>
    </p:spTree>
    <p:extLst>
      <p:ext uri="{BB962C8B-B14F-4D97-AF65-F5344CB8AC3E}">
        <p14:creationId xmlns:p14="http://schemas.microsoft.com/office/powerpoint/2010/main" val="321882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22025D0-057D-4153-85D1-DC948DD1AEDD}"/>
              </a:ext>
            </a:extLst>
          </p:cNvPr>
          <p:cNvGraphicFramePr>
            <a:graphicFrameLocks noGrp="1"/>
          </p:cNvGraphicFramePr>
          <p:nvPr>
            <p:extLst>
              <p:ext uri="{D42A27DB-BD31-4B8C-83A1-F6EECF244321}">
                <p14:modId xmlns:p14="http://schemas.microsoft.com/office/powerpoint/2010/main" val="3882144044"/>
              </p:ext>
            </p:extLst>
          </p:nvPr>
        </p:nvGraphicFramePr>
        <p:xfrm>
          <a:off x="78376" y="160020"/>
          <a:ext cx="12035248" cy="6537960"/>
        </p:xfrm>
        <a:graphic>
          <a:graphicData uri="http://schemas.openxmlformats.org/drawingml/2006/table">
            <a:tbl>
              <a:tblPr firstRow="1" bandRow="1">
                <a:tableStyleId>{5C22544A-7EE6-4342-B048-85BDC9FD1C3A}</a:tableStyleId>
              </a:tblPr>
              <a:tblGrid>
                <a:gridCol w="1504406">
                  <a:extLst>
                    <a:ext uri="{9D8B030D-6E8A-4147-A177-3AD203B41FA5}">
                      <a16:colId xmlns:a16="http://schemas.microsoft.com/office/drawing/2014/main" val="3243514310"/>
                    </a:ext>
                  </a:extLst>
                </a:gridCol>
                <a:gridCol w="1504406">
                  <a:extLst>
                    <a:ext uri="{9D8B030D-6E8A-4147-A177-3AD203B41FA5}">
                      <a16:colId xmlns:a16="http://schemas.microsoft.com/office/drawing/2014/main" val="1467145357"/>
                    </a:ext>
                  </a:extLst>
                </a:gridCol>
                <a:gridCol w="1504406">
                  <a:extLst>
                    <a:ext uri="{9D8B030D-6E8A-4147-A177-3AD203B41FA5}">
                      <a16:colId xmlns:a16="http://schemas.microsoft.com/office/drawing/2014/main" val="258971298"/>
                    </a:ext>
                  </a:extLst>
                </a:gridCol>
                <a:gridCol w="1504406">
                  <a:extLst>
                    <a:ext uri="{9D8B030D-6E8A-4147-A177-3AD203B41FA5}">
                      <a16:colId xmlns:a16="http://schemas.microsoft.com/office/drawing/2014/main" val="1320703938"/>
                    </a:ext>
                  </a:extLst>
                </a:gridCol>
                <a:gridCol w="1504406">
                  <a:extLst>
                    <a:ext uri="{9D8B030D-6E8A-4147-A177-3AD203B41FA5}">
                      <a16:colId xmlns:a16="http://schemas.microsoft.com/office/drawing/2014/main" val="1848646678"/>
                    </a:ext>
                  </a:extLst>
                </a:gridCol>
                <a:gridCol w="1504406">
                  <a:extLst>
                    <a:ext uri="{9D8B030D-6E8A-4147-A177-3AD203B41FA5}">
                      <a16:colId xmlns:a16="http://schemas.microsoft.com/office/drawing/2014/main" val="4259898457"/>
                    </a:ext>
                  </a:extLst>
                </a:gridCol>
                <a:gridCol w="1504406">
                  <a:extLst>
                    <a:ext uri="{9D8B030D-6E8A-4147-A177-3AD203B41FA5}">
                      <a16:colId xmlns:a16="http://schemas.microsoft.com/office/drawing/2014/main" val="1727842185"/>
                    </a:ext>
                  </a:extLst>
                </a:gridCol>
                <a:gridCol w="1504406">
                  <a:extLst>
                    <a:ext uri="{9D8B030D-6E8A-4147-A177-3AD203B41FA5}">
                      <a16:colId xmlns:a16="http://schemas.microsoft.com/office/drawing/2014/main" val="4122378873"/>
                    </a:ext>
                  </a:extLst>
                </a:gridCol>
              </a:tblGrid>
              <a:tr h="512074">
                <a:tc>
                  <a:txBody>
                    <a:bodyPr/>
                    <a:lstStyle/>
                    <a:p>
                      <a:r>
                        <a:rPr lang="en-IN" sz="15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TECHNIQUE</a:t>
                      </a:r>
                      <a:r>
                        <a:rPr lang="en-IN" sz="1500" baseline="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FUTURE</a:t>
                      </a:r>
                      <a:r>
                        <a:rPr lang="en-IN" sz="1500" baseline="0" dirty="0">
                          <a:latin typeface="Times New Roman" panose="02020603050405020304" pitchFamily="18" charset="0"/>
                          <a:cs typeface="Times New Roman" panose="02020603050405020304" pitchFamily="18" charset="0"/>
                        </a:rPr>
                        <a:t> SCOPE</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2982551202"/>
                  </a:ext>
                </a:extLst>
              </a:tr>
              <a:tr h="5899379">
                <a:tc>
                  <a:txBody>
                    <a:bodyPr/>
                    <a:lstStyle/>
                    <a:p>
                      <a:r>
                        <a:rPr lang="en-IN" sz="1500" dirty="0"/>
                        <a:t>4</a:t>
                      </a:r>
                    </a:p>
                  </a:txBody>
                  <a:tcPr marL="51435" marR="51435" marT="34290" marB="34290"/>
                </a:tc>
                <a:tc>
                  <a:txBody>
                    <a:bodyPr/>
                    <a:lstStyle/>
                    <a:p>
                      <a:r>
                        <a:rPr lang="en-IN" sz="1500" dirty="0"/>
                        <a:t>A Hybrid Smartphone Indoor Positioning Solution for Mobile </a:t>
                      </a:r>
                      <a:endParaRPr lang="en-IN" sz="1500" b="0" dirty="0"/>
                    </a:p>
                  </a:txBody>
                  <a:tcPr marL="51435" marR="51435" marT="34290" marB="34290"/>
                </a:tc>
                <a:tc>
                  <a:txBody>
                    <a:bodyPr/>
                    <a:lstStyle/>
                    <a:p>
                      <a:r>
                        <a:rPr lang="en-IN" sz="1500" dirty="0"/>
                        <a:t>2012</a:t>
                      </a:r>
                    </a:p>
                  </a:txBody>
                  <a:tcPr marL="51435" marR="51435" marT="34290" marB="34290"/>
                </a:tc>
                <a:tc>
                  <a:txBody>
                    <a:bodyPr/>
                    <a:lstStyle/>
                    <a:p>
                      <a:r>
                        <a:rPr lang="en-US" sz="1500" dirty="0" err="1"/>
                        <a:t>Jingbin</a:t>
                      </a:r>
                      <a:r>
                        <a:rPr lang="en-US" sz="1500" dirty="0"/>
                        <a:t> Liu , </a:t>
                      </a:r>
                      <a:r>
                        <a:rPr lang="en-US" sz="1500" dirty="0" err="1"/>
                        <a:t>Ruizhi</a:t>
                      </a:r>
                      <a:r>
                        <a:rPr lang="en-US" sz="1500" dirty="0"/>
                        <a:t> Chen</a:t>
                      </a:r>
                      <a:endParaRPr lang="en-IN" sz="1500" dirty="0"/>
                    </a:p>
                  </a:txBody>
                  <a:tcPr marL="51435" marR="51435" marT="34290" marB="34290"/>
                </a:tc>
                <a:tc>
                  <a:txBody>
                    <a:bodyPr/>
                    <a:lstStyle/>
                    <a:p>
                      <a:pPr algn="just"/>
                      <a:r>
                        <a:rPr lang="en-US" sz="1500" dirty="0"/>
                        <a:t>Smartphone positioning is an enabling technology used to create new business in the navigation and mobile location-based services (LBS) industries. This paper presents a smartphone indoor positioning engine named HIPE that can be easily integrated with mobile LBS. HIPE is a hybrid solution that fuses measurements of smartphone sensors with wireless signals.</a:t>
                      </a:r>
                      <a:endParaRPr lang="en-IN" sz="1500" dirty="0"/>
                    </a:p>
                  </a:txBody>
                  <a:tcPr marL="51435" marR="51435" marT="34290" marB="34290"/>
                </a:tc>
                <a:tc>
                  <a:txBody>
                    <a:bodyPr/>
                    <a:lstStyle/>
                    <a:p>
                      <a:r>
                        <a:rPr lang="en-IN" sz="1500" dirty="0"/>
                        <a:t>Location</a:t>
                      </a:r>
                      <a:r>
                        <a:rPr lang="en-IN" sz="1500" baseline="0" dirty="0"/>
                        <a:t> based services, hidden Markov model</a:t>
                      </a:r>
                      <a:endParaRPr lang="en-IN" sz="1500" dirty="0"/>
                    </a:p>
                  </a:txBody>
                  <a:tcPr marL="51435" marR="51435" marT="34290" marB="34290"/>
                </a:tc>
                <a:tc>
                  <a:txBody>
                    <a:bodyPr/>
                    <a:lstStyle/>
                    <a:p>
                      <a:r>
                        <a:rPr lang="en-IN" sz="1500" dirty="0"/>
                        <a:t>the system will mitigate the risk of overfilled bins and unsanitary conditions that are caused by the lack of information that is present in the current collection process. </a:t>
                      </a:r>
                    </a:p>
                  </a:txBody>
                  <a:tcPr marL="51435" marR="51435" marT="34290" marB="34290"/>
                </a:tc>
                <a:tc>
                  <a:txBody>
                    <a:bodyPr/>
                    <a:lstStyle/>
                    <a:p>
                      <a:r>
                        <a:rPr lang="en-US" sz="1500" dirty="0"/>
                        <a:t>In the future, other smartphone sensors, such as cameras and gyroscopes, will be integrated with HIPE to measure MDI. </a:t>
                      </a:r>
                      <a:r>
                        <a:rPr lang="en-IN" sz="1500" dirty="0"/>
                        <a:t> </a:t>
                      </a:r>
                    </a:p>
                  </a:txBody>
                  <a:tcPr marL="51435" marR="51435" marT="34290" marB="34290"/>
                </a:tc>
                <a:extLst>
                  <a:ext uri="{0D108BD9-81ED-4DB2-BD59-A6C34878D82A}">
                    <a16:rowId xmlns:a16="http://schemas.microsoft.com/office/drawing/2014/main" val="2229919724"/>
                  </a:ext>
                </a:extLst>
              </a:tr>
            </a:tbl>
          </a:graphicData>
        </a:graphic>
      </p:graphicFrame>
    </p:spTree>
    <p:extLst>
      <p:ext uri="{BB962C8B-B14F-4D97-AF65-F5344CB8AC3E}">
        <p14:creationId xmlns:p14="http://schemas.microsoft.com/office/powerpoint/2010/main" val="339106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46AE8B0-F07D-4CE3-BB8C-4045814D043C}"/>
              </a:ext>
            </a:extLst>
          </p:cNvPr>
          <p:cNvGraphicFramePr>
            <a:graphicFrameLocks noGrp="1"/>
          </p:cNvGraphicFramePr>
          <p:nvPr>
            <p:extLst>
              <p:ext uri="{D42A27DB-BD31-4B8C-83A1-F6EECF244321}">
                <p14:modId xmlns:p14="http://schemas.microsoft.com/office/powerpoint/2010/main" val="3871165416"/>
              </p:ext>
            </p:extLst>
          </p:nvPr>
        </p:nvGraphicFramePr>
        <p:xfrm>
          <a:off x="115410" y="186431"/>
          <a:ext cx="11869445" cy="6507332"/>
        </p:xfrm>
        <a:graphic>
          <a:graphicData uri="http://schemas.openxmlformats.org/drawingml/2006/table">
            <a:tbl>
              <a:tblPr firstRow="1" bandRow="1">
                <a:tableStyleId>{5C22544A-7EE6-4342-B048-85BDC9FD1C3A}</a:tableStyleId>
              </a:tblPr>
              <a:tblGrid>
                <a:gridCol w="734298">
                  <a:extLst>
                    <a:ext uri="{9D8B030D-6E8A-4147-A177-3AD203B41FA5}">
                      <a16:colId xmlns:a16="http://schemas.microsoft.com/office/drawing/2014/main" val="4172971404"/>
                    </a:ext>
                  </a:extLst>
                </a:gridCol>
                <a:gridCol w="1750239">
                  <a:extLst>
                    <a:ext uri="{9D8B030D-6E8A-4147-A177-3AD203B41FA5}">
                      <a16:colId xmlns:a16="http://schemas.microsoft.com/office/drawing/2014/main" val="1125069490"/>
                    </a:ext>
                  </a:extLst>
                </a:gridCol>
                <a:gridCol w="853448">
                  <a:extLst>
                    <a:ext uri="{9D8B030D-6E8A-4147-A177-3AD203B41FA5}">
                      <a16:colId xmlns:a16="http://schemas.microsoft.com/office/drawing/2014/main" val="471688222"/>
                    </a:ext>
                  </a:extLst>
                </a:gridCol>
                <a:gridCol w="1185988">
                  <a:extLst>
                    <a:ext uri="{9D8B030D-6E8A-4147-A177-3AD203B41FA5}">
                      <a16:colId xmlns:a16="http://schemas.microsoft.com/office/drawing/2014/main" val="2104140625"/>
                    </a:ext>
                  </a:extLst>
                </a:gridCol>
                <a:gridCol w="2199816">
                  <a:extLst>
                    <a:ext uri="{9D8B030D-6E8A-4147-A177-3AD203B41FA5}">
                      <a16:colId xmlns:a16="http://schemas.microsoft.com/office/drawing/2014/main" val="758469032"/>
                    </a:ext>
                  </a:extLst>
                </a:gridCol>
                <a:gridCol w="1568564">
                  <a:extLst>
                    <a:ext uri="{9D8B030D-6E8A-4147-A177-3AD203B41FA5}">
                      <a16:colId xmlns:a16="http://schemas.microsoft.com/office/drawing/2014/main" val="2248824563"/>
                    </a:ext>
                  </a:extLst>
                </a:gridCol>
                <a:gridCol w="1253500">
                  <a:extLst>
                    <a:ext uri="{9D8B030D-6E8A-4147-A177-3AD203B41FA5}">
                      <a16:colId xmlns:a16="http://schemas.microsoft.com/office/drawing/2014/main" val="1033518317"/>
                    </a:ext>
                  </a:extLst>
                </a:gridCol>
                <a:gridCol w="2323592">
                  <a:extLst>
                    <a:ext uri="{9D8B030D-6E8A-4147-A177-3AD203B41FA5}">
                      <a16:colId xmlns:a16="http://schemas.microsoft.com/office/drawing/2014/main" val="2359045142"/>
                    </a:ext>
                  </a:extLst>
                </a:gridCol>
              </a:tblGrid>
              <a:tr h="6100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AUTHOR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CONCEPT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TECHNIQUE</a:t>
                      </a:r>
                      <a:r>
                        <a:rPr lang="en-IN" sz="1500" baseline="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FUTURE</a:t>
                      </a:r>
                      <a:r>
                        <a:rPr lang="en-IN" sz="1500" baseline="0" dirty="0">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500" baseline="0" dirty="0">
                          <a:latin typeface="Times New Roman" panose="02020603050405020304" pitchFamily="18" charset="0"/>
                          <a:cs typeface="Times New Roman" panose="02020603050405020304" pitchFamily="18" charset="0"/>
                        </a:rPr>
                        <a:t>SCOPE</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    DRAWBACKS</a:t>
                      </a:r>
                    </a:p>
                  </a:txBody>
                  <a:tcPr/>
                </a:tc>
                <a:extLst>
                  <a:ext uri="{0D108BD9-81ED-4DB2-BD59-A6C34878D82A}">
                    <a16:rowId xmlns:a16="http://schemas.microsoft.com/office/drawing/2014/main" val="4161801592"/>
                  </a:ext>
                </a:extLst>
              </a:tr>
              <a:tr h="5897270">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800" dirty="0">
                          <a:latin typeface="Times New Roman" panose="02020603050405020304" pitchFamily="18" charset="0"/>
                          <a:cs typeface="Times New Roman" panose="02020603050405020304" pitchFamily="18" charset="0"/>
                        </a:rPr>
                        <a:t>A Transitional AR Furniture Arrangement System with Automatic View Recommend </a:t>
                      </a:r>
                      <a:r>
                        <a:rPr lang="en-US" sz="1800" dirty="0" err="1">
                          <a:latin typeface="Times New Roman" panose="02020603050405020304" pitchFamily="18" charset="0"/>
                          <a:cs typeface="Times New Roman" panose="02020603050405020304" pitchFamily="18" charset="0"/>
                        </a:rPr>
                        <a:t>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2016</a:t>
                      </a:r>
                    </a:p>
                  </a:txBody>
                  <a:tcPr/>
                </a:tc>
                <a:tc>
                  <a:txBody>
                    <a:bodyPr/>
                    <a:lstStyle/>
                    <a:p>
                      <a:r>
                        <a:rPr lang="en-IN" sz="1800" dirty="0">
                          <a:latin typeface="Times New Roman" panose="02020603050405020304" pitchFamily="18" charset="0"/>
                          <a:cs typeface="Times New Roman" panose="02020603050405020304" pitchFamily="18" charset="0"/>
                        </a:rPr>
                        <a:t>Mami Mori, Jason </a:t>
                      </a:r>
                      <a:r>
                        <a:rPr lang="en-IN" sz="1800" dirty="0" err="1">
                          <a:latin typeface="Times New Roman" panose="02020603050405020304" pitchFamily="18" charset="0"/>
                          <a:cs typeface="Times New Roman" panose="02020603050405020304" pitchFamily="18" charset="0"/>
                        </a:rPr>
                        <a:t>Orlosky</a:t>
                      </a:r>
                      <a:r>
                        <a:rPr lang="en-IN" sz="1800" dirty="0">
                          <a:latin typeface="Times New Roman" panose="02020603050405020304" pitchFamily="18" charset="0"/>
                          <a:cs typeface="Times New Roman" panose="02020603050405020304" pitchFamily="18" charset="0"/>
                        </a:rPr>
                        <a:t>, Kiyoshi Kiyokawa, Haruo </a:t>
                      </a:r>
                      <a:r>
                        <a:rPr lang="en-IN" sz="1800" dirty="0" err="1">
                          <a:latin typeface="Times New Roman" panose="02020603050405020304" pitchFamily="18" charset="0"/>
                          <a:cs typeface="Times New Roman" panose="02020603050405020304" pitchFamily="18" charset="0"/>
                        </a:rPr>
                        <a:t>Takemura</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Subjects were first asked to memorize a furniture layout presented on a desktop monitor. They were allowed to examine and manipulate the 3D model using a mouse for as long as they wished. Once satisfied, they wore the video see-through headset and used a game pad to place the furniture objects based on their memory of the scene.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Augmented Reality for visualization.</a:t>
                      </a:r>
                    </a:p>
                  </a:txBody>
                  <a:tcPr/>
                </a:tc>
                <a:tc>
                  <a:txBody>
                    <a:bodyPr/>
                    <a:lstStyle/>
                    <a:p>
                      <a:r>
                        <a:rPr lang="en-US" sz="1800" dirty="0">
                          <a:latin typeface="Times New Roman" panose="02020603050405020304" pitchFamily="18" charset="0"/>
                          <a:cs typeface="Times New Roman" panose="02020603050405020304" pitchFamily="18" charset="0"/>
                        </a:rPr>
                        <a:t>a transitional AR furniture arrangement system that recommends a secondary view that can improve a user’s understanding of a room layout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It is desktop based application ands needs stereo camera and should be placed at minimal and marker based.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6211750"/>
                  </a:ext>
                </a:extLst>
              </a:tr>
            </a:tbl>
          </a:graphicData>
        </a:graphic>
      </p:graphicFrame>
    </p:spTree>
    <p:extLst>
      <p:ext uri="{BB962C8B-B14F-4D97-AF65-F5344CB8AC3E}">
        <p14:creationId xmlns:p14="http://schemas.microsoft.com/office/powerpoint/2010/main" val="284588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02A0F74-39F0-4C8E-A42B-29F29D10B100}"/>
              </a:ext>
            </a:extLst>
          </p:cNvPr>
          <p:cNvGraphicFramePr>
            <a:graphicFrameLocks noGrp="1"/>
          </p:cNvGraphicFramePr>
          <p:nvPr>
            <p:extLst>
              <p:ext uri="{D42A27DB-BD31-4B8C-83A1-F6EECF244321}">
                <p14:modId xmlns:p14="http://schemas.microsoft.com/office/powerpoint/2010/main" val="1578909532"/>
              </p:ext>
            </p:extLst>
          </p:nvPr>
        </p:nvGraphicFramePr>
        <p:xfrm>
          <a:off x="195307" y="124288"/>
          <a:ext cx="11629744" cy="5554980"/>
        </p:xfrm>
        <a:graphic>
          <a:graphicData uri="http://schemas.openxmlformats.org/drawingml/2006/table">
            <a:tbl>
              <a:tblPr firstRow="1" bandRow="1">
                <a:tableStyleId>{5C22544A-7EE6-4342-B048-85BDC9FD1C3A}</a:tableStyleId>
              </a:tblPr>
              <a:tblGrid>
                <a:gridCol w="692460">
                  <a:extLst>
                    <a:ext uri="{9D8B030D-6E8A-4147-A177-3AD203B41FA5}">
                      <a16:colId xmlns:a16="http://schemas.microsoft.com/office/drawing/2014/main" val="3548529002"/>
                    </a:ext>
                  </a:extLst>
                </a:gridCol>
                <a:gridCol w="1500326">
                  <a:extLst>
                    <a:ext uri="{9D8B030D-6E8A-4147-A177-3AD203B41FA5}">
                      <a16:colId xmlns:a16="http://schemas.microsoft.com/office/drawing/2014/main" val="787121754"/>
                    </a:ext>
                  </a:extLst>
                </a:gridCol>
                <a:gridCol w="887767">
                  <a:extLst>
                    <a:ext uri="{9D8B030D-6E8A-4147-A177-3AD203B41FA5}">
                      <a16:colId xmlns:a16="http://schemas.microsoft.com/office/drawing/2014/main" val="327135372"/>
                    </a:ext>
                  </a:extLst>
                </a:gridCol>
                <a:gridCol w="1162975">
                  <a:extLst>
                    <a:ext uri="{9D8B030D-6E8A-4147-A177-3AD203B41FA5}">
                      <a16:colId xmlns:a16="http://schemas.microsoft.com/office/drawing/2014/main" val="4285058570"/>
                    </a:ext>
                  </a:extLst>
                </a:gridCol>
                <a:gridCol w="2485748">
                  <a:extLst>
                    <a:ext uri="{9D8B030D-6E8A-4147-A177-3AD203B41FA5}">
                      <a16:colId xmlns:a16="http://schemas.microsoft.com/office/drawing/2014/main" val="472783145"/>
                    </a:ext>
                  </a:extLst>
                </a:gridCol>
                <a:gridCol w="1993032">
                  <a:extLst>
                    <a:ext uri="{9D8B030D-6E8A-4147-A177-3AD203B41FA5}">
                      <a16:colId xmlns:a16="http://schemas.microsoft.com/office/drawing/2014/main" val="373889266"/>
                    </a:ext>
                  </a:extLst>
                </a:gridCol>
                <a:gridCol w="1453718">
                  <a:extLst>
                    <a:ext uri="{9D8B030D-6E8A-4147-A177-3AD203B41FA5}">
                      <a16:colId xmlns:a16="http://schemas.microsoft.com/office/drawing/2014/main" val="2350453340"/>
                    </a:ext>
                  </a:extLst>
                </a:gridCol>
                <a:gridCol w="1453718">
                  <a:extLst>
                    <a:ext uri="{9D8B030D-6E8A-4147-A177-3AD203B41FA5}">
                      <a16:colId xmlns:a16="http://schemas.microsoft.com/office/drawing/2014/main" val="2001542010"/>
                    </a:ext>
                  </a:extLst>
                </a:gridCol>
              </a:tblGrid>
              <a:tr h="322168">
                <a:tc>
                  <a:txBody>
                    <a:bodyPr/>
                    <a:lstStyle/>
                    <a:p>
                      <a:r>
                        <a:rPr lang="en-IN" sz="1500" dirty="0">
                          <a:latin typeface="Times New Roman" panose="02020603050405020304" pitchFamily="18" charset="0"/>
                          <a:cs typeface="Times New Roman" panose="02020603050405020304" pitchFamily="18" charset="0"/>
                        </a:rPr>
                        <a:t>SNO</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TITLE</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YEAR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AUTHOR</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CONCEPT</a:t>
                      </a: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TECHNIQUE</a:t>
                      </a:r>
                      <a:r>
                        <a:rPr lang="en-IN" sz="1500" baseline="0"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FUTURE</a:t>
                      </a:r>
                      <a:r>
                        <a:rPr lang="en-IN" sz="1500" baseline="0" dirty="0">
                          <a:latin typeface="Times New Roman" panose="02020603050405020304" pitchFamily="18" charset="0"/>
                          <a:cs typeface="Times New Roman" panose="02020603050405020304" pitchFamily="18" charset="0"/>
                        </a:rPr>
                        <a:t> SCOPE</a:t>
                      </a:r>
                      <a:endParaRPr lang="en-IN" sz="1500" dirty="0">
                        <a:latin typeface="Times New Roman" panose="02020603050405020304" pitchFamily="18" charset="0"/>
                        <a:cs typeface="Times New Roman" panose="02020603050405020304" pitchFamily="18" charset="0"/>
                      </a:endParaRPr>
                    </a:p>
                  </a:txBody>
                  <a:tcPr marL="51435" marR="51435" marT="34290" marB="34290"/>
                </a:tc>
                <a:tc>
                  <a:txBody>
                    <a:bodyPr/>
                    <a:lstStyle/>
                    <a:p>
                      <a:r>
                        <a:rPr lang="en-IN" sz="1500" dirty="0">
                          <a:latin typeface="Times New Roman" panose="02020603050405020304" pitchFamily="18" charset="0"/>
                          <a:cs typeface="Times New Roman" panose="02020603050405020304" pitchFamily="18" charset="0"/>
                        </a:rPr>
                        <a:t>DRAWBACKS</a:t>
                      </a:r>
                    </a:p>
                  </a:txBody>
                  <a:tcPr marL="51435" marR="51435" marT="34290" marB="34290"/>
                </a:tc>
                <a:extLst>
                  <a:ext uri="{0D108BD9-81ED-4DB2-BD59-A6C34878D82A}">
                    <a16:rowId xmlns:a16="http://schemas.microsoft.com/office/drawing/2014/main" val="1576595518"/>
                  </a:ext>
                </a:extLst>
              </a:tr>
              <a:tr h="370840">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Approach to The Interior Design using Augmented Reality 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2015</a:t>
                      </a:r>
                    </a:p>
                  </a:txBody>
                  <a:tcPr/>
                </a:tc>
                <a:tc>
                  <a:txBody>
                    <a:bodyPr/>
                    <a:lstStyle/>
                    <a:p>
                      <a:r>
                        <a:rPr lang="en-IN" dirty="0">
                          <a:latin typeface="Times New Roman" panose="02020603050405020304" pitchFamily="18" charset="0"/>
                          <a:cs typeface="Times New Roman" panose="02020603050405020304" pitchFamily="18" charset="0"/>
                        </a:rPr>
                        <a:t>Jiang Hui </a:t>
                      </a:r>
                    </a:p>
                  </a:txBody>
                  <a:tcPr/>
                </a:tc>
                <a:tc>
                  <a:txBody>
                    <a:bodyPr/>
                    <a:lstStyle/>
                    <a:p>
                      <a:r>
                        <a:rPr lang="en-US" dirty="0">
                          <a:latin typeface="Times New Roman" panose="02020603050405020304" pitchFamily="18" charset="0"/>
                          <a:cs typeface="Times New Roman" panose="02020603050405020304" pitchFamily="18" charset="0"/>
                        </a:rPr>
                        <a:t>AR can provide a vivid view (direct or indirect view) of the physical world where elements are enhanced by computer-generated files such as video, graphics, sound, images, or other kind of digital data. This technology is applied to allow a person (the designer, the manufacturer, and the consumer) to combine real and virtual information and objects in a physical, </a:t>
                      </a:r>
                      <a:r>
                        <a:rPr lang="en-US" dirty="0" err="1">
                          <a:latin typeface="Times New Roman" panose="02020603050405020304" pitchFamily="18" charset="0"/>
                          <a:cs typeface="Times New Roman" panose="02020603050405020304" pitchFamily="18" charset="0"/>
                        </a:rPr>
                        <a:t>realworld</a:t>
                      </a:r>
                      <a:r>
                        <a:rPr lang="en-US" dirty="0">
                          <a:latin typeface="Times New Roman" panose="02020603050405020304" pitchFamily="18" charset="0"/>
                          <a:cs typeface="Times New Roman" panose="02020603050405020304" pitchFamily="18" charset="0"/>
                        </a:rPr>
                        <a:t> environment.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 analyze and evaluate the impact of Augmented Reality Technology in interior design. The research context is associated at the consumers perception of the project in the management and execution of the interior design.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interior design can reduce the cost and provide the multimedia augmentation of high vivid simulations for user in real time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Requires huge amount of information and quality of object is low.</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5847579"/>
                  </a:ext>
                </a:extLst>
              </a:tr>
            </a:tbl>
          </a:graphicData>
        </a:graphic>
      </p:graphicFrame>
    </p:spTree>
    <p:extLst>
      <p:ext uri="{BB962C8B-B14F-4D97-AF65-F5344CB8AC3E}">
        <p14:creationId xmlns:p14="http://schemas.microsoft.com/office/powerpoint/2010/main" val="408305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3131</Words>
  <Application>Microsoft Office PowerPoint</Application>
  <PresentationFormat>Widescreen</PresentationFormat>
  <Paragraphs>319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SWARAJ</dc:creator>
  <cp:lastModifiedBy>LAKSHMI SWARAJ</cp:lastModifiedBy>
  <cp:revision>95</cp:revision>
  <dcterms:created xsi:type="dcterms:W3CDTF">2020-11-22T10:11:02Z</dcterms:created>
  <dcterms:modified xsi:type="dcterms:W3CDTF">2021-06-16T03:36:00Z</dcterms:modified>
</cp:coreProperties>
</file>