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65" r:id="rId4"/>
    <p:sldId id="263" r:id="rId5"/>
    <p:sldId id="264" r:id="rId6"/>
    <p:sldId id="259" r:id="rId7"/>
    <p:sldId id="260" r:id="rId8"/>
    <p:sldId id="262" r:id="rId9"/>
    <p:sldId id="266" r:id="rId10"/>
    <p:sldId id="267" r:id="rId11"/>
    <p:sldId id="268" r:id="rId12"/>
    <p:sldId id="269"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Lst>
  <p:sldSz cx="9144000" cy="5143500" type="screen16x9"/>
  <p:notesSz cx="6858000" cy="9144000"/>
  <p:embeddedFontLst>
    <p:embeddedFont>
      <p:font typeface="Arial Bold" panose="020B0704020202020204" pitchFamily="34" charset="0"/>
      <p:bold r:id="rId27"/>
    </p:embeddedFont>
    <p:embeddedFont>
      <p:font typeface="Calibri" panose="020F0502020204030204" pitchFamily="34" charset="0"/>
      <p:regular r:id="rId28"/>
      <p:bold r:id="rId29"/>
      <p:italic r:id="rId30"/>
      <p:boldItalic r:id="rId31"/>
    </p:embeddedFont>
    <p:embeddedFont>
      <p:font typeface="Montserrat" panose="000005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59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82"/>
      </p:cViewPr>
      <p:guideLst>
        <p:guide orient="horz" pos="1591"/>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179388" y="519113"/>
            <a:ext cx="8913812" cy="4582716"/>
          </a:xfrm>
          <a:prstGeom prst="rect">
            <a:avLst/>
          </a:prstGeom>
          <a:noFill/>
          <a:ln w="9525">
            <a:noFill/>
          </a:ln>
        </p:spPr>
      </p:pic>
      <p:sp>
        <p:nvSpPr>
          <p:cNvPr id="10" name="Rectangle 7"/>
          <p:cNvSpPr>
            <a:spLocks noChangeArrowheads="1"/>
          </p:cNvSpPr>
          <p:nvPr/>
        </p:nvSpPr>
        <p:spPr bwMode="auto">
          <a:xfrm>
            <a:off x="1588" y="411956"/>
            <a:ext cx="9144000" cy="1133475"/>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2051" name="Rectangle 3"/>
          <p:cNvSpPr>
            <a:spLocks noGrp="1" noChangeArrowheads="1"/>
          </p:cNvSpPr>
          <p:nvPr>
            <p:ph type="subTitle" idx="1"/>
          </p:nvPr>
        </p:nvSpPr>
        <p:spPr>
          <a:xfrm>
            <a:off x="1908175" y="1869281"/>
            <a:ext cx="5545138" cy="916781"/>
          </a:xfrm>
        </p:spPr>
        <p:txBody>
          <a:bodyPr anchor="ctr"/>
          <a:lstStyle>
            <a:lvl1pPr marL="0" indent="0" algn="ctr">
              <a:buFontTx/>
              <a:buNone/>
              <a:defRPr/>
            </a:lvl1pPr>
          </a:lstStyle>
          <a:p>
            <a:pPr lvl="0"/>
            <a:r>
              <a:rPr lang="en-US" altLang="zh-CN" noProof="0"/>
              <a:t>Click to edit Master subtitle style</a:t>
            </a:r>
          </a:p>
        </p:txBody>
      </p:sp>
      <p:sp>
        <p:nvSpPr>
          <p:cNvPr id="2056" name="Rectangle 8"/>
          <p:cNvSpPr>
            <a:spLocks noGrp="1" noChangeArrowheads="1"/>
          </p:cNvSpPr>
          <p:nvPr>
            <p:ph type="ctrTitle"/>
          </p:nvPr>
        </p:nvSpPr>
        <p:spPr>
          <a:xfrm>
            <a:off x="755650" y="465535"/>
            <a:ext cx="7772400" cy="1102519"/>
          </a:xfrm>
        </p:spPr>
        <p:txBody>
          <a:bodyPr/>
          <a:lstStyle>
            <a:lvl1pPr>
              <a:defRPr sz="2700"/>
            </a:lvl1pPr>
          </a:lstStyle>
          <a:p>
            <a:pPr lvl="0"/>
            <a:r>
              <a:rPr lang="en-US" altLang="zh-CN" noProof="0"/>
              <a:t>Click to edit Master title style</a:t>
            </a:r>
          </a:p>
        </p:txBody>
      </p:sp>
      <p:sp>
        <p:nvSpPr>
          <p:cNvPr id="11" name="Rectangle 4"/>
          <p:cNvSpPr>
            <a:spLocks noGrp="1" noChangeArrowheads="1"/>
          </p:cNvSpPr>
          <p:nvPr>
            <p:ph type="dt" sz="half" idx="2"/>
          </p:nvPr>
        </p:nvSpPr>
        <p:spPr bwMode="auto">
          <a:xfrm>
            <a:off x="457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12" name="Rectangle 5"/>
          <p:cNvSpPr>
            <a:spLocks noGrp="1" noChangeArrowheads="1"/>
          </p:cNvSpPr>
          <p:nvPr>
            <p:ph type="ftr" sz="quarter" idx="3"/>
          </p:nvPr>
        </p:nvSpPr>
        <p:spPr bwMode="auto">
          <a:xfrm>
            <a:off x="3124200" y="4683919"/>
            <a:ext cx="2895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13" name="Rectangle 6"/>
          <p:cNvSpPr>
            <a:spLocks noGrp="1" noChangeArrowheads="1"/>
          </p:cNvSpPr>
          <p:nvPr>
            <p:ph type="sldNum" sz="quarter" idx="4"/>
          </p:nvPr>
        </p:nvSpPr>
        <p:spPr bwMode="auto">
          <a:xfrm>
            <a:off x="6553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7"/>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30238"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30238" y="1878806"/>
            <a:ext cx="3868737"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788"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788" y="740569"/>
            <a:ext cx="4629150" cy="3655219"/>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1588" y="250031"/>
            <a:ext cx="9144000" cy="757238"/>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pic>
        <p:nvPicPr>
          <p:cNvPr id="1027" name="Picture 3" descr="关系图"/>
          <p:cNvPicPr>
            <a:picLocks noChangeAspect="1"/>
          </p:cNvPicPr>
          <p:nvPr/>
        </p:nvPicPr>
        <p:blipFill>
          <a:blip r:embed="rId14"/>
          <a:srcRect t="1094" r="8122" b="13318"/>
          <a:stretch>
            <a:fillRect/>
          </a:stretch>
        </p:blipFill>
        <p:spPr>
          <a:xfrm>
            <a:off x="5797550" y="3328988"/>
            <a:ext cx="3340100" cy="1750219"/>
          </a:xfrm>
          <a:prstGeom prst="rect">
            <a:avLst/>
          </a:prstGeom>
          <a:noFill/>
          <a:ln w="9525">
            <a:noFill/>
          </a:ln>
        </p:spPr>
      </p:pic>
      <p:sp>
        <p:nvSpPr>
          <p:cNvPr id="1028" name="Rectangle 4"/>
          <p:cNvSpPr>
            <a:spLocks noGrp="1"/>
          </p:cNvSpPr>
          <p:nvPr>
            <p:ph type="title"/>
          </p:nvPr>
        </p:nvSpPr>
        <p:spPr>
          <a:xfrm>
            <a:off x="457200" y="205979"/>
            <a:ext cx="8229600" cy="857250"/>
          </a:xfrm>
          <a:prstGeom prst="rect">
            <a:avLst/>
          </a:prstGeom>
          <a:noFill/>
          <a:ln w="9525">
            <a:noFill/>
          </a:ln>
        </p:spPr>
        <p:txBody>
          <a:bodyPr anchor="ctr" anchorCtr="0"/>
          <a:lstStyle/>
          <a:p>
            <a:pPr lvl="0"/>
            <a:r>
              <a:rPr lang="en-US" altLang="zh-CN" dirty="0"/>
              <a:t>Click to edit Master title style</a:t>
            </a:r>
          </a:p>
        </p:txBody>
      </p:sp>
      <p:sp>
        <p:nvSpPr>
          <p:cNvPr id="1029" name="Rectangle 5"/>
          <p:cNvSpPr>
            <a:spLocks noGrp="1"/>
          </p:cNvSpPr>
          <p:nvPr>
            <p:ph type="body" idx="1"/>
          </p:nvPr>
        </p:nvSpPr>
        <p:spPr>
          <a:xfrm>
            <a:off x="457200" y="1200150"/>
            <a:ext cx="8229600" cy="3394472"/>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0" name="Rectangle 6"/>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1031" name="Rectangle 7"/>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1032" name="Rectangle 8"/>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50"/>
            </a:lvl1pPr>
          </a:lstStyle>
          <a:p>
            <a:pPr marL="0" lvl="0" indent="0" algn="r" rtl="0">
              <a:spcBef>
                <a:spcPts val="0"/>
              </a:spcBef>
              <a:spcAft>
                <a:spcPts val="0"/>
              </a:spcAft>
              <a:buNone/>
            </a:pPr>
            <a:fld id="{00000000-1234-1234-1234-123412341234}" type="slidenum">
              <a:rPr lang="en-GB"/>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33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indent="-213995" algn="l" rtl="0" fontAlgn="base">
        <a:spcBef>
          <a:spcPct val="15000"/>
        </a:spcBef>
        <a:spcAft>
          <a:spcPct val="0"/>
        </a:spcAft>
        <a:buChar char="–"/>
        <a:defRPr sz="2100" kern="1200">
          <a:solidFill>
            <a:schemeClr val="tx1"/>
          </a:solidFill>
          <a:latin typeface="+mn-lt"/>
          <a:ea typeface="+mn-ea"/>
          <a:cs typeface="+mn-cs"/>
        </a:defRPr>
      </a:lvl2pPr>
      <a:lvl3pPr marL="857250" indent="-171450" algn="l" rtl="0" fontAlgn="base">
        <a:spcBef>
          <a:spcPct val="15000"/>
        </a:spcBef>
        <a:spcAft>
          <a:spcPct val="0"/>
        </a:spcAft>
        <a:buChar char="•"/>
        <a:defRPr sz="1800" kern="1200">
          <a:solidFill>
            <a:schemeClr val="tx1"/>
          </a:solidFill>
          <a:latin typeface="+mn-lt"/>
          <a:ea typeface="+mn-ea"/>
          <a:cs typeface="+mn-cs"/>
        </a:defRPr>
      </a:lvl3pPr>
      <a:lvl4pPr marL="1200150" indent="-171450" algn="l" rtl="0" fontAlgn="base">
        <a:spcBef>
          <a:spcPct val="15000"/>
        </a:spcBef>
        <a:spcAft>
          <a:spcPct val="0"/>
        </a:spcAft>
        <a:buChar char="–"/>
        <a:defRPr sz="1500" kern="1200">
          <a:solidFill>
            <a:schemeClr val="tx1"/>
          </a:solidFill>
          <a:latin typeface="+mn-lt"/>
          <a:ea typeface="+mn-ea"/>
          <a:cs typeface="+mn-cs"/>
        </a:defRPr>
      </a:lvl4pPr>
      <a:lvl5pPr marL="1543050" indent="-171450" algn="l" rtl="0" fontAlgn="base">
        <a:spcBef>
          <a:spcPct val="15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0" y="3129776"/>
            <a:ext cx="3813717" cy="2013724"/>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Montserrat" panose="00000500000000000000"/>
              </a:rPr>
              <a:t>By: </a:t>
            </a:r>
            <a:b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Montserrat" panose="00000500000000000000"/>
              </a:rPr>
            </a:b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Montserrat" panose="00000500000000000000"/>
              </a:rPr>
              <a:t>Gayatri Gupta </a:t>
            </a:r>
            <a:b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Montserrat" panose="00000500000000000000"/>
              </a:rPr>
            </a:b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Montserrat" panose="00000500000000000000"/>
              </a:rPr>
              <a:t>Mohammad Shahzeb Khan </a:t>
            </a:r>
            <a:b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Montserrat" panose="00000500000000000000"/>
              </a:rPr>
            </a:b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Montserrat" panose="00000500000000000000"/>
              </a:rPr>
              <a:t>Mohammad </a:t>
            </a:r>
            <a:r>
              <a:rPr lang="en-US" sz="1800" b="1" dirty="0" err="1">
                <a:solidFill>
                  <a:schemeClr val="tx1"/>
                </a:solidFill>
                <a:latin typeface="Calibri" panose="020F0502020204030204" pitchFamily="34" charset="0"/>
                <a:ea typeface="Calibri" panose="020F0502020204030204" pitchFamily="34" charset="0"/>
                <a:cs typeface="Calibri" panose="020F0502020204030204" pitchFamily="34" charset="0"/>
                <a:sym typeface="Montserrat" panose="00000500000000000000"/>
              </a:rPr>
              <a:t>Ammaar</a:t>
            </a:r>
            <a:b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Montserrat" panose="00000500000000000000"/>
              </a:rPr>
            </a:b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Montserrat" panose="00000500000000000000"/>
              </a:rPr>
              <a:t>Nada Nasser</a:t>
            </a:r>
            <a:b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Montserrat" panose="00000500000000000000"/>
              </a:rPr>
            </a:b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Montserrat" panose="00000500000000000000"/>
              </a:rPr>
              <a:t>Mansur </a:t>
            </a:r>
            <a:r>
              <a:rPr lang="en-US" sz="1800" b="1" dirty="0" err="1">
                <a:solidFill>
                  <a:schemeClr val="tx1"/>
                </a:solidFill>
                <a:latin typeface="Calibri" panose="020F0502020204030204" pitchFamily="34" charset="0"/>
                <a:ea typeface="Calibri" panose="020F0502020204030204" pitchFamily="34" charset="0"/>
                <a:cs typeface="Calibri" panose="020F0502020204030204" pitchFamily="34" charset="0"/>
                <a:sym typeface="Montserrat" panose="00000500000000000000"/>
              </a:rPr>
              <a:t>Shikalgar</a:t>
            </a:r>
            <a:endParaRPr sz="1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Montserrat" panose="00000500000000000000"/>
            </a:endParaRPr>
          </a:p>
        </p:txBody>
      </p:sp>
      <p:pic>
        <p:nvPicPr>
          <p:cNvPr id="2" name="Picture 1"/>
          <p:cNvPicPr>
            <a:picLocks noChangeAspect="1"/>
          </p:cNvPicPr>
          <p:nvPr/>
        </p:nvPicPr>
        <p:blipFill>
          <a:blip r:embed="rId3"/>
          <a:stretch>
            <a:fillRect/>
          </a:stretch>
        </p:blipFill>
        <p:spPr>
          <a:xfrm>
            <a:off x="7834414" y="4020634"/>
            <a:ext cx="1053465" cy="775970"/>
          </a:xfrm>
          <a:prstGeom prst="rect">
            <a:avLst/>
          </a:prstGeom>
        </p:spPr>
      </p:pic>
      <p:sp>
        <p:nvSpPr>
          <p:cNvPr id="3" name="Rectangle 2">
            <a:extLst>
              <a:ext uri="{FF2B5EF4-FFF2-40B4-BE49-F238E27FC236}">
                <a16:creationId xmlns:a16="http://schemas.microsoft.com/office/drawing/2014/main" id="{3F959F0A-F45C-F3E4-9EDE-3E49940A67B5}"/>
              </a:ext>
            </a:extLst>
          </p:cNvPr>
          <p:cNvSpPr/>
          <p:nvPr/>
        </p:nvSpPr>
        <p:spPr>
          <a:xfrm>
            <a:off x="1069278" y="288719"/>
            <a:ext cx="7005443" cy="1224181"/>
          </a:xfrm>
          <a:prstGeom prst="rect">
            <a:avLst/>
          </a:prstGeom>
          <a:noFill/>
        </p:spPr>
        <p:txBody>
          <a:bodyPr wrap="none" lIns="91440" tIns="45720" rIns="91440" bIns="45720">
            <a:spAutoFit/>
          </a:bodyPr>
          <a:lstStyle/>
          <a:p>
            <a:pPr algn="ctr">
              <a:lnSpc>
                <a:spcPct val="150000"/>
              </a:lnSpc>
            </a:pPr>
            <a:r>
              <a:rPr lang="en-GB" sz="2800" b="1" u="sng" dirty="0">
                <a:solidFill>
                  <a:srgbClr val="CC0000"/>
                </a:solidFill>
                <a:latin typeface="+mj-lt"/>
                <a:ea typeface="Montserrat" panose="00000500000000000000"/>
                <a:cs typeface="+mj-lt"/>
                <a:sym typeface="Montserrat" panose="00000500000000000000"/>
              </a:rPr>
              <a:t>Capstone Project</a:t>
            </a:r>
            <a:br>
              <a:rPr lang="en-US" altLang="en-GB" sz="2400" b="1" dirty="0">
                <a:solidFill>
                  <a:srgbClr val="CC0000"/>
                </a:solidFill>
                <a:latin typeface="+mj-lt"/>
                <a:ea typeface="Montserrat" panose="00000500000000000000"/>
                <a:cs typeface="+mj-lt"/>
                <a:sym typeface="Montserrat" panose="00000500000000000000"/>
              </a:rPr>
            </a:br>
            <a:r>
              <a:rPr lang="en-US" altLang="en-GB" sz="2400" b="1" u="sng" dirty="0">
                <a:solidFill>
                  <a:schemeClr val="bg1">
                    <a:lumMod val="50000"/>
                  </a:schemeClr>
                </a:solidFill>
                <a:latin typeface="+mj-lt"/>
                <a:ea typeface="Montserrat" panose="00000500000000000000"/>
                <a:cs typeface="+mj-lt"/>
                <a:sym typeface="Montserrat" panose="00000500000000000000"/>
              </a:rPr>
              <a:t>EDA ON PLAYSTORE APP REVIEW ANALYSIS</a:t>
            </a: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29235" y="349250"/>
            <a:ext cx="6018530" cy="368300"/>
          </a:xfrm>
          <a:prstGeom prst="rect">
            <a:avLst/>
          </a:prstGeom>
          <a:noFill/>
        </p:spPr>
        <p:txBody>
          <a:bodyPr wrap="none" rtlCol="0">
            <a:spAutoFit/>
          </a:bodyPr>
          <a:lstStyle/>
          <a:p>
            <a:pPr algn="l"/>
            <a:r>
              <a:rPr lang="en-US" sz="1800" b="1" u="sng">
                <a:latin typeface="Arial Bold" panose="020B0604020202020204" charset="0"/>
                <a:cs typeface="Arial Bold" panose="020B0604020202020204" charset="0"/>
              </a:rPr>
              <a:t>Question-2(a):</a:t>
            </a:r>
            <a:r>
              <a:rPr lang="en-US"/>
              <a:t> </a:t>
            </a:r>
            <a:r>
              <a:rPr lang="en-US" sz="1600"/>
              <a:t>Checking the proportion of Free and Paid Apps</a:t>
            </a:r>
          </a:p>
        </p:txBody>
      </p:sp>
      <p:pic>
        <p:nvPicPr>
          <p:cNvPr id="5" name="Picture 4"/>
          <p:cNvPicPr>
            <a:picLocks noChangeAspect="1"/>
          </p:cNvPicPr>
          <p:nvPr/>
        </p:nvPicPr>
        <p:blipFill>
          <a:blip r:embed="rId2"/>
          <a:stretch>
            <a:fillRect/>
          </a:stretch>
        </p:blipFill>
        <p:spPr>
          <a:xfrm>
            <a:off x="229235" y="717550"/>
            <a:ext cx="6894195" cy="3985895"/>
          </a:xfrm>
          <a:prstGeom prst="rect">
            <a:avLst/>
          </a:prstGeom>
        </p:spPr>
      </p:pic>
      <p:sp>
        <p:nvSpPr>
          <p:cNvPr id="6" name="Text Box 5"/>
          <p:cNvSpPr txBox="1"/>
          <p:nvPr/>
        </p:nvSpPr>
        <p:spPr>
          <a:xfrm>
            <a:off x="229235" y="4335145"/>
            <a:ext cx="8442325" cy="368300"/>
          </a:xfrm>
          <a:prstGeom prst="rect">
            <a:avLst/>
          </a:prstGeom>
          <a:noFill/>
        </p:spPr>
        <p:txBody>
          <a:bodyPr wrap="none" rtlCol="0">
            <a:spAutoFit/>
          </a:bodyPr>
          <a:lstStyle/>
          <a:p>
            <a:pPr algn="l"/>
            <a:r>
              <a:rPr lang="en-US" sz="1800" b="1">
                <a:latin typeface="Arial Bold" panose="020B0604020202020204" charset="0"/>
                <a:cs typeface="Arial Bold" panose="020B0604020202020204" charset="0"/>
              </a:rPr>
              <a:t>Observation 2(a)- </a:t>
            </a:r>
            <a:r>
              <a:rPr lang="en-US" sz="1600"/>
              <a:t>From above Pie chart we can clearly see that majority of apps are free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02235" y="438150"/>
            <a:ext cx="5478780" cy="706755"/>
          </a:xfrm>
          <a:prstGeom prst="rect">
            <a:avLst/>
          </a:prstGeom>
          <a:noFill/>
        </p:spPr>
        <p:txBody>
          <a:bodyPr wrap="square" rtlCol="0">
            <a:spAutoFit/>
          </a:bodyPr>
          <a:lstStyle/>
          <a:p>
            <a:pPr algn="l"/>
            <a:r>
              <a:rPr lang="en-US" sz="2000" b="1">
                <a:latin typeface="Arial Bold" panose="020B0604020202020204" charset="0"/>
                <a:cs typeface="Arial Bold" panose="020B0604020202020204" charset="0"/>
              </a:rPr>
              <a:t>Question-2(b)- </a:t>
            </a:r>
            <a:r>
              <a:rPr lang="en-US" sz="2000"/>
              <a:t>Content Rating Ratios from all apps</a:t>
            </a:r>
          </a:p>
        </p:txBody>
      </p:sp>
      <p:pic>
        <p:nvPicPr>
          <p:cNvPr id="4" name="Picture 3"/>
          <p:cNvPicPr>
            <a:picLocks noChangeAspect="1"/>
          </p:cNvPicPr>
          <p:nvPr/>
        </p:nvPicPr>
        <p:blipFill>
          <a:blip r:embed="rId2"/>
          <a:stretch>
            <a:fillRect/>
          </a:stretch>
        </p:blipFill>
        <p:spPr>
          <a:xfrm>
            <a:off x="245745" y="806450"/>
            <a:ext cx="5705475" cy="3753485"/>
          </a:xfrm>
          <a:prstGeom prst="rect">
            <a:avLst/>
          </a:prstGeom>
        </p:spPr>
      </p:pic>
      <p:sp>
        <p:nvSpPr>
          <p:cNvPr id="5" name="Text Box 4"/>
          <p:cNvSpPr txBox="1"/>
          <p:nvPr/>
        </p:nvSpPr>
        <p:spPr>
          <a:xfrm>
            <a:off x="102235" y="4400550"/>
            <a:ext cx="8482965" cy="675640"/>
          </a:xfrm>
          <a:prstGeom prst="rect">
            <a:avLst/>
          </a:prstGeom>
          <a:noFill/>
        </p:spPr>
        <p:txBody>
          <a:bodyPr wrap="square" rtlCol="0">
            <a:spAutoFit/>
          </a:bodyPr>
          <a:lstStyle/>
          <a:p>
            <a:pPr algn="l"/>
            <a:r>
              <a:rPr lang="en-US" sz="2000" b="1" u="sng">
                <a:latin typeface="Arial Bold" panose="020B0604020202020204" charset="0"/>
                <a:cs typeface="Arial Bold" panose="020B0604020202020204" charset="0"/>
              </a:rPr>
              <a:t>Observation 2(b)-</a:t>
            </a:r>
            <a:r>
              <a:rPr lang="en-US" sz="1600"/>
              <a:t> </a:t>
            </a:r>
            <a:r>
              <a:rPr lang="en-US" sz="1800"/>
              <a:t>The Majority Content of Apps in Playstore are everyone thus, installing a user-friendly environment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53035" y="146050"/>
            <a:ext cx="7852410" cy="675640"/>
          </a:xfrm>
          <a:prstGeom prst="rect">
            <a:avLst/>
          </a:prstGeom>
          <a:noFill/>
        </p:spPr>
        <p:txBody>
          <a:bodyPr wrap="square" rtlCol="0">
            <a:spAutoFit/>
          </a:bodyPr>
          <a:lstStyle/>
          <a:p>
            <a:pPr algn="l"/>
            <a:r>
              <a:rPr lang="en-US" sz="2000" b="1">
                <a:latin typeface="Arial Bold" panose="020B0604020202020204" charset="0"/>
                <a:cs typeface="Arial Bold" panose="020B0604020202020204" charset="0"/>
              </a:rPr>
              <a:t>Question-3:</a:t>
            </a:r>
            <a:r>
              <a:rPr lang="en-US"/>
              <a:t> </a:t>
            </a:r>
            <a:r>
              <a:rPr lang="en-US" sz="1800"/>
              <a:t>Now checking the distribution of apps in terms of Size, Rating &amp; Type</a:t>
            </a:r>
          </a:p>
        </p:txBody>
      </p:sp>
      <p:pic>
        <p:nvPicPr>
          <p:cNvPr id="4" name="Picture 3"/>
          <p:cNvPicPr>
            <a:picLocks noChangeAspect="1"/>
          </p:cNvPicPr>
          <p:nvPr/>
        </p:nvPicPr>
        <p:blipFill>
          <a:blip r:embed="rId2"/>
          <a:stretch>
            <a:fillRect/>
          </a:stretch>
        </p:blipFill>
        <p:spPr>
          <a:xfrm>
            <a:off x="153035" y="821690"/>
            <a:ext cx="6535420" cy="3285490"/>
          </a:xfrm>
          <a:prstGeom prst="rect">
            <a:avLst/>
          </a:prstGeom>
        </p:spPr>
      </p:pic>
      <p:sp>
        <p:nvSpPr>
          <p:cNvPr id="5" name="Text Box 4"/>
          <p:cNvSpPr txBox="1"/>
          <p:nvPr/>
        </p:nvSpPr>
        <p:spPr>
          <a:xfrm>
            <a:off x="153035" y="4197350"/>
            <a:ext cx="7208520" cy="798830"/>
          </a:xfrm>
          <a:prstGeom prst="rect">
            <a:avLst/>
          </a:prstGeom>
          <a:noFill/>
        </p:spPr>
        <p:txBody>
          <a:bodyPr wrap="square" rtlCol="0">
            <a:spAutoFit/>
          </a:bodyPr>
          <a:lstStyle/>
          <a:p>
            <a:pPr algn="l"/>
            <a:r>
              <a:rPr lang="en-US" sz="1800" b="1" u="sng">
                <a:latin typeface="Arial Bold" panose="020B0604020202020204" charset="0"/>
                <a:cs typeface="Arial Bold" panose="020B0604020202020204" charset="0"/>
              </a:rPr>
              <a:t>Observation 3- </a:t>
            </a:r>
            <a:r>
              <a:rPr lang="en-US"/>
              <a:t>From above scatter plot, we can imply that majority of free apps are small in size and having high rating. While paid apps have quite equal distribution in terms of size and rating.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27635" y="184150"/>
            <a:ext cx="6868795" cy="614045"/>
          </a:xfrm>
          <a:prstGeom prst="rect">
            <a:avLst/>
          </a:prstGeom>
          <a:noFill/>
        </p:spPr>
        <p:txBody>
          <a:bodyPr wrap="none" rtlCol="0">
            <a:spAutoFit/>
          </a:bodyPr>
          <a:lstStyle/>
          <a:p>
            <a:pPr algn="l"/>
            <a:r>
              <a:rPr lang="en-US" sz="1800" b="1" u="sng">
                <a:latin typeface="Arial Bold" panose="020B0604020202020204" charset="0"/>
                <a:cs typeface="Arial Bold" panose="020B0604020202020204" charset="0"/>
                <a:sym typeface="+mn-ea"/>
              </a:rPr>
              <a:t>Question 3(b):</a:t>
            </a:r>
            <a:r>
              <a:rPr lang="en-US" sz="1800" b="1" u="sng">
                <a:sym typeface="+mn-ea"/>
              </a:rPr>
              <a:t> </a:t>
            </a:r>
            <a:r>
              <a:rPr lang="en-US" sz="1600">
                <a:sym typeface="+mn-ea"/>
              </a:rPr>
              <a:t>Now checking the effect of size on thr Number of Installs</a:t>
            </a:r>
            <a:endParaRPr lang="en-US" sz="1600"/>
          </a:p>
          <a:p>
            <a:endParaRPr lang="en-US" sz="1600"/>
          </a:p>
        </p:txBody>
      </p:sp>
      <p:pic>
        <p:nvPicPr>
          <p:cNvPr id="5" name="Picture 4"/>
          <p:cNvPicPr>
            <a:picLocks noChangeAspect="1"/>
          </p:cNvPicPr>
          <p:nvPr/>
        </p:nvPicPr>
        <p:blipFill>
          <a:blip r:embed="rId2"/>
          <a:stretch>
            <a:fillRect/>
          </a:stretch>
        </p:blipFill>
        <p:spPr>
          <a:xfrm>
            <a:off x="127635" y="551815"/>
            <a:ext cx="6589395" cy="3555365"/>
          </a:xfrm>
          <a:prstGeom prst="rect">
            <a:avLst/>
          </a:prstGeom>
        </p:spPr>
      </p:pic>
      <p:sp>
        <p:nvSpPr>
          <p:cNvPr id="6" name="Text Box 5"/>
          <p:cNvSpPr txBox="1"/>
          <p:nvPr/>
        </p:nvSpPr>
        <p:spPr>
          <a:xfrm>
            <a:off x="267335" y="4107180"/>
            <a:ext cx="8112760" cy="614045"/>
          </a:xfrm>
          <a:prstGeom prst="rect">
            <a:avLst/>
          </a:prstGeom>
          <a:noFill/>
        </p:spPr>
        <p:txBody>
          <a:bodyPr wrap="none" rtlCol="0">
            <a:spAutoFit/>
          </a:bodyPr>
          <a:lstStyle/>
          <a:p>
            <a:pPr algn="l"/>
            <a:r>
              <a:rPr lang="en-US" sz="1800" b="1" u="sng">
                <a:latin typeface="Arial Bold" panose="020B0604020202020204" charset="0"/>
                <a:cs typeface="Arial Bold" panose="020B0604020202020204" charset="0"/>
              </a:rPr>
              <a:t>Observation 3(b)-</a:t>
            </a:r>
            <a:r>
              <a:rPr lang="en-US"/>
              <a:t> </a:t>
            </a:r>
            <a:r>
              <a:rPr lang="en-US" sz="1600"/>
              <a:t>Also, we can say that the bulky apps are less downloaded by user.</a:t>
            </a:r>
          </a:p>
          <a:p>
            <a:pPr algn="l"/>
            <a:r>
              <a:rPr lang="en-US" sz="1600"/>
              <a:t>Size does effect the Rating of the Apps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89535" y="171450"/>
            <a:ext cx="8115300" cy="398780"/>
          </a:xfrm>
          <a:prstGeom prst="rect">
            <a:avLst/>
          </a:prstGeom>
          <a:noFill/>
        </p:spPr>
        <p:txBody>
          <a:bodyPr wrap="none" rtlCol="0">
            <a:spAutoFit/>
          </a:bodyPr>
          <a:lstStyle/>
          <a:p>
            <a:pPr algn="l"/>
            <a:r>
              <a:rPr lang="en-US" sz="2000" b="1" u="sng">
                <a:latin typeface="Arial Bold" panose="020B0604020202020204" charset="0"/>
                <a:cs typeface="Arial Bold" panose="020B0604020202020204" charset="0"/>
              </a:rPr>
              <a:t>Question-4:</a:t>
            </a:r>
            <a:r>
              <a:rPr lang="en-US"/>
              <a:t> </a:t>
            </a:r>
            <a:r>
              <a:rPr lang="en-US" sz="1600"/>
              <a:t>Let us examine the Free and Paid Apps available according to Category</a:t>
            </a:r>
          </a:p>
        </p:txBody>
      </p:sp>
      <p:pic>
        <p:nvPicPr>
          <p:cNvPr id="4" name="Picture 3"/>
          <p:cNvPicPr>
            <a:picLocks noChangeAspect="1"/>
          </p:cNvPicPr>
          <p:nvPr/>
        </p:nvPicPr>
        <p:blipFill>
          <a:blip r:embed="rId2"/>
          <a:stretch>
            <a:fillRect/>
          </a:stretch>
        </p:blipFill>
        <p:spPr>
          <a:xfrm>
            <a:off x="88265" y="723900"/>
            <a:ext cx="8641715" cy="3402965"/>
          </a:xfrm>
          <a:prstGeom prst="rect">
            <a:avLst/>
          </a:prstGeom>
        </p:spPr>
      </p:pic>
      <p:sp>
        <p:nvSpPr>
          <p:cNvPr id="5" name="Text Box 4"/>
          <p:cNvSpPr txBox="1"/>
          <p:nvPr/>
        </p:nvSpPr>
        <p:spPr>
          <a:xfrm>
            <a:off x="165735" y="4126865"/>
            <a:ext cx="8564245" cy="860425"/>
          </a:xfrm>
          <a:prstGeom prst="rect">
            <a:avLst/>
          </a:prstGeom>
          <a:noFill/>
        </p:spPr>
        <p:txBody>
          <a:bodyPr wrap="square" rtlCol="0">
            <a:spAutoFit/>
          </a:bodyPr>
          <a:lstStyle/>
          <a:p>
            <a:pPr algn="l"/>
            <a:r>
              <a:rPr lang="en-US" sz="1800" b="1" u="sng">
                <a:latin typeface="Arial Bold" panose="020B0604020202020204" charset="0"/>
                <a:cs typeface="Arial Bold" panose="020B0604020202020204" charset="0"/>
              </a:rPr>
              <a:t>Observation 4-</a:t>
            </a:r>
            <a:r>
              <a:rPr lang="en-US" sz="1600"/>
              <a:t> The bar plot shows clearly that majority of categories contains free app for download. The most paid apps availbale for download are in Family, Game, Tools and Medical category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0" y="133350"/>
            <a:ext cx="9166860" cy="398780"/>
          </a:xfrm>
          <a:prstGeom prst="rect">
            <a:avLst/>
          </a:prstGeom>
          <a:noFill/>
        </p:spPr>
        <p:txBody>
          <a:bodyPr wrap="none" rtlCol="0">
            <a:spAutoFit/>
          </a:bodyPr>
          <a:lstStyle/>
          <a:p>
            <a:pPr algn="l"/>
            <a:r>
              <a:rPr lang="en-US" sz="2000" b="1">
                <a:latin typeface="Arial Bold" panose="020B0604020202020204" charset="0"/>
                <a:cs typeface="Arial Bold" panose="020B0604020202020204" charset="0"/>
              </a:rPr>
              <a:t>Question 5- </a:t>
            </a:r>
            <a:r>
              <a:rPr lang="en-US" sz="1600"/>
              <a:t>Let's now dive into the Rating section and try to establish some meaningful insights.</a:t>
            </a:r>
          </a:p>
        </p:txBody>
      </p:sp>
      <p:pic>
        <p:nvPicPr>
          <p:cNvPr id="4" name="Picture 3"/>
          <p:cNvPicPr>
            <a:picLocks noChangeAspect="1"/>
          </p:cNvPicPr>
          <p:nvPr/>
        </p:nvPicPr>
        <p:blipFill>
          <a:blip r:embed="rId2"/>
          <a:stretch>
            <a:fillRect/>
          </a:stretch>
        </p:blipFill>
        <p:spPr>
          <a:xfrm>
            <a:off x="0" y="422275"/>
            <a:ext cx="7207885" cy="4034155"/>
          </a:xfrm>
          <a:prstGeom prst="rect">
            <a:avLst/>
          </a:prstGeom>
        </p:spPr>
      </p:pic>
      <p:sp>
        <p:nvSpPr>
          <p:cNvPr id="5" name="Text Box 4"/>
          <p:cNvSpPr txBox="1"/>
          <p:nvPr/>
        </p:nvSpPr>
        <p:spPr>
          <a:xfrm>
            <a:off x="92075" y="4456430"/>
            <a:ext cx="8203565" cy="645160"/>
          </a:xfrm>
          <a:prstGeom prst="rect">
            <a:avLst/>
          </a:prstGeom>
          <a:noFill/>
        </p:spPr>
        <p:txBody>
          <a:bodyPr wrap="square" rtlCol="0">
            <a:spAutoFit/>
          </a:bodyPr>
          <a:lstStyle/>
          <a:p>
            <a:pPr algn="l"/>
            <a:r>
              <a:rPr lang="en-US" sz="1800" b="1" u="sng">
                <a:latin typeface="Arial Bold" panose="020B0604020202020204" charset="0"/>
                <a:cs typeface="Arial Bold" panose="020B0604020202020204" charset="0"/>
              </a:rPr>
              <a:t>Observation 5-</a:t>
            </a:r>
            <a:r>
              <a:rPr lang="en-US" sz="2000" b="1" u="sng">
                <a:latin typeface="Arial Bold" panose="020B0604020202020204" charset="0"/>
                <a:cs typeface="Arial Bold" panose="020B0604020202020204" charset="0"/>
              </a:rPr>
              <a:t> </a:t>
            </a:r>
            <a:r>
              <a:rPr lang="en-US" sz="1600"/>
              <a:t>Well well as an honest user must review seems people had taken that fact too seriously as most of the apps are rated above 4 and in the range of 4-4.</a:t>
            </a:r>
            <a:r>
              <a:rPr lang="en-US"/>
              <a:t>6</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2235" y="798195"/>
            <a:ext cx="8393430" cy="3265805"/>
          </a:xfrm>
          <a:prstGeom prst="rect">
            <a:avLst/>
          </a:prstGeom>
        </p:spPr>
      </p:pic>
      <p:sp>
        <p:nvSpPr>
          <p:cNvPr id="5" name="Text Box 4"/>
          <p:cNvSpPr txBox="1"/>
          <p:nvPr/>
        </p:nvSpPr>
        <p:spPr>
          <a:xfrm>
            <a:off x="0" y="184150"/>
            <a:ext cx="8660130" cy="614045"/>
          </a:xfrm>
          <a:prstGeom prst="rect">
            <a:avLst/>
          </a:prstGeom>
          <a:noFill/>
        </p:spPr>
        <p:txBody>
          <a:bodyPr wrap="square" rtlCol="0">
            <a:spAutoFit/>
          </a:bodyPr>
          <a:lstStyle/>
          <a:p>
            <a:pPr algn="l"/>
            <a:r>
              <a:rPr lang="en-US" sz="1800" b="1">
                <a:latin typeface="Arial Bold" panose="020B0604020202020204" charset="0"/>
                <a:cs typeface="Arial Bold" panose="020B0604020202020204" charset="0"/>
                <a:sym typeface="+mn-ea"/>
              </a:rPr>
              <a:t>Question 5(b)</a:t>
            </a:r>
            <a:r>
              <a:rPr lang="en-US" sz="1800">
                <a:latin typeface="Arial" panose="020B0604020202020204" pitchFamily="34" charset="0"/>
                <a:cs typeface="Arial" panose="020B0604020202020204" pitchFamily="34" charset="0"/>
                <a:sym typeface="+mn-ea"/>
              </a:rPr>
              <a:t>-</a:t>
            </a:r>
            <a:r>
              <a:rPr lang="en-US" sz="1600">
                <a:latin typeface="Arial" panose="020B0604020202020204" pitchFamily="34" charset="0"/>
                <a:cs typeface="Arial" panose="020B0604020202020204" pitchFamily="34" charset="0"/>
                <a:sym typeface="+mn-ea"/>
              </a:rPr>
              <a:t> Checking the relation of Review, Size, Installs, Price with </a:t>
            </a:r>
            <a:r>
              <a:rPr lang="en-US" sz="1600">
                <a:sym typeface="+mn-ea"/>
              </a:rPr>
              <a:t>Rating section and try to establish some meaningful insights</a:t>
            </a:r>
          </a:p>
        </p:txBody>
      </p:sp>
      <p:sp>
        <p:nvSpPr>
          <p:cNvPr id="6" name="Text Box 5"/>
          <p:cNvSpPr txBox="1"/>
          <p:nvPr/>
        </p:nvSpPr>
        <p:spPr>
          <a:xfrm>
            <a:off x="102235" y="4064000"/>
            <a:ext cx="9057640" cy="860425"/>
          </a:xfrm>
          <a:prstGeom prst="rect">
            <a:avLst/>
          </a:prstGeom>
          <a:noFill/>
        </p:spPr>
        <p:txBody>
          <a:bodyPr wrap="square" rtlCol="0">
            <a:spAutoFit/>
          </a:bodyPr>
          <a:lstStyle/>
          <a:p>
            <a:pPr algn="l"/>
            <a:r>
              <a:rPr lang="en-US" sz="1800" b="1" u="sng">
                <a:latin typeface="Arial Bold" panose="020B0604020202020204" charset="0"/>
                <a:cs typeface="Arial Bold" panose="020B0604020202020204" charset="0"/>
              </a:rPr>
              <a:t>Observation 5-</a:t>
            </a:r>
            <a:r>
              <a:rPr lang="en-US"/>
              <a:t> </a:t>
            </a:r>
            <a:r>
              <a:rPr lang="en-US" sz="1600"/>
              <a:t>From the above plotting, we can say that most the apps with higher rating range of 4-4.7 are having high amount of reviews, size, and installs. In terms of price, it doesn't reflect a direct relationship with rating, as could see a fluctuation even at the range of high rating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27635" y="171450"/>
            <a:ext cx="8568690" cy="614045"/>
          </a:xfrm>
          <a:prstGeom prst="rect">
            <a:avLst/>
          </a:prstGeom>
          <a:noFill/>
        </p:spPr>
        <p:txBody>
          <a:bodyPr wrap="square" rtlCol="0">
            <a:spAutoFit/>
          </a:bodyPr>
          <a:lstStyle/>
          <a:p>
            <a:pPr algn="l"/>
            <a:r>
              <a:rPr lang="en-US" sz="1800" b="1">
                <a:latin typeface="Arial Bold" panose="020B0604020202020204" charset="0"/>
                <a:cs typeface="Arial Bold" panose="020B0604020202020204" charset="0"/>
              </a:rPr>
              <a:t>Correlation- </a:t>
            </a:r>
            <a:r>
              <a:rPr lang="en-US" sz="1600"/>
              <a:t>The corr() method calculates the relationship between each column in your data set.</a:t>
            </a:r>
          </a:p>
        </p:txBody>
      </p:sp>
      <p:pic>
        <p:nvPicPr>
          <p:cNvPr id="4" name="Picture 3"/>
          <p:cNvPicPr>
            <a:picLocks noChangeAspect="1"/>
          </p:cNvPicPr>
          <p:nvPr/>
        </p:nvPicPr>
        <p:blipFill>
          <a:blip r:embed="rId2"/>
          <a:stretch>
            <a:fillRect/>
          </a:stretch>
        </p:blipFill>
        <p:spPr>
          <a:xfrm>
            <a:off x="232410" y="701675"/>
            <a:ext cx="8044180" cy="3649345"/>
          </a:xfrm>
          <a:prstGeom prst="rect">
            <a:avLst/>
          </a:prstGeom>
        </p:spPr>
      </p:pic>
      <p:sp>
        <p:nvSpPr>
          <p:cNvPr id="5" name="Text Box 4"/>
          <p:cNvSpPr txBox="1"/>
          <p:nvPr/>
        </p:nvSpPr>
        <p:spPr>
          <a:xfrm>
            <a:off x="127635" y="4351020"/>
            <a:ext cx="7760970" cy="614045"/>
          </a:xfrm>
          <a:prstGeom prst="rect">
            <a:avLst/>
          </a:prstGeom>
          <a:noFill/>
        </p:spPr>
        <p:txBody>
          <a:bodyPr wrap="square" rtlCol="0">
            <a:spAutoFit/>
          </a:bodyPr>
          <a:lstStyle/>
          <a:p>
            <a:pPr algn="l"/>
            <a:r>
              <a:rPr lang="en-US" sz="1800" b="1" u="sng">
                <a:latin typeface="Arial Bold" panose="020B0604020202020204" charset="0"/>
                <a:cs typeface="Arial Bold" panose="020B0604020202020204" charset="0"/>
              </a:rPr>
              <a:t>Observation 6- </a:t>
            </a:r>
            <a:r>
              <a:rPr lang="en-US" sz="1600"/>
              <a:t>From above heat map we can clearly say that Install and Review are correlated.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17170" y="171450"/>
            <a:ext cx="8030845" cy="460375"/>
          </a:xfrm>
          <a:prstGeom prst="rect">
            <a:avLst/>
          </a:prstGeom>
          <a:noFill/>
        </p:spPr>
        <p:txBody>
          <a:bodyPr wrap="none" rtlCol="0">
            <a:spAutoFit/>
          </a:bodyPr>
          <a:lstStyle/>
          <a:p>
            <a:pPr algn="l"/>
            <a:r>
              <a:rPr lang="en-US" sz="2000" b="1" u="sng">
                <a:latin typeface="Arial Bold" panose="020B0604020202020204" charset="0"/>
                <a:cs typeface="Arial Bold" panose="020B0604020202020204" charset="0"/>
              </a:rPr>
              <a:t>Question 7-</a:t>
            </a:r>
            <a:r>
              <a:rPr lang="en-US" sz="2400" b="1" u="sng">
                <a:latin typeface="Arial Bold" panose="020B0604020202020204" charset="0"/>
                <a:cs typeface="Arial Bold" panose="020B0604020202020204" charset="0"/>
              </a:rPr>
              <a:t> </a:t>
            </a:r>
            <a:r>
              <a:rPr lang="en-US" sz="1800">
                <a:latin typeface="Arial" panose="020B0604020202020204" pitchFamily="34" charset="0"/>
                <a:cs typeface="Arial" panose="020B0604020202020204" pitchFamily="34" charset="0"/>
              </a:rPr>
              <a:t>Checking the</a:t>
            </a:r>
            <a:r>
              <a:rPr lang="en-US" sz="1600">
                <a:latin typeface="Arial" panose="020B0604020202020204" pitchFamily="34" charset="0"/>
                <a:cs typeface="Arial" panose="020B0604020202020204" pitchFamily="34" charset="0"/>
              </a:rPr>
              <a:t> </a:t>
            </a:r>
            <a:r>
              <a:rPr lang="en-US" sz="1800"/>
              <a:t>Sentiments Review of different users in Pie Chart</a:t>
            </a:r>
          </a:p>
        </p:txBody>
      </p:sp>
      <p:pic>
        <p:nvPicPr>
          <p:cNvPr id="4" name="Picture 3"/>
          <p:cNvPicPr>
            <a:picLocks noChangeAspect="1"/>
          </p:cNvPicPr>
          <p:nvPr/>
        </p:nvPicPr>
        <p:blipFill>
          <a:blip r:embed="rId2"/>
          <a:stretch>
            <a:fillRect/>
          </a:stretch>
        </p:blipFill>
        <p:spPr>
          <a:xfrm>
            <a:off x="217170" y="781685"/>
            <a:ext cx="8478520" cy="3485515"/>
          </a:xfrm>
          <a:prstGeom prst="rect">
            <a:avLst/>
          </a:prstGeom>
        </p:spPr>
      </p:pic>
      <p:sp>
        <p:nvSpPr>
          <p:cNvPr id="5" name="Text Box 4"/>
          <p:cNvSpPr txBox="1"/>
          <p:nvPr/>
        </p:nvSpPr>
        <p:spPr>
          <a:xfrm>
            <a:off x="89535" y="4095750"/>
            <a:ext cx="7164070" cy="368300"/>
          </a:xfrm>
          <a:prstGeom prst="rect">
            <a:avLst/>
          </a:prstGeom>
          <a:noFill/>
        </p:spPr>
        <p:txBody>
          <a:bodyPr wrap="none" rtlCol="0">
            <a:spAutoFit/>
          </a:bodyPr>
          <a:lstStyle/>
          <a:p>
            <a:pPr algn="l"/>
            <a:r>
              <a:rPr lang="en-US" sz="1800" b="1" u="sng">
                <a:latin typeface="Arial Bold" panose="020B0604020202020204" charset="0"/>
                <a:cs typeface="Arial Bold" panose="020B0604020202020204" charset="0"/>
              </a:rPr>
              <a:t>Observation 7-</a:t>
            </a:r>
            <a:r>
              <a:rPr lang="en-US"/>
              <a:t> </a:t>
            </a:r>
            <a:r>
              <a:rPr lang="en-US" sz="1600"/>
              <a:t>Alas, Positive Reviews from the positive mentality of Users.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02235" y="4184650"/>
            <a:ext cx="7974965" cy="798830"/>
          </a:xfrm>
          <a:prstGeom prst="rect">
            <a:avLst/>
          </a:prstGeom>
          <a:noFill/>
        </p:spPr>
        <p:txBody>
          <a:bodyPr wrap="square" rtlCol="0">
            <a:spAutoFit/>
          </a:bodyPr>
          <a:lstStyle/>
          <a:p>
            <a:pPr algn="l"/>
            <a:r>
              <a:rPr lang="en-US" sz="1800" b="1" u="sng">
                <a:latin typeface="Arial Bold" panose="020B0604020202020204" charset="0"/>
                <a:cs typeface="Arial Bold" panose="020B0604020202020204" charset="0"/>
              </a:rPr>
              <a:t>Observation 7(b)-</a:t>
            </a:r>
            <a:r>
              <a:rPr lang="en-US"/>
              <a:t> It can be seen that maximum number of sentiment subjectivity lies between 0.4 to 0.7. From this we can conclude that maximum number of users give reviews to the applications, according to their experience</a:t>
            </a:r>
          </a:p>
        </p:txBody>
      </p:sp>
      <p:pic>
        <p:nvPicPr>
          <p:cNvPr id="4" name="Picture 3"/>
          <p:cNvPicPr>
            <a:picLocks noChangeAspect="1"/>
          </p:cNvPicPr>
          <p:nvPr/>
        </p:nvPicPr>
        <p:blipFill>
          <a:blip r:embed="rId2"/>
          <a:stretch>
            <a:fillRect/>
          </a:stretch>
        </p:blipFill>
        <p:spPr>
          <a:xfrm>
            <a:off x="102235" y="878205"/>
            <a:ext cx="7303770" cy="3306445"/>
          </a:xfrm>
          <a:prstGeom prst="rect">
            <a:avLst/>
          </a:prstGeom>
        </p:spPr>
      </p:pic>
      <p:sp>
        <p:nvSpPr>
          <p:cNvPr id="6" name="Text Box 5"/>
          <p:cNvSpPr txBox="1"/>
          <p:nvPr/>
        </p:nvSpPr>
        <p:spPr>
          <a:xfrm>
            <a:off x="203835" y="209550"/>
            <a:ext cx="7874000" cy="922020"/>
          </a:xfrm>
          <a:prstGeom prst="rect">
            <a:avLst/>
          </a:prstGeom>
          <a:noFill/>
        </p:spPr>
        <p:txBody>
          <a:bodyPr wrap="square" rtlCol="0">
            <a:spAutoFit/>
          </a:bodyPr>
          <a:lstStyle/>
          <a:p>
            <a:pPr algn="l"/>
            <a:r>
              <a:rPr lang="en-US" sz="1800" b="1">
                <a:latin typeface="Arial Bold" panose="020B0604020202020204" charset="0"/>
                <a:cs typeface="Arial Bold" panose="020B0604020202020204" charset="0"/>
                <a:sym typeface="+mn-ea"/>
              </a:rPr>
              <a:t>Question 7(b)-</a:t>
            </a:r>
            <a:r>
              <a:rPr lang="en-US" b="1" u="sng">
                <a:latin typeface="Arial Bold" panose="020B0604020202020204" charset="0"/>
                <a:cs typeface="Arial Bold" panose="020B0604020202020204" charset="0"/>
                <a:sym typeface="+mn-ea"/>
              </a:rPr>
              <a:t> </a:t>
            </a:r>
            <a:r>
              <a:rPr lang="en-US" sz="1800">
                <a:latin typeface="Arial" panose="020B0604020202020204" pitchFamily="34" charset="0"/>
                <a:cs typeface="Arial" panose="020B0604020202020204" pitchFamily="34" charset="0"/>
                <a:sym typeface="+mn-ea"/>
              </a:rPr>
              <a:t>Checking the </a:t>
            </a:r>
            <a:r>
              <a:rPr lang="en-US" sz="1800">
                <a:sym typeface="+mn-ea"/>
              </a:rPr>
              <a:t>Sentiments Subjectivity of different users on Histogram.</a:t>
            </a:r>
            <a:endParaRPr lang="en-US" sz="1800"/>
          </a:p>
          <a:p>
            <a:endParaRPr lang="en-US"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460375" y="764540"/>
            <a:ext cx="2607945" cy="71437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altLang="zh-CN" sz="3600" b="1" u="sng">
                <a:solidFill>
                  <a:schemeClr val="accent4"/>
                </a:solidFill>
                <a:effectLst/>
                <a:sym typeface="+mn-ea"/>
              </a:rPr>
              <a:t>DOCKET:</a:t>
            </a:r>
            <a:endParaRPr sz="1600" b="1" u="sng">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2" name="Text Box 1"/>
          <p:cNvSpPr txBox="1"/>
          <p:nvPr/>
        </p:nvSpPr>
        <p:spPr>
          <a:xfrm>
            <a:off x="156210" y="1696085"/>
            <a:ext cx="5193030" cy="1938020"/>
          </a:xfrm>
          <a:prstGeom prst="rect">
            <a:avLst/>
          </a:prstGeom>
          <a:noFill/>
        </p:spPr>
        <p:txBody>
          <a:bodyPr wrap="square" rtlCol="0">
            <a:spAutoFit/>
          </a:bodyPr>
          <a:lstStyle/>
          <a:p>
            <a:pPr algn="l"/>
            <a:r>
              <a:rPr lang="en-US" sz="2000" b="1">
                <a:latin typeface="Rockwell Regular" panose="02060503020205020403" charset="0"/>
                <a:cs typeface="Rockwell Regular" panose="02060503020205020403" charset="0"/>
              </a:rPr>
              <a:t>● Introduction</a:t>
            </a:r>
          </a:p>
          <a:p>
            <a:pPr algn="l"/>
            <a:r>
              <a:rPr lang="en-US" sz="2000" b="1">
                <a:latin typeface="Rockwell Regular" panose="02060503020205020403" charset="0"/>
                <a:cs typeface="Rockwell Regular" panose="02060503020205020403" charset="0"/>
                <a:sym typeface="+mn-ea"/>
              </a:rPr>
              <a:t>● Data Summary</a:t>
            </a:r>
            <a:endParaRPr lang="en-US" sz="2000" b="1">
              <a:latin typeface="Rockwell Regular" panose="02060503020205020403" charset="0"/>
              <a:cs typeface="Rockwell Regular" panose="02060503020205020403" charset="0"/>
            </a:endParaRPr>
          </a:p>
          <a:p>
            <a:pPr algn="l"/>
            <a:r>
              <a:rPr lang="en-US" sz="2000" b="1">
                <a:latin typeface="Rockwell Regular" panose="02060503020205020403" charset="0"/>
                <a:cs typeface="Rockwell Regular" panose="02060503020205020403" charset="0"/>
              </a:rPr>
              <a:t>● Defining Problem Statement</a:t>
            </a:r>
          </a:p>
          <a:p>
            <a:pPr algn="l"/>
            <a:r>
              <a:rPr lang="en-US" sz="2000" b="1">
                <a:latin typeface="Rockwell Regular" panose="02060503020205020403" charset="0"/>
                <a:cs typeface="Rockwell Regular" panose="02060503020205020403" charset="0"/>
              </a:rPr>
              <a:t>● Data Cleaning</a:t>
            </a:r>
          </a:p>
          <a:p>
            <a:pPr algn="l"/>
            <a:r>
              <a:rPr lang="en-US" sz="2000" b="1">
                <a:latin typeface="Rockwell Regular" panose="02060503020205020403" charset="0"/>
                <a:cs typeface="Rockwell Regular" panose="02060503020205020403" charset="0"/>
              </a:rPr>
              <a:t>● Exploration and Visualization</a:t>
            </a:r>
          </a:p>
          <a:p>
            <a:pPr algn="l"/>
            <a:r>
              <a:rPr lang="en-US" sz="2000" b="1">
                <a:latin typeface="Rockwell Regular" panose="02060503020205020403" charset="0"/>
                <a:cs typeface="Rockwell Regular" panose="02060503020205020403" charset="0"/>
              </a:rPr>
              <a:t>● Inferences and 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91135" y="247650"/>
            <a:ext cx="7814945" cy="398780"/>
          </a:xfrm>
          <a:prstGeom prst="rect">
            <a:avLst/>
          </a:prstGeom>
          <a:noFill/>
        </p:spPr>
        <p:txBody>
          <a:bodyPr wrap="square" rtlCol="0">
            <a:spAutoFit/>
          </a:bodyPr>
          <a:lstStyle/>
          <a:p>
            <a:pPr algn="l"/>
            <a:r>
              <a:rPr lang="en-US" sz="2000" b="1">
                <a:latin typeface="Arial Bold" panose="020B0604020202020204" charset="0"/>
                <a:cs typeface="Arial Bold" panose="020B0604020202020204" charset="0"/>
              </a:rPr>
              <a:t>Question 8-</a:t>
            </a:r>
            <a:r>
              <a:rPr lang="en-US"/>
              <a:t> </a:t>
            </a:r>
            <a:r>
              <a:rPr lang="en-US" sz="1600"/>
              <a:t>Does Sentiment Subjectivity proportional to Sentiments Polarity?</a:t>
            </a:r>
          </a:p>
        </p:txBody>
      </p:sp>
      <p:pic>
        <p:nvPicPr>
          <p:cNvPr id="4" name="Picture 3"/>
          <p:cNvPicPr>
            <a:picLocks noChangeAspect="1"/>
          </p:cNvPicPr>
          <p:nvPr/>
        </p:nvPicPr>
        <p:blipFill>
          <a:blip r:embed="rId2"/>
          <a:stretch>
            <a:fillRect/>
          </a:stretch>
        </p:blipFill>
        <p:spPr>
          <a:xfrm>
            <a:off x="-102235" y="646430"/>
            <a:ext cx="7899400" cy="3576955"/>
          </a:xfrm>
          <a:prstGeom prst="rect">
            <a:avLst/>
          </a:prstGeom>
        </p:spPr>
      </p:pic>
      <p:sp>
        <p:nvSpPr>
          <p:cNvPr id="5" name="Text Box 4"/>
          <p:cNvSpPr txBox="1"/>
          <p:nvPr/>
        </p:nvSpPr>
        <p:spPr>
          <a:xfrm>
            <a:off x="203200" y="4222750"/>
            <a:ext cx="8283575" cy="860425"/>
          </a:xfrm>
          <a:prstGeom prst="rect">
            <a:avLst/>
          </a:prstGeom>
          <a:noFill/>
        </p:spPr>
        <p:txBody>
          <a:bodyPr wrap="square" rtlCol="0">
            <a:spAutoFit/>
          </a:bodyPr>
          <a:lstStyle/>
          <a:p>
            <a:pPr algn="l"/>
            <a:r>
              <a:rPr lang="en-US" sz="1800" b="1" u="sng">
                <a:latin typeface="Arial Bold" panose="020B0604020202020204" charset="0"/>
                <a:cs typeface="Arial Bold" panose="020B0604020202020204" charset="0"/>
              </a:rPr>
              <a:t>Observation 7- </a:t>
            </a:r>
            <a:r>
              <a:rPr lang="en-US" sz="1600"/>
              <a:t>From the above scatter plot it can be concluded that sentiment subjectivity is not always proportional to sentiment polarity but in maximum number of case, shows a proportional behavior, when variance is too high or low.</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a:latin typeface="Arial Bold" panose="020B0604020202020204" charset="0"/>
                <a:cs typeface="Arial Bold" panose="020B0604020202020204" charset="0"/>
              </a:rPr>
              <a:t>POSTER BOY!!!</a:t>
            </a:r>
          </a:p>
        </p:txBody>
      </p:sp>
      <p:pic>
        <p:nvPicPr>
          <p:cNvPr id="3" name="Picture 2"/>
          <p:cNvPicPr>
            <a:picLocks noChangeAspect="1"/>
          </p:cNvPicPr>
          <p:nvPr/>
        </p:nvPicPr>
        <p:blipFill>
          <a:blip r:embed="rId2"/>
          <a:stretch>
            <a:fillRect/>
          </a:stretch>
        </p:blipFill>
        <p:spPr>
          <a:xfrm>
            <a:off x="457200" y="1062355"/>
            <a:ext cx="8394065" cy="380619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67640"/>
            <a:ext cx="7264400" cy="1109980"/>
          </a:xfrm>
        </p:spPr>
        <p:txBody>
          <a:bodyPr/>
          <a:lstStyle/>
          <a:p>
            <a:pPr algn="l"/>
            <a:r>
              <a:rPr lang="en-US" sz="3600" b="1">
                <a:latin typeface="Rockwell Regular" panose="02060503020205020403" charset="0"/>
                <a:cs typeface="Rockwell Regular" panose="02060503020205020403" charset="0"/>
                <a:sym typeface="+mn-ea"/>
              </a:rPr>
              <a:t>Inferences and Conclusion</a:t>
            </a:r>
            <a:br>
              <a:rPr lang="en-US" b="1">
                <a:latin typeface="Rockwell Regular" panose="02060503020205020403" charset="0"/>
                <a:cs typeface="Rockwell Regular" panose="02060503020205020403" charset="0"/>
              </a:rPr>
            </a:br>
            <a:endParaRPr lang="en-US"/>
          </a:p>
        </p:txBody>
      </p:sp>
      <p:sp>
        <p:nvSpPr>
          <p:cNvPr id="3" name="Text Box 2"/>
          <p:cNvSpPr txBox="1"/>
          <p:nvPr/>
        </p:nvSpPr>
        <p:spPr>
          <a:xfrm>
            <a:off x="152400" y="742950"/>
            <a:ext cx="8728710" cy="4215765"/>
          </a:xfrm>
          <a:prstGeom prst="rect">
            <a:avLst/>
          </a:prstGeom>
          <a:noFill/>
        </p:spPr>
        <p:txBody>
          <a:bodyPr wrap="square" rtlCol="0">
            <a:spAutoFit/>
          </a:bodyPr>
          <a:lstStyle/>
          <a:p>
            <a:pPr algn="l"/>
            <a:endParaRPr lang="en-US" sz="1600"/>
          </a:p>
          <a:p>
            <a:pPr algn="l"/>
            <a:r>
              <a:rPr lang="en-US" sz="1600"/>
              <a:t>The Google Play Store Apps report provides some useful insights regarding the trending of the apps in the play store.</a:t>
            </a:r>
          </a:p>
          <a:p>
            <a:pPr algn="l"/>
            <a:endParaRPr lang="en-US" sz="1600"/>
          </a:p>
          <a:p>
            <a:pPr algn="l"/>
            <a:r>
              <a:rPr lang="en-US" sz="1600"/>
              <a:t>As per the graphs visualizations shown above, most of the trending apps (in terms of users' installs) are from the categories like GAME, COMMUNICATION, and TOOL even though the amount of available apps from these categories are twice as much lesser than the category FAMILY.</a:t>
            </a:r>
          </a:p>
          <a:p>
            <a:pPr algn="l"/>
            <a:endParaRPr lang="en-US" sz="1600"/>
          </a:p>
          <a:p>
            <a:pPr algn="l"/>
            <a:r>
              <a:rPr lang="en-US" sz="1600"/>
              <a:t>The trending of these apps are most probably due to their nature of being able to entertain or assist the user. Besides, it also shows a good trend where we can see that developers from these categories are focusing on the quality instead of the quantity of the apps.</a:t>
            </a:r>
          </a:p>
          <a:p>
            <a:pPr algn="l"/>
            <a:endParaRPr lang="en-US" sz="1600"/>
          </a:p>
          <a:p>
            <a:pPr algn="l"/>
            <a:r>
              <a:rPr lang="en-US" sz="1600"/>
              <a:t>Other than that, the charts shown above actually implies that most of the apps having good ratings of above 4.0 are mostly confirmed to have high amount of reviews and user installs.</a:t>
            </a:r>
          </a:p>
          <a:p>
            <a:pPr algn="l"/>
            <a:endParaRPr lang="en-US"/>
          </a:p>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55270" y="1035050"/>
            <a:ext cx="8421370" cy="3846195"/>
          </a:xfrm>
          <a:prstGeom prst="rect">
            <a:avLst/>
          </a:prstGeom>
          <a:noFill/>
        </p:spPr>
        <p:txBody>
          <a:bodyPr wrap="square" rtlCol="0">
            <a:spAutoFit/>
          </a:bodyPr>
          <a:lstStyle/>
          <a:p>
            <a:pPr algn="l"/>
            <a:r>
              <a:rPr lang="en-US" sz="1800">
                <a:sym typeface="+mn-ea"/>
              </a:rPr>
              <a:t>There are some spikes in term of size and price but it shouldn't reflect that apps with high rating are mostly big in size and pricy as by looking at the graphs they are most probably are due to some minority.</a:t>
            </a:r>
            <a:endParaRPr lang="en-US" sz="1800"/>
          </a:p>
          <a:p>
            <a:pPr algn="l"/>
            <a:endParaRPr lang="en-US" sz="1800"/>
          </a:p>
          <a:p>
            <a:pPr algn="l"/>
            <a:r>
              <a:rPr lang="en-US" sz="1800">
                <a:sym typeface="+mn-ea"/>
              </a:rPr>
              <a:t>Eventhough apps from the categories like GAME, SOCIAL, COMMUNICATION and TOOL of having the highest amount of installs, rating and reviews are reflecting the current trend of Android users, they are not even appearing as category in the top 5 most expensive apps in the store (which are mostly from FINANCE and LIFESTYLE).</a:t>
            </a:r>
            <a:endParaRPr lang="en-US" sz="1800"/>
          </a:p>
          <a:p>
            <a:pPr algn="l"/>
            <a:endParaRPr lang="en-US" sz="1800"/>
          </a:p>
          <a:p>
            <a:pPr algn="l"/>
            <a:r>
              <a:rPr lang="en-US" sz="1800">
                <a:sym typeface="+mn-ea"/>
              </a:rPr>
              <a:t>As a conclsuion, we learnt that the current trend in the Android market are mostly from these categories which either assisting, communicating or entertaining apps.</a:t>
            </a:r>
            <a:endParaRPr lang="en-US" sz="1800"/>
          </a:p>
          <a:p>
            <a:pPr algn="l"/>
            <a:endParaRPr lang="en-US"/>
          </a:p>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Text Box 2"/>
          <p:cNvSpPr txBox="1"/>
          <p:nvPr/>
        </p:nvSpPr>
        <p:spPr>
          <a:xfrm>
            <a:off x="292735" y="1301750"/>
            <a:ext cx="7709535" cy="1014730"/>
          </a:xfrm>
          <a:prstGeom prst="rect">
            <a:avLst/>
          </a:prstGeom>
          <a:noFill/>
        </p:spPr>
        <p:txBody>
          <a:bodyPr wrap="square" rtlCol="0">
            <a:spAutoFit/>
          </a:bodyPr>
          <a:lstStyle/>
          <a:p>
            <a:pPr algn="ctr"/>
            <a:r>
              <a:rPr lang="en-US" sz="6000" b="1">
                <a:solidFill>
                  <a:schemeClr val="tx1">
                    <a:lumMod val="95000"/>
                    <a:lumOff val="5000"/>
                  </a:schemeClr>
                </a:solidFill>
                <a:latin typeface="Arial Bold" panose="020B0604020202020204" charset="0"/>
                <a:cs typeface="Arial Bold" panose="020B0604020202020204" charset="0"/>
              </a:rPr>
              <a:t>THANK YOU!!!</a:t>
            </a:r>
          </a:p>
        </p:txBody>
      </p:sp>
      <p:pic>
        <p:nvPicPr>
          <p:cNvPr id="5" name="Picture 4"/>
          <p:cNvPicPr>
            <a:picLocks noChangeAspect="1"/>
          </p:cNvPicPr>
          <p:nvPr/>
        </p:nvPicPr>
        <p:blipFill>
          <a:blip r:embed="rId2"/>
          <a:stretch>
            <a:fillRect/>
          </a:stretch>
        </p:blipFill>
        <p:spPr>
          <a:xfrm>
            <a:off x="4559300" y="2171700"/>
            <a:ext cx="3009265" cy="2730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3707765" cy="857250"/>
          </a:xfrm>
        </p:spPr>
        <p:txBody>
          <a:bodyPr/>
          <a:lstStyle/>
          <a:p>
            <a:pPr algn="l"/>
            <a:r>
              <a:rPr lang="en-US" b="1" u="sng">
                <a:latin typeface="Arial Bold" panose="020B0604020202020204" charset="0"/>
                <a:cs typeface="Arial Bold" panose="020B0604020202020204" charset="0"/>
              </a:rPr>
              <a:t>INTRODUCTION:</a:t>
            </a:r>
          </a:p>
        </p:txBody>
      </p:sp>
      <p:sp>
        <p:nvSpPr>
          <p:cNvPr id="3" name="Text Placeholder 2"/>
          <p:cNvSpPr>
            <a:spLocks noGrp="1"/>
          </p:cNvSpPr>
          <p:nvPr>
            <p:ph type="body" idx="1"/>
          </p:nvPr>
        </p:nvSpPr>
        <p:spPr>
          <a:xfrm>
            <a:off x="1231265" y="1200150"/>
            <a:ext cx="6579235" cy="1552575"/>
          </a:xfrm>
        </p:spPr>
        <p:txBody>
          <a:bodyPr/>
          <a:lstStyle/>
          <a:p>
            <a:r>
              <a:rPr lang="en-US" sz="1800" b="1" u="sng"/>
              <a:t>➢ Importance of apps</a:t>
            </a:r>
          </a:p>
          <a:p>
            <a:r>
              <a:rPr lang="en-US" sz="1400"/>
              <a:t>• An app for every utility</a:t>
            </a:r>
          </a:p>
          <a:p>
            <a:r>
              <a:rPr lang="en-US" sz="1400"/>
              <a:t>• Their importance can’t be overstated</a:t>
            </a:r>
          </a:p>
          <a:p>
            <a:r>
              <a:rPr lang="en-US" sz="1800" b="1" u="sng"/>
              <a:t>➢ Benefits to a business</a:t>
            </a:r>
          </a:p>
          <a:p>
            <a:r>
              <a:rPr lang="en-US" sz="1400"/>
              <a:t>• Greater reach due to smartphones</a:t>
            </a:r>
          </a:p>
          <a:p>
            <a:r>
              <a:rPr lang="en-US" sz="1400"/>
              <a:t>• Loyalty and increased customer engagement</a:t>
            </a:r>
          </a:p>
          <a:p>
            <a:r>
              <a:rPr lang="en-US" sz="1800" b="1" u="sng"/>
              <a:t>➢ Challenges and Opportunities</a:t>
            </a:r>
          </a:p>
          <a:p>
            <a:r>
              <a:rPr lang="en-US" sz="1400"/>
              <a:t>• Huge supply: 3.48 Mn apps, increased competition</a:t>
            </a:r>
          </a:p>
          <a:p>
            <a:r>
              <a:rPr lang="en-US" sz="1400"/>
              <a:t>• Learn and leverage from existing apps; increase customer satisfaction and </a:t>
            </a:r>
          </a:p>
          <a:p>
            <a:r>
              <a:rPr lang="en-US" sz="1600"/>
              <a:t>success</a:t>
            </a:r>
          </a:p>
          <a:p>
            <a:r>
              <a:rPr lang="en-US" sz="1800" b="1" u="sng"/>
              <a:t>➢ Google Play Store dataset</a:t>
            </a:r>
          </a:p>
          <a:p>
            <a:r>
              <a:rPr lang="en-US" sz="1600"/>
              <a:t>• Apps and features</a:t>
            </a:r>
          </a:p>
          <a:p>
            <a:r>
              <a:rPr lang="en-US" sz="1600"/>
              <a:t>• User Reviews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u="sng">
                <a:solidFill>
                  <a:schemeClr val="accent6"/>
                </a:solidFill>
                <a:latin typeface="Arial Bold" panose="020B0604020202020204" charset="0"/>
                <a:cs typeface="Arial Bold" panose="020B0604020202020204" charset="0"/>
              </a:rPr>
              <a:t>DATA SUMMARY</a:t>
            </a:r>
          </a:p>
        </p:txBody>
      </p:sp>
      <p:pic>
        <p:nvPicPr>
          <p:cNvPr id="4" name="Content Placeholder 3"/>
          <p:cNvPicPr>
            <a:picLocks noGrp="1" noChangeAspect="1"/>
          </p:cNvPicPr>
          <p:nvPr>
            <p:ph idx="1"/>
          </p:nvPr>
        </p:nvPicPr>
        <p:blipFill>
          <a:blip r:embed="rId2"/>
          <a:stretch>
            <a:fillRect/>
          </a:stretch>
        </p:blipFill>
        <p:spPr>
          <a:xfrm>
            <a:off x="6083935" y="988695"/>
            <a:ext cx="2938780" cy="3165475"/>
          </a:xfrm>
          <a:prstGeom prst="rect">
            <a:avLst/>
          </a:prstGeom>
        </p:spPr>
      </p:pic>
      <p:sp>
        <p:nvSpPr>
          <p:cNvPr id="5" name="Text Box 4"/>
          <p:cNvSpPr txBox="1"/>
          <p:nvPr/>
        </p:nvSpPr>
        <p:spPr>
          <a:xfrm>
            <a:off x="457200" y="1104900"/>
            <a:ext cx="5626735" cy="2861310"/>
          </a:xfrm>
          <a:prstGeom prst="rect">
            <a:avLst/>
          </a:prstGeom>
          <a:noFill/>
        </p:spPr>
        <p:txBody>
          <a:bodyPr wrap="square" rtlCol="0">
            <a:spAutoFit/>
          </a:bodyPr>
          <a:lstStyle/>
          <a:p>
            <a:pPr algn="l"/>
            <a:r>
              <a:rPr lang="en-US" sz="1600" b="1">
                <a:latin typeface="Arial Bold" panose="020B0604020202020204" charset="0"/>
                <a:cs typeface="Arial Bold" panose="020B0604020202020204" charset="0"/>
              </a:rPr>
              <a:t>App-</a:t>
            </a:r>
            <a:r>
              <a:rPr lang="en-US"/>
              <a:t> The app name</a:t>
            </a:r>
          </a:p>
          <a:p>
            <a:pPr algn="l"/>
            <a:r>
              <a:rPr lang="en-US" sz="1600" b="1">
                <a:latin typeface="Arial Bold" panose="020B0604020202020204" charset="0"/>
                <a:cs typeface="Arial Bold" panose="020B0604020202020204" charset="0"/>
              </a:rPr>
              <a:t>Category-</a:t>
            </a:r>
            <a:r>
              <a:rPr lang="en-US"/>
              <a:t> Categorical label, which describes which broad category the app belongs to.</a:t>
            </a:r>
          </a:p>
          <a:p>
            <a:pPr algn="l"/>
            <a:r>
              <a:rPr lang="en-US" sz="1600" b="1">
                <a:latin typeface="Arial Bold" panose="020B0604020202020204" charset="0"/>
                <a:cs typeface="Arial Bold" panose="020B0604020202020204" charset="0"/>
              </a:rPr>
              <a:t>Rating-</a:t>
            </a:r>
            <a:r>
              <a:rPr lang="en-US"/>
              <a:t> Continuous variable with a range from 0.0 to 5.0, which describes the average rating the app has received from the users.</a:t>
            </a:r>
          </a:p>
          <a:p>
            <a:pPr algn="l"/>
            <a:r>
              <a:rPr lang="en-US" sz="1600" b="1">
                <a:latin typeface="Arial Bold" panose="020B0604020202020204" charset="0"/>
                <a:cs typeface="Arial Bold" panose="020B0604020202020204" charset="0"/>
              </a:rPr>
              <a:t>Reviews- </a:t>
            </a:r>
            <a:r>
              <a:rPr lang="en-US"/>
              <a:t>Continuous variable describing the number of reviews that the app received.</a:t>
            </a:r>
          </a:p>
          <a:p>
            <a:pPr algn="l"/>
            <a:r>
              <a:rPr lang="en-US" sz="1600" b="1">
                <a:latin typeface="Arial Bold" panose="020B0604020202020204" charset="0"/>
                <a:cs typeface="Arial Bold" panose="020B0604020202020204" charset="0"/>
              </a:rPr>
              <a:t>Size- </a:t>
            </a:r>
            <a:r>
              <a:rPr lang="en-US"/>
              <a:t>The size of the app. The suffix M is used for megabytes, while the suffix K is used for kilobytes.</a:t>
            </a:r>
          </a:p>
          <a:p>
            <a:pPr algn="l"/>
            <a:r>
              <a:rPr lang="en-US" sz="1600" b="1">
                <a:latin typeface="Arial Bold" panose="020B0604020202020204" charset="0"/>
                <a:cs typeface="Arial Bold" panose="020B0604020202020204" charset="0"/>
              </a:rPr>
              <a:t>Installs- </a:t>
            </a:r>
            <a:r>
              <a:rPr lang="en-US"/>
              <a:t>Categorical label that describes the number of installs.</a:t>
            </a:r>
          </a:p>
          <a:p>
            <a:pPr algn="l"/>
            <a:r>
              <a:rPr lang="en-US"/>
              <a:t>Type- Label that indicates whether the app is free or paid.</a:t>
            </a:r>
          </a:p>
          <a:p>
            <a:pPr algn="l"/>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55115"/>
            <a:ext cx="7442200" cy="3432810"/>
          </a:xfrm>
        </p:spPr>
        <p:txBody>
          <a:bodyPr/>
          <a:lstStyle/>
          <a:p>
            <a:pPr algn="l"/>
            <a:r>
              <a:rPr lang="en-US" sz="2000" b="1">
                <a:latin typeface="Arial Bold" panose="020B0604020202020204" charset="0"/>
                <a:cs typeface="Arial Bold" panose="020B0604020202020204" charset="0"/>
                <a:sym typeface="+mn-ea"/>
              </a:rPr>
              <a:t>Price-</a:t>
            </a:r>
            <a:r>
              <a:rPr lang="en-US" sz="2000">
                <a:sym typeface="+mn-ea"/>
              </a:rPr>
              <a:t> </a:t>
            </a:r>
            <a:r>
              <a:rPr lang="en-US" sz="1800">
                <a:sym typeface="+mn-ea"/>
              </a:rPr>
              <a:t>The price value for the paid apps.</a:t>
            </a:r>
            <a:endParaRPr lang="en-US" sz="1800"/>
          </a:p>
          <a:p>
            <a:pPr algn="l"/>
            <a:r>
              <a:rPr lang="en-US" sz="2000" b="1">
                <a:latin typeface="Arial Bold" panose="020B0604020202020204" charset="0"/>
                <a:cs typeface="Arial Bold" panose="020B0604020202020204" charset="0"/>
                <a:sym typeface="+mn-ea"/>
              </a:rPr>
              <a:t>Content- </a:t>
            </a:r>
            <a:r>
              <a:rPr lang="en-US" sz="1800">
                <a:sym typeface="+mn-ea"/>
              </a:rPr>
              <a:t>Rating Categorical rating that indicates the age group for which the app is suitable.</a:t>
            </a:r>
            <a:endParaRPr lang="en-US" sz="1800"/>
          </a:p>
          <a:p>
            <a:pPr algn="l"/>
            <a:r>
              <a:rPr lang="en-US" sz="2000" b="1">
                <a:latin typeface="Arial Bold" panose="020B0604020202020204" charset="0"/>
                <a:cs typeface="Arial Bold" panose="020B0604020202020204" charset="0"/>
                <a:sym typeface="+mn-ea"/>
              </a:rPr>
              <a:t>Genre-</a:t>
            </a:r>
            <a:r>
              <a:rPr lang="en-US" sz="2000">
                <a:sym typeface="+mn-ea"/>
              </a:rPr>
              <a:t> </a:t>
            </a:r>
            <a:r>
              <a:rPr lang="en-US" sz="1800">
                <a:sym typeface="+mn-ea"/>
              </a:rPr>
              <a:t>Semicolon separated list of genres to which the app belongs.</a:t>
            </a:r>
            <a:endParaRPr lang="en-US" sz="1800"/>
          </a:p>
          <a:p>
            <a:pPr algn="l"/>
            <a:r>
              <a:rPr lang="en-US" sz="2000" b="1">
                <a:latin typeface="Arial Bold" panose="020B0604020202020204" charset="0"/>
                <a:cs typeface="Arial Bold" panose="020B0604020202020204" charset="0"/>
                <a:sym typeface="+mn-ea"/>
              </a:rPr>
              <a:t>Last Update-</a:t>
            </a:r>
            <a:r>
              <a:rPr lang="en-US" sz="1800" b="1">
                <a:latin typeface="Arial Bold" panose="020B0604020202020204" charset="0"/>
                <a:cs typeface="Arial Bold" panose="020B0604020202020204" charset="0"/>
                <a:sym typeface="+mn-ea"/>
              </a:rPr>
              <a:t> </a:t>
            </a:r>
            <a:r>
              <a:rPr lang="en-US" sz="1800">
                <a:sym typeface="+mn-ea"/>
              </a:rPr>
              <a:t>The date the app was last updated.</a:t>
            </a:r>
            <a:endParaRPr lang="en-US" sz="1800"/>
          </a:p>
          <a:p>
            <a:pPr algn="l"/>
            <a:r>
              <a:rPr lang="en-US" sz="2000" b="1">
                <a:latin typeface="Arial Bold" panose="020B0604020202020204" charset="0"/>
                <a:cs typeface="Arial Bold" panose="020B0604020202020204" charset="0"/>
                <a:sym typeface="+mn-ea"/>
              </a:rPr>
              <a:t>Current Version-</a:t>
            </a:r>
            <a:r>
              <a:rPr lang="en-US" sz="1800" b="1">
                <a:latin typeface="Arial Bold" panose="020B0604020202020204" charset="0"/>
                <a:cs typeface="Arial Bold" panose="020B0604020202020204" charset="0"/>
                <a:sym typeface="+mn-ea"/>
              </a:rPr>
              <a:t> </a:t>
            </a:r>
            <a:r>
              <a:rPr lang="en-US" sz="1800">
                <a:sym typeface="+mn-ea"/>
              </a:rPr>
              <a:t>The current version of the app as specified by the developers.</a:t>
            </a:r>
            <a:endParaRPr lang="en-US" sz="1800"/>
          </a:p>
          <a:p>
            <a:pPr algn="l"/>
            <a:r>
              <a:rPr lang="en-US" sz="2000" b="1">
                <a:latin typeface="Arial Bold" panose="020B0604020202020204" charset="0"/>
                <a:cs typeface="Arial Bold" panose="020B0604020202020204" charset="0"/>
                <a:sym typeface="+mn-ea"/>
              </a:rPr>
              <a:t>Android Version- </a:t>
            </a:r>
            <a:r>
              <a:rPr lang="en-US" sz="1800">
                <a:sym typeface="+mn-ea"/>
              </a:rPr>
              <a:t>The Android operating system the app is compatible with</a:t>
            </a:r>
            <a:endParaRPr lang="en-US" sz="1800"/>
          </a:p>
          <a:p>
            <a:endParaRPr lang="en-US" sz="1800"/>
          </a:p>
        </p:txBody>
      </p:sp>
      <p:pic>
        <p:nvPicPr>
          <p:cNvPr id="4" name="Picture 3"/>
          <p:cNvPicPr>
            <a:picLocks noChangeAspect="1"/>
          </p:cNvPicPr>
          <p:nvPr/>
        </p:nvPicPr>
        <p:blipFill>
          <a:blip r:embed="rId2"/>
          <a:stretch>
            <a:fillRect/>
          </a:stretch>
        </p:blipFill>
        <p:spPr>
          <a:xfrm>
            <a:off x="5567045" y="0"/>
            <a:ext cx="2988945" cy="19672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b="1" u="sng">
                <a:latin typeface="Arial Bold" panose="020B0604020202020204" charset="0"/>
                <a:cs typeface="Arial Bold" panose="020B0604020202020204" charset="0"/>
                <a:sym typeface="+mn-ea"/>
              </a:rPr>
              <a:t>Defining Problem Statement:</a:t>
            </a:r>
            <a:br>
              <a:rPr lang="en-US" b="1">
                <a:latin typeface="Rockwell Regular" panose="02060503020205020403" charset="0"/>
                <a:cs typeface="Rockwell Regular" panose="02060503020205020403" charset="0"/>
              </a:rPr>
            </a:br>
            <a:endParaRPr lang="en-US"/>
          </a:p>
        </p:txBody>
      </p:sp>
      <p:sp>
        <p:nvSpPr>
          <p:cNvPr id="3" name="Text Box 2"/>
          <p:cNvSpPr txBox="1"/>
          <p:nvPr/>
        </p:nvSpPr>
        <p:spPr>
          <a:xfrm>
            <a:off x="608330" y="1062990"/>
            <a:ext cx="6225540" cy="4461510"/>
          </a:xfrm>
          <a:prstGeom prst="rect">
            <a:avLst/>
          </a:prstGeom>
          <a:noFill/>
        </p:spPr>
        <p:txBody>
          <a:bodyPr wrap="square" rtlCol="0">
            <a:spAutoFit/>
          </a:bodyPr>
          <a:lstStyle/>
          <a:p>
            <a:pPr algn="l"/>
            <a:r>
              <a:rPr lang="en-US" sz="2000">
                <a:solidFill>
                  <a:schemeClr val="accent2">
                    <a:lumMod val="75000"/>
                  </a:schemeClr>
                </a:solidFill>
                <a:latin typeface="Heiti TC Light" panose="02000000000000000000" charset="-122"/>
                <a:ea typeface="Heiti TC Light" panose="02000000000000000000" charset="-122"/>
              </a:rPr>
              <a:t>As we know that, there is no shortage when it comes to </a:t>
            </a:r>
          </a:p>
          <a:p>
            <a:pPr algn="l"/>
            <a:r>
              <a:rPr lang="en-US" sz="2000">
                <a:solidFill>
                  <a:schemeClr val="accent2">
                    <a:lumMod val="75000"/>
                  </a:schemeClr>
                </a:solidFill>
                <a:latin typeface="Heiti TC Light" panose="02000000000000000000" charset="-122"/>
                <a:ea typeface="Heiti TC Light" panose="02000000000000000000" charset="-122"/>
              </a:rPr>
              <a:t>availability of apps. But one wishes to have the best app for </a:t>
            </a:r>
          </a:p>
          <a:p>
            <a:pPr algn="l"/>
            <a:r>
              <a:rPr lang="en-US" sz="2000">
                <a:solidFill>
                  <a:schemeClr val="accent2">
                    <a:lumMod val="75000"/>
                  </a:schemeClr>
                </a:solidFill>
                <a:latin typeface="Heiti TC Light" panose="02000000000000000000" charset="-122"/>
                <a:ea typeface="Heiti TC Light" panose="02000000000000000000" charset="-122"/>
              </a:rPr>
              <a:t>some utility. The challenge is to create such an app, in the </a:t>
            </a:r>
          </a:p>
          <a:p>
            <a:pPr algn="l"/>
            <a:r>
              <a:rPr lang="en-US" sz="2000">
                <a:solidFill>
                  <a:schemeClr val="accent2">
                    <a:lumMod val="75000"/>
                  </a:schemeClr>
                </a:solidFill>
                <a:latin typeface="Heiti TC Light" panose="02000000000000000000" charset="-122"/>
                <a:ea typeface="Heiti TC Light" panose="02000000000000000000" charset="-122"/>
              </a:rPr>
              <a:t>current competitive environment, and leverage from existing data. Our aim is to discover the factors/features on which the success (Installs) o f an app depends</a:t>
            </a:r>
            <a:r>
              <a:rPr lang="en-US">
                <a:solidFill>
                  <a:schemeClr val="accent2">
                    <a:lumMod val="75000"/>
                  </a:schemeClr>
                </a:solidFill>
              </a:rPr>
              <a:t>.</a:t>
            </a:r>
          </a:p>
          <a:p>
            <a:pPr algn="l"/>
            <a:endParaRPr lang="en-US"/>
          </a:p>
          <a:p>
            <a:pPr algn="l"/>
            <a:endParaRPr lang="en-US"/>
          </a:p>
          <a:p>
            <a:pPr algn="l"/>
            <a:endParaRPr lang="en-US"/>
          </a:p>
          <a:p>
            <a:pPr algn="l"/>
            <a:endParaRPr lang="en-US"/>
          </a:p>
          <a:p>
            <a:pPr algn="l"/>
            <a:endParaRPr lang="en-US"/>
          </a:p>
          <a:p>
            <a:pPr algn="l"/>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b="1" u="sng">
                <a:latin typeface="Arial Bold" panose="020B0604020202020204" charset="0"/>
                <a:cs typeface="Arial Bold" panose="020B0604020202020204" charset="0"/>
              </a:rPr>
              <a:t>DATA CLEANING:</a:t>
            </a:r>
          </a:p>
        </p:txBody>
      </p:sp>
      <p:pic>
        <p:nvPicPr>
          <p:cNvPr id="3" name="Picture 2"/>
          <p:cNvPicPr>
            <a:picLocks noChangeAspect="1"/>
          </p:cNvPicPr>
          <p:nvPr/>
        </p:nvPicPr>
        <p:blipFill>
          <a:blip r:embed="rId2"/>
          <a:stretch>
            <a:fillRect/>
          </a:stretch>
        </p:blipFill>
        <p:spPr>
          <a:xfrm>
            <a:off x="5036185" y="614680"/>
            <a:ext cx="3834765" cy="2538095"/>
          </a:xfrm>
          <a:prstGeom prst="rect">
            <a:avLst/>
          </a:prstGeom>
        </p:spPr>
      </p:pic>
      <p:sp>
        <p:nvSpPr>
          <p:cNvPr id="4" name="Text Box 3"/>
          <p:cNvSpPr txBox="1"/>
          <p:nvPr/>
        </p:nvSpPr>
        <p:spPr>
          <a:xfrm>
            <a:off x="457200" y="1063625"/>
            <a:ext cx="4130040" cy="1383665"/>
          </a:xfrm>
          <a:prstGeom prst="rect">
            <a:avLst/>
          </a:prstGeom>
          <a:noFill/>
        </p:spPr>
        <p:txBody>
          <a:bodyPr wrap="square" rtlCol="0">
            <a:spAutoFit/>
          </a:bodyPr>
          <a:lstStyle/>
          <a:p>
            <a:pPr algn="l"/>
            <a:r>
              <a:rPr lang="en-US">
                <a:latin typeface="Rockwell Regular" panose="02060503020205020403" charset="0"/>
                <a:cs typeface="Rockwell Regular" panose="02060503020205020403" charset="0"/>
              </a:rPr>
              <a:t>Data cleaning is the process of fixing or removing incorrect, corrupted, incorrectly formatted, duplicate, or incomplete data within a dataset. When combining multiple data sources, there are many opportunities for data to be duplicated or mislabeled.</a:t>
            </a:r>
          </a:p>
        </p:txBody>
      </p:sp>
      <p:sp>
        <p:nvSpPr>
          <p:cNvPr id="5" name="Text Box 4"/>
          <p:cNvSpPr txBox="1"/>
          <p:nvPr/>
        </p:nvSpPr>
        <p:spPr>
          <a:xfrm>
            <a:off x="457200" y="2447925"/>
            <a:ext cx="5702935" cy="2676525"/>
          </a:xfrm>
          <a:prstGeom prst="rect">
            <a:avLst/>
          </a:prstGeom>
          <a:noFill/>
        </p:spPr>
        <p:txBody>
          <a:bodyPr wrap="square" rtlCol="0">
            <a:spAutoFit/>
          </a:bodyPr>
          <a:lstStyle/>
          <a:p>
            <a:pPr algn="l"/>
            <a:r>
              <a:rPr lang="en-US" b="1">
                <a:solidFill>
                  <a:schemeClr val="accent5">
                    <a:lumMod val="25000"/>
                  </a:schemeClr>
                </a:solidFill>
                <a:latin typeface="Arial Bold" panose="020B0604020202020204" charset="0"/>
                <a:cs typeface="Arial Bold" panose="020B0604020202020204" charset="0"/>
              </a:rPr>
              <a:t>Checking for outliers in important column with respect to analysis</a:t>
            </a:r>
          </a:p>
          <a:p>
            <a:pPr algn="l"/>
            <a:endParaRPr lang="en-US" b="1">
              <a:solidFill>
                <a:schemeClr val="accent5">
                  <a:lumMod val="25000"/>
                </a:schemeClr>
              </a:solidFill>
              <a:latin typeface="Arial Bold" panose="020B0604020202020204" charset="0"/>
              <a:cs typeface="Arial Bold" panose="020B0604020202020204" charset="0"/>
            </a:endParaRPr>
          </a:p>
          <a:p>
            <a:pPr algn="l"/>
            <a:r>
              <a:rPr lang="en-US" b="1">
                <a:solidFill>
                  <a:schemeClr val="accent5">
                    <a:lumMod val="25000"/>
                  </a:schemeClr>
                </a:solidFill>
                <a:latin typeface="Arial Bold" panose="020B0604020202020204" charset="0"/>
                <a:cs typeface="Arial Bold" panose="020B0604020202020204" charset="0"/>
              </a:rPr>
              <a:t>➢ Dropping the error information in data (if any)</a:t>
            </a:r>
          </a:p>
          <a:p>
            <a:pPr algn="l"/>
            <a:endParaRPr lang="en-US" b="1">
              <a:solidFill>
                <a:schemeClr val="accent5">
                  <a:lumMod val="25000"/>
                </a:schemeClr>
              </a:solidFill>
              <a:latin typeface="Arial Bold" panose="020B0604020202020204" charset="0"/>
              <a:cs typeface="Arial Bold" panose="020B0604020202020204" charset="0"/>
            </a:endParaRPr>
          </a:p>
          <a:p>
            <a:pPr algn="l"/>
            <a:r>
              <a:rPr lang="en-US" b="1">
                <a:solidFill>
                  <a:schemeClr val="accent5">
                    <a:lumMod val="25000"/>
                  </a:schemeClr>
                </a:solidFill>
                <a:latin typeface="Arial Bold" panose="020B0604020202020204" charset="0"/>
                <a:cs typeface="Arial Bold" panose="020B0604020202020204" charset="0"/>
              </a:rPr>
              <a:t>➢ Taking care of Null Values</a:t>
            </a:r>
          </a:p>
          <a:p>
            <a:pPr algn="l"/>
            <a:endParaRPr lang="en-US" b="1">
              <a:solidFill>
                <a:schemeClr val="accent5">
                  <a:lumMod val="25000"/>
                </a:schemeClr>
              </a:solidFill>
              <a:latin typeface="Arial Bold" panose="020B0604020202020204" charset="0"/>
              <a:cs typeface="Arial Bold" panose="020B0604020202020204" charset="0"/>
            </a:endParaRPr>
          </a:p>
          <a:p>
            <a:pPr algn="l"/>
            <a:r>
              <a:rPr lang="en-US" b="1">
                <a:solidFill>
                  <a:schemeClr val="accent5">
                    <a:lumMod val="25000"/>
                  </a:schemeClr>
                </a:solidFill>
                <a:latin typeface="Arial Bold" panose="020B0604020202020204" charset="0"/>
                <a:cs typeface="Arial Bold" panose="020B0604020202020204" charset="0"/>
              </a:rPr>
              <a:t>➢ Converting data type of columns for further operation</a:t>
            </a:r>
          </a:p>
          <a:p>
            <a:pPr algn="l"/>
            <a:endParaRPr lang="en-US" b="1">
              <a:solidFill>
                <a:schemeClr val="accent5">
                  <a:lumMod val="25000"/>
                </a:schemeClr>
              </a:solidFill>
              <a:latin typeface="Arial Bold" panose="020B0604020202020204" charset="0"/>
              <a:cs typeface="Arial Bold" panose="020B0604020202020204" charset="0"/>
            </a:endParaRPr>
          </a:p>
          <a:p>
            <a:pPr algn="l"/>
            <a:endParaRPr lang="en-US" b="1">
              <a:solidFill>
                <a:schemeClr val="accent5">
                  <a:lumMod val="25000"/>
                </a:schemeClr>
              </a:solidFill>
              <a:latin typeface="Arial Bold" panose="020B0604020202020204" charset="0"/>
              <a:cs typeface="Arial Bold" panose="020B0604020202020204" charset="0"/>
            </a:endParaRPr>
          </a:p>
          <a:p>
            <a:pPr algn="l"/>
            <a:endParaRPr lang="en-US" b="1">
              <a:solidFill>
                <a:schemeClr val="accent5">
                  <a:lumMod val="25000"/>
                </a:schemeClr>
              </a:solidFill>
              <a:latin typeface="Arial Bold" panose="020B0604020202020204" charset="0"/>
              <a:cs typeface="Arial Bold" panose="020B0604020202020204" charset="0"/>
            </a:endParaRPr>
          </a:p>
          <a:p>
            <a:pPr algn="l"/>
            <a:endParaRPr lang="en-US" b="1">
              <a:solidFill>
                <a:schemeClr val="accent5">
                  <a:lumMod val="25000"/>
                </a:schemeClr>
              </a:solidFill>
              <a:latin typeface="Arial Bold" panose="020B0604020202020204" charset="0"/>
              <a:cs typeface="Arial Bold" panose="020B06040202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b="1" u="sng">
                <a:solidFill>
                  <a:srgbClr val="FF0000"/>
                </a:solidFill>
                <a:latin typeface="Rockwell Regular" panose="02060503020205020403" charset="0"/>
                <a:cs typeface="Rockwell Regular" panose="02060503020205020403" charset="0"/>
                <a:sym typeface="+mn-ea"/>
              </a:rPr>
              <a:t>Exploration and Visualization</a:t>
            </a:r>
          </a:p>
        </p:txBody>
      </p:sp>
      <p:pic>
        <p:nvPicPr>
          <p:cNvPr id="3" name="Picture 2"/>
          <p:cNvPicPr>
            <a:picLocks noChangeAspect="1"/>
          </p:cNvPicPr>
          <p:nvPr/>
        </p:nvPicPr>
        <p:blipFill>
          <a:blip r:embed="rId2"/>
          <a:stretch>
            <a:fillRect/>
          </a:stretch>
        </p:blipFill>
        <p:spPr>
          <a:xfrm>
            <a:off x="457200" y="1062990"/>
            <a:ext cx="4871085" cy="3937635"/>
          </a:xfrm>
          <a:prstGeom prst="rect">
            <a:avLst/>
          </a:prstGeom>
        </p:spPr>
      </p:pic>
      <p:sp>
        <p:nvSpPr>
          <p:cNvPr id="4" name="Text Box 3"/>
          <p:cNvSpPr txBox="1"/>
          <p:nvPr/>
        </p:nvSpPr>
        <p:spPr>
          <a:xfrm>
            <a:off x="5601335" y="2978150"/>
            <a:ext cx="2995930" cy="1599565"/>
          </a:xfrm>
          <a:prstGeom prst="rect">
            <a:avLst/>
          </a:prstGeom>
          <a:noFill/>
        </p:spPr>
        <p:txBody>
          <a:bodyPr wrap="square" rtlCol="0">
            <a:spAutoFit/>
          </a:bodyPr>
          <a:lstStyle/>
          <a:p>
            <a:pPr algn="l" fontAlgn="base"/>
            <a:r>
              <a:rPr lang="en-US" sz="1800" b="1" u="sng">
                <a:latin typeface="Arial Bold" panose="020B0604020202020204" charset="0"/>
                <a:cs typeface="Arial Bold" panose="020B0604020202020204" charset="0"/>
              </a:rPr>
              <a:t>Obervation 1- </a:t>
            </a:r>
            <a:r>
              <a:rPr lang="en-US" sz="1600" b="1">
                <a:latin typeface="Arial Bold" panose="020B0604020202020204" charset="0"/>
                <a:cs typeface="Arial Bold" panose="020B0604020202020204" charset="0"/>
              </a:rPr>
              <a:t>As we can see that in Category section 'Family', 'Games','Tools' winning the race. So this Data will give us brief the daily requirements of users.</a:t>
            </a:r>
          </a:p>
        </p:txBody>
      </p:sp>
      <p:sp>
        <p:nvSpPr>
          <p:cNvPr id="5" name="Text Box 4"/>
          <p:cNvSpPr txBox="1"/>
          <p:nvPr/>
        </p:nvSpPr>
        <p:spPr>
          <a:xfrm>
            <a:off x="5601970" y="1340485"/>
            <a:ext cx="3084830" cy="521970"/>
          </a:xfrm>
          <a:prstGeom prst="rect">
            <a:avLst/>
          </a:prstGeom>
          <a:noFill/>
        </p:spPr>
        <p:txBody>
          <a:bodyPr wrap="square" rtlCol="0">
            <a:spAutoFit/>
          </a:bodyPr>
          <a:lstStyle/>
          <a:p>
            <a:pPr algn="l"/>
            <a:r>
              <a:rPr lang="en-US" b="1">
                <a:latin typeface="Arial Bold" panose="020B0604020202020204" charset="0"/>
                <a:cs typeface="Arial Bold" panose="020B0604020202020204" charset="0"/>
              </a:rPr>
              <a:t>Question-1:(a) Finding Top apps in playstore as per Category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flipH="1">
            <a:off x="461010" y="195580"/>
            <a:ext cx="5155565" cy="521970"/>
          </a:xfrm>
          <a:prstGeom prst="rect">
            <a:avLst/>
          </a:prstGeom>
          <a:noFill/>
        </p:spPr>
        <p:txBody>
          <a:bodyPr wrap="square" rtlCol="0">
            <a:spAutoFit/>
          </a:bodyPr>
          <a:lstStyle/>
          <a:p>
            <a:pPr algn="l"/>
            <a:r>
              <a:rPr lang="en-US" b="1">
                <a:latin typeface="Arial Bold" panose="020B0604020202020204" charset="0"/>
                <a:cs typeface="Arial Bold" panose="020B0604020202020204" charset="0"/>
              </a:rPr>
              <a:t>Question-1:(b) Finding Top 20 Apps in playstore as per Genres</a:t>
            </a:r>
          </a:p>
        </p:txBody>
      </p:sp>
      <p:pic>
        <p:nvPicPr>
          <p:cNvPr id="6" name="Picture 5"/>
          <p:cNvPicPr>
            <a:picLocks noChangeAspect="1"/>
          </p:cNvPicPr>
          <p:nvPr/>
        </p:nvPicPr>
        <p:blipFill>
          <a:blip r:embed="rId2"/>
          <a:stretch>
            <a:fillRect/>
          </a:stretch>
        </p:blipFill>
        <p:spPr>
          <a:xfrm>
            <a:off x="205105" y="717550"/>
            <a:ext cx="6271260" cy="3534410"/>
          </a:xfrm>
          <a:prstGeom prst="rect">
            <a:avLst/>
          </a:prstGeom>
        </p:spPr>
      </p:pic>
      <p:sp>
        <p:nvSpPr>
          <p:cNvPr id="7" name="Text Box 6"/>
          <p:cNvSpPr txBox="1"/>
          <p:nvPr/>
        </p:nvSpPr>
        <p:spPr>
          <a:xfrm>
            <a:off x="356235" y="4197350"/>
            <a:ext cx="6200775" cy="583565"/>
          </a:xfrm>
          <a:prstGeom prst="rect">
            <a:avLst/>
          </a:prstGeom>
          <a:noFill/>
        </p:spPr>
        <p:txBody>
          <a:bodyPr wrap="square" rtlCol="0">
            <a:spAutoFit/>
          </a:bodyPr>
          <a:lstStyle/>
          <a:p>
            <a:pPr algn="l"/>
            <a:r>
              <a:rPr lang="en-US" sz="1800" b="1" u="sng">
                <a:latin typeface="Arial Bold" panose="020B0604020202020204" charset="0"/>
                <a:cs typeface="Arial Bold" panose="020B0604020202020204" charset="0"/>
              </a:rPr>
              <a:t>Obsevation 1(b)</a:t>
            </a:r>
            <a:r>
              <a:rPr lang="en-US"/>
              <a:t>-By plotting the graph of Top Genres it is clear that the 'Tools','Entertainment','Action' topping the chart.</a:t>
            </a:r>
          </a:p>
        </p:txBody>
      </p:sp>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1349</Words>
  <Application>Microsoft Office PowerPoint</Application>
  <PresentationFormat>On-screen Show (16:9)</PresentationFormat>
  <Paragraphs>101</Paragraphs>
  <Slides>24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Calibri</vt:lpstr>
      <vt:lpstr>Heiti TC Light</vt:lpstr>
      <vt:lpstr>Montserrat</vt:lpstr>
      <vt:lpstr>Rockwell Regular</vt:lpstr>
      <vt:lpstr>Arial</vt:lpstr>
      <vt:lpstr>Arial Bold</vt:lpstr>
      <vt:lpstr>Business Cooperate</vt:lpstr>
      <vt:lpstr>By:  Gayatri Gupta  Mohammad Shahzeb Khan  Mohammad Ammaar Nada Nasser Mansur Shikalgar</vt:lpstr>
      <vt:lpstr>DOCKET:</vt:lpstr>
      <vt:lpstr>INTRODUCTION:</vt:lpstr>
      <vt:lpstr>DATA SUMMARY</vt:lpstr>
      <vt:lpstr>PowerPoint Presentation</vt:lpstr>
      <vt:lpstr>Defining Problem Statement: </vt:lpstr>
      <vt:lpstr>DATA CLEANING:</vt:lpstr>
      <vt:lpstr>Exploration and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POSTER BOY!!!</vt:lpstr>
      <vt:lpstr>Inferences and Conclusion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EDA ON PLAYSTORE APP REVIEW ANALYSIS_x000d__x000d_- By Mohammad Ammaar_x000d__x000d_</dc:title>
  <dc:creator/>
  <cp:lastModifiedBy>saurabh gupta</cp:lastModifiedBy>
  <cp:revision>7</cp:revision>
  <dcterms:created xsi:type="dcterms:W3CDTF">2022-09-26T11:43:31Z</dcterms:created>
  <dcterms:modified xsi:type="dcterms:W3CDTF">2022-10-01T17:28:39Z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1033-4.4.2.7667</vt:lpwstr>
  </property>
</Properties>
</file>