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6F93-A690-4129-913A-744E9D62AE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0E9C0E-FD35-463C-A122-098FB79EA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E0DC27-278C-41B2-B7E5-EE810B2E8488}"/>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5" name="Footer Placeholder 4">
            <a:extLst>
              <a:ext uri="{FF2B5EF4-FFF2-40B4-BE49-F238E27FC236}">
                <a16:creationId xmlns:a16="http://schemas.microsoft.com/office/drawing/2014/main" id="{24B69DC5-F01E-44A4-8348-06FCAB4E4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F6BE4-37E1-40D6-A790-8967B1DCC2F4}"/>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42182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3492-E760-4D06-BAE1-C3A5FF33C5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DC93DE-BEB4-41D6-8E94-E609321CF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0F3A5-255F-4448-A6E3-329C91E26307}"/>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5" name="Footer Placeholder 4">
            <a:extLst>
              <a:ext uri="{FF2B5EF4-FFF2-40B4-BE49-F238E27FC236}">
                <a16:creationId xmlns:a16="http://schemas.microsoft.com/office/drawing/2014/main" id="{C6CAAE2B-2D72-47F2-8196-C846DD621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20C8B-B2D7-469C-AF7B-E6159087B6C5}"/>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403426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08F62-A7FA-4FF7-AD65-D2D735F3E2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4FE6A-BEC1-4E1E-82D4-61FE9F22F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3FEB3-F25E-46AC-AAEE-C51B85BD9000}"/>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5" name="Footer Placeholder 4">
            <a:extLst>
              <a:ext uri="{FF2B5EF4-FFF2-40B4-BE49-F238E27FC236}">
                <a16:creationId xmlns:a16="http://schemas.microsoft.com/office/drawing/2014/main" id="{CFA1BE58-86EE-431F-94F6-8C40CDD8B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79638-90AE-45E1-9E43-B4D798247A1D}"/>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138102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272-1312-4F38-B6FA-1C69A9CDD0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2181F-3568-4C0A-B2EF-0ED1A68C52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9C8E5-BD47-42BB-B29C-0E0C6366B054}"/>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5" name="Footer Placeholder 4">
            <a:extLst>
              <a:ext uri="{FF2B5EF4-FFF2-40B4-BE49-F238E27FC236}">
                <a16:creationId xmlns:a16="http://schemas.microsoft.com/office/drawing/2014/main" id="{CF8A9180-2344-4488-8C5A-7213B08F2D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40390-1300-4C3A-B247-CD18445C66D2}"/>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284251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12B5-A781-4DAB-9421-1D4D7F4F5D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5C70A-6C12-4F24-8271-8D5089296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780CC-0A2C-4FB5-AF92-BC15BD971000}"/>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5" name="Footer Placeholder 4">
            <a:extLst>
              <a:ext uri="{FF2B5EF4-FFF2-40B4-BE49-F238E27FC236}">
                <a16:creationId xmlns:a16="http://schemas.microsoft.com/office/drawing/2014/main" id="{0CB01612-8E96-475D-AB29-D95AE91C5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7ED96-0B5E-4827-8F5D-1F709AFA919F}"/>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258655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F829-91D7-43D4-AF38-43DE4BECF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CEBF51-30C8-4AE3-B34C-44FDA0140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A99F68-0540-4CB1-B829-5B191327D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598D8-33C4-4A63-B466-9CE9A887C43C}"/>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6" name="Footer Placeholder 5">
            <a:extLst>
              <a:ext uri="{FF2B5EF4-FFF2-40B4-BE49-F238E27FC236}">
                <a16:creationId xmlns:a16="http://schemas.microsoft.com/office/drawing/2014/main" id="{44128A1A-E445-408A-9E25-F809B94AB8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FAE99-1B65-47F5-A4A8-5031D118A02C}"/>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336401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4100-F111-4839-B937-D66A102323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0BCC34-0808-48A6-A544-FC2F6BCB7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74F9E-EF3E-4CFE-A352-BF963099E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A57897-94C8-42F6-AE3C-B33FA9F91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DE163-D40A-4CE5-92C4-CFD2C1CAEF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05A022-4EB9-4B42-9283-AEF2874B02DB}"/>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8" name="Footer Placeholder 7">
            <a:extLst>
              <a:ext uri="{FF2B5EF4-FFF2-40B4-BE49-F238E27FC236}">
                <a16:creationId xmlns:a16="http://schemas.microsoft.com/office/drawing/2014/main" id="{CBFF2060-24D7-49C5-B892-1B3F47F6B0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5CD160-B237-458F-8BCD-9AE3962C9221}"/>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363377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9693-38D3-4844-B882-ECB333F84D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DDB951-269F-43B3-A085-F31598FD6B39}"/>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4" name="Footer Placeholder 3">
            <a:extLst>
              <a:ext uri="{FF2B5EF4-FFF2-40B4-BE49-F238E27FC236}">
                <a16:creationId xmlns:a16="http://schemas.microsoft.com/office/drawing/2014/main" id="{E628AF5C-09C3-4D01-ACE7-6B8E1F997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ACAA65-4D80-43CD-875B-2B7F4B630CB1}"/>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97950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8851C-E2C7-4FD9-A9FE-D8155C675761}"/>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3" name="Footer Placeholder 2">
            <a:extLst>
              <a:ext uri="{FF2B5EF4-FFF2-40B4-BE49-F238E27FC236}">
                <a16:creationId xmlns:a16="http://schemas.microsoft.com/office/drawing/2014/main" id="{E70368D4-6D22-4887-8BB3-A3AA83EF4E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11D36A-DFFC-4E6C-8604-3354CA42F6AA}"/>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46433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21F7-3B61-4F00-A1C7-FFC60C02F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65AB27-8633-40FB-BB2E-C939161BA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AAB816-0020-483A-8E64-2500AF83E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DF60A4-61A5-49A8-B9EB-46D47C519BF1}"/>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6" name="Footer Placeholder 5">
            <a:extLst>
              <a:ext uri="{FF2B5EF4-FFF2-40B4-BE49-F238E27FC236}">
                <a16:creationId xmlns:a16="http://schemas.microsoft.com/office/drawing/2014/main" id="{63D08256-B69F-4F34-A450-6F6275317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3207A-7D75-4490-8039-D0D8A278EF19}"/>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416942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6DBE-D10F-4E7E-940D-B924FFB25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B9C5C8-D680-4628-B9A4-7B2C69095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9CB40B-5391-4B82-9ABF-6FC4281A2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A315F-D092-418E-BB6C-A03DDF8D9BFC}"/>
              </a:ext>
            </a:extLst>
          </p:cNvPr>
          <p:cNvSpPr>
            <a:spLocks noGrp="1"/>
          </p:cNvSpPr>
          <p:nvPr>
            <p:ph type="dt" sz="half" idx="10"/>
          </p:nvPr>
        </p:nvSpPr>
        <p:spPr/>
        <p:txBody>
          <a:bodyPr/>
          <a:lstStyle/>
          <a:p>
            <a:fld id="{634AA564-861B-4E80-8A52-65E31A3318E4}" type="datetimeFigureOut">
              <a:rPr lang="en-IN" smtClean="0"/>
              <a:t>08-08-2021</a:t>
            </a:fld>
            <a:endParaRPr lang="en-IN"/>
          </a:p>
        </p:txBody>
      </p:sp>
      <p:sp>
        <p:nvSpPr>
          <p:cNvPr id="6" name="Footer Placeholder 5">
            <a:extLst>
              <a:ext uri="{FF2B5EF4-FFF2-40B4-BE49-F238E27FC236}">
                <a16:creationId xmlns:a16="http://schemas.microsoft.com/office/drawing/2014/main" id="{EB614506-9F50-46BD-872B-89CED5E742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7BD16C-3E37-41C4-A996-2176F8ABA309}"/>
              </a:ext>
            </a:extLst>
          </p:cNvPr>
          <p:cNvSpPr>
            <a:spLocks noGrp="1"/>
          </p:cNvSpPr>
          <p:nvPr>
            <p:ph type="sldNum" sz="quarter" idx="12"/>
          </p:nvPr>
        </p:nvSpPr>
        <p:spPr/>
        <p:txBody>
          <a:bodyPr/>
          <a:lstStyle/>
          <a:p>
            <a:fld id="{64A4F45D-8598-4ABA-B807-8354FB21085C}" type="slidenum">
              <a:rPr lang="en-IN" smtClean="0"/>
              <a:t>‹#›</a:t>
            </a:fld>
            <a:endParaRPr lang="en-IN"/>
          </a:p>
        </p:txBody>
      </p:sp>
    </p:spTree>
    <p:extLst>
      <p:ext uri="{BB962C8B-B14F-4D97-AF65-F5344CB8AC3E}">
        <p14:creationId xmlns:p14="http://schemas.microsoft.com/office/powerpoint/2010/main" val="185682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88F7A-6E9B-4869-AEB1-1943E716A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98B5C6-D8F1-4AC8-B728-CE508FBCC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4C840-7578-475F-9D59-4360C0930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AA564-861B-4E80-8A52-65E31A3318E4}" type="datetimeFigureOut">
              <a:rPr lang="en-IN" smtClean="0"/>
              <a:t>08-08-2021</a:t>
            </a:fld>
            <a:endParaRPr lang="en-IN"/>
          </a:p>
        </p:txBody>
      </p:sp>
      <p:sp>
        <p:nvSpPr>
          <p:cNvPr id="5" name="Footer Placeholder 4">
            <a:extLst>
              <a:ext uri="{FF2B5EF4-FFF2-40B4-BE49-F238E27FC236}">
                <a16:creationId xmlns:a16="http://schemas.microsoft.com/office/drawing/2014/main" id="{966E302C-A622-401F-82CE-7ED3B9028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999405-500D-4159-9753-D22E631C0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4F45D-8598-4ABA-B807-8354FB21085C}" type="slidenum">
              <a:rPr lang="en-IN" smtClean="0"/>
              <a:t>‹#›</a:t>
            </a:fld>
            <a:endParaRPr lang="en-IN"/>
          </a:p>
        </p:txBody>
      </p:sp>
    </p:spTree>
    <p:extLst>
      <p:ext uri="{BB962C8B-B14F-4D97-AF65-F5344CB8AC3E}">
        <p14:creationId xmlns:p14="http://schemas.microsoft.com/office/powerpoint/2010/main" val="266018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en.m.wikipedia.org/wiki/COVID_Tracking_Projec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5A28-2F07-4A90-B353-8810D5F5BD56}"/>
              </a:ext>
            </a:extLst>
          </p:cNvPr>
          <p:cNvSpPr>
            <a:spLocks noGrp="1"/>
          </p:cNvSpPr>
          <p:nvPr>
            <p:ph type="ctrTitle"/>
          </p:nvPr>
        </p:nvSpPr>
        <p:spPr>
          <a:xfrm>
            <a:off x="1422400" y="-660400"/>
            <a:ext cx="9144000" cy="4947920"/>
          </a:xfrm>
        </p:spPr>
        <p:txBody>
          <a:bodyPr>
            <a:noAutofit/>
          </a:bodyPr>
          <a:lstStyle/>
          <a:p>
            <a:r>
              <a:rPr lang="en-IN" sz="9600" dirty="0">
                <a:latin typeface="Algerian" panose="04020705040A02060702" pitchFamily="82" charset="0"/>
              </a:rPr>
              <a:t>COVID-19 TRACKER</a:t>
            </a:r>
          </a:p>
        </p:txBody>
      </p:sp>
    </p:spTree>
    <p:extLst>
      <p:ext uri="{BB962C8B-B14F-4D97-AF65-F5344CB8AC3E}">
        <p14:creationId xmlns:p14="http://schemas.microsoft.com/office/powerpoint/2010/main" val="181358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49D0F2-812D-43B1-BA86-FA585779B4EE}"/>
              </a:ext>
            </a:extLst>
          </p:cNvPr>
          <p:cNvSpPr txBox="1"/>
          <p:nvPr/>
        </p:nvSpPr>
        <p:spPr>
          <a:xfrm>
            <a:off x="4264025" y="202674"/>
            <a:ext cx="3749040" cy="646331"/>
          </a:xfrm>
          <a:prstGeom prst="rect">
            <a:avLst/>
          </a:prstGeom>
          <a:noFill/>
        </p:spPr>
        <p:txBody>
          <a:bodyPr wrap="square" rtlCol="0">
            <a:spAutoFit/>
          </a:bodyPr>
          <a:lstStyle/>
          <a:p>
            <a:r>
              <a:rPr lang="en-IN" sz="3600" b="1" u="sng" dirty="0">
                <a:latin typeface="Verdana" panose="020B0604030504040204" pitchFamily="34" charset="0"/>
                <a:ea typeface="Verdana" panose="020B0604030504040204" pitchFamily="34" charset="0"/>
              </a:rPr>
              <a:t>Flowchart</a:t>
            </a:r>
          </a:p>
        </p:txBody>
      </p:sp>
      <p:sp>
        <p:nvSpPr>
          <p:cNvPr id="24" name="Flowchart: Process 1">
            <a:extLst>
              <a:ext uri="{FF2B5EF4-FFF2-40B4-BE49-F238E27FC236}">
                <a16:creationId xmlns:a16="http://schemas.microsoft.com/office/drawing/2014/main" id="{D863E302-C448-4FD6-A944-F6C9E216D7A5}"/>
              </a:ext>
            </a:extLst>
          </p:cNvPr>
          <p:cNvSpPr>
            <a:spLocks noChangeArrowheads="1"/>
          </p:cNvSpPr>
          <p:nvPr/>
        </p:nvSpPr>
        <p:spPr bwMode="auto">
          <a:xfrm>
            <a:off x="5276326" y="901701"/>
            <a:ext cx="2101850" cy="533398"/>
          </a:xfrm>
          <a:prstGeom prst="flowChartProcess">
            <a:avLst/>
          </a:prstGeom>
          <a:gradFill rotWithShape="1">
            <a:gsLst>
              <a:gs pos="0">
                <a:srgbClr val="6083CB"/>
              </a:gs>
              <a:gs pos="50000">
                <a:srgbClr val="3E70CA"/>
              </a:gs>
              <a:gs pos="100000">
                <a:srgbClr val="2E61BA"/>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Prevention from corona virus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Diamond 4">
            <a:extLst>
              <a:ext uri="{FF2B5EF4-FFF2-40B4-BE49-F238E27FC236}">
                <a16:creationId xmlns:a16="http://schemas.microsoft.com/office/drawing/2014/main" id="{80ACE399-98BD-4655-A967-C394492E3D64}"/>
              </a:ext>
            </a:extLst>
          </p:cNvPr>
          <p:cNvSpPr>
            <a:spLocks noChangeArrowheads="1"/>
          </p:cNvSpPr>
          <p:nvPr/>
        </p:nvSpPr>
        <p:spPr bwMode="auto">
          <a:xfrm>
            <a:off x="5262245" y="1709738"/>
            <a:ext cx="2082800" cy="802644"/>
          </a:xfrm>
          <a:prstGeom prst="diamond">
            <a:avLst/>
          </a:prstGeom>
          <a:gradFill rotWithShape="1">
            <a:gsLst>
              <a:gs pos="0">
                <a:srgbClr val="6083CB"/>
              </a:gs>
              <a:gs pos="50000">
                <a:srgbClr val="3E70CA"/>
              </a:gs>
              <a:gs pos="100000">
                <a:srgbClr val="2E61BA"/>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on Word case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Flowchart: Process 5">
            <a:extLst>
              <a:ext uri="{FF2B5EF4-FFF2-40B4-BE49-F238E27FC236}">
                <a16:creationId xmlns:a16="http://schemas.microsoft.com/office/drawing/2014/main" id="{A5C615F5-55F3-4C97-8116-97688077F649}"/>
              </a:ext>
            </a:extLst>
          </p:cNvPr>
          <p:cNvSpPr>
            <a:spLocks noChangeArrowheads="1"/>
          </p:cNvSpPr>
          <p:nvPr/>
        </p:nvSpPr>
        <p:spPr bwMode="auto">
          <a:xfrm>
            <a:off x="5262245" y="2771775"/>
            <a:ext cx="2336800" cy="466724"/>
          </a:xfrm>
          <a:prstGeom prst="flowChartProcess">
            <a:avLst/>
          </a:prstGeom>
          <a:gradFill rotWithShape="1">
            <a:gsLst>
              <a:gs pos="0">
                <a:srgbClr val="6083CB"/>
              </a:gs>
              <a:gs pos="50000">
                <a:srgbClr val="3E70CA"/>
              </a:gs>
              <a:gs pos="100000">
                <a:srgbClr val="2E61BA"/>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Word Covid19 cases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Parallelogram 6">
            <a:extLst>
              <a:ext uri="{FF2B5EF4-FFF2-40B4-BE49-F238E27FC236}">
                <a16:creationId xmlns:a16="http://schemas.microsoft.com/office/drawing/2014/main" id="{8727A50D-292A-404F-927E-7FBAB5A1BFF4}"/>
              </a:ext>
            </a:extLst>
          </p:cNvPr>
          <p:cNvSpPr>
            <a:spLocks noChangeArrowheads="1"/>
          </p:cNvSpPr>
          <p:nvPr/>
        </p:nvSpPr>
        <p:spPr bwMode="auto">
          <a:xfrm>
            <a:off x="5100320" y="3781266"/>
            <a:ext cx="2660650" cy="466724"/>
          </a:xfrm>
          <a:prstGeom prst="parallelogram">
            <a:avLst>
              <a:gd name="adj" fmla="val 25002"/>
            </a:avLst>
          </a:prstGeom>
          <a:gradFill rotWithShape="1">
            <a:gsLst>
              <a:gs pos="0">
                <a:srgbClr val="6083CB"/>
              </a:gs>
              <a:gs pos="50000">
                <a:srgbClr val="3E70CA"/>
              </a:gs>
              <a:gs pos="100000">
                <a:srgbClr val="2E61BA"/>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Search the country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Flowchart: Process 7">
            <a:extLst>
              <a:ext uri="{FF2B5EF4-FFF2-40B4-BE49-F238E27FC236}">
                <a16:creationId xmlns:a16="http://schemas.microsoft.com/office/drawing/2014/main" id="{3C74DA69-F862-4580-AAFC-9D6A8D67237B}"/>
              </a:ext>
            </a:extLst>
          </p:cNvPr>
          <p:cNvSpPr>
            <a:spLocks noChangeArrowheads="1"/>
          </p:cNvSpPr>
          <p:nvPr/>
        </p:nvSpPr>
        <p:spPr bwMode="auto">
          <a:xfrm>
            <a:off x="5276326" y="4752975"/>
            <a:ext cx="2349500" cy="584200"/>
          </a:xfrm>
          <a:prstGeom prst="flowChartProcess">
            <a:avLst/>
          </a:prstGeom>
          <a:gradFill rotWithShape="1">
            <a:gsLst>
              <a:gs pos="0">
                <a:srgbClr val="6083CB"/>
              </a:gs>
              <a:gs pos="50000">
                <a:srgbClr val="3E70CA"/>
              </a:gs>
              <a:gs pos="100000">
                <a:srgbClr val="2E61BA"/>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 cases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Diamond 8">
            <a:extLst>
              <a:ext uri="{FF2B5EF4-FFF2-40B4-BE49-F238E27FC236}">
                <a16:creationId xmlns:a16="http://schemas.microsoft.com/office/drawing/2014/main" id="{AE81CC1E-CD9B-4FBF-B083-525F592DAE92}"/>
              </a:ext>
            </a:extLst>
          </p:cNvPr>
          <p:cNvSpPr>
            <a:spLocks noChangeArrowheads="1"/>
          </p:cNvSpPr>
          <p:nvPr/>
        </p:nvSpPr>
        <p:spPr bwMode="auto">
          <a:xfrm>
            <a:off x="5592445" y="5705475"/>
            <a:ext cx="1676400" cy="781050"/>
          </a:xfrm>
          <a:prstGeom prst="diamond">
            <a:avLst/>
          </a:prstGeom>
          <a:gradFill rotWithShape="1">
            <a:gsLst>
              <a:gs pos="0">
                <a:srgbClr val="6083CB"/>
              </a:gs>
              <a:gs pos="50000">
                <a:srgbClr val="3E70CA"/>
              </a:gs>
              <a:gs pos="100000">
                <a:srgbClr val="2E61BA"/>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Text Box 19">
            <a:extLst>
              <a:ext uri="{FF2B5EF4-FFF2-40B4-BE49-F238E27FC236}">
                <a16:creationId xmlns:a16="http://schemas.microsoft.com/office/drawing/2014/main" id="{2CDAF47C-98B8-4A1B-B8DE-7C610425FB31}"/>
              </a:ext>
            </a:extLst>
          </p:cNvPr>
          <p:cNvSpPr txBox="1">
            <a:spLocks noChangeArrowheads="1"/>
          </p:cNvSpPr>
          <p:nvPr/>
        </p:nvSpPr>
        <p:spPr bwMode="auto">
          <a:xfrm>
            <a:off x="4397693" y="6181884"/>
            <a:ext cx="10509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on home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Text Box 20">
            <a:extLst>
              <a:ext uri="{FF2B5EF4-FFF2-40B4-BE49-F238E27FC236}">
                <a16:creationId xmlns:a16="http://schemas.microsoft.com/office/drawing/2014/main" id="{992EB480-D088-4F4C-B6D9-411D1D292750}"/>
              </a:ext>
            </a:extLst>
          </p:cNvPr>
          <p:cNvSpPr txBox="1">
            <a:spLocks noChangeArrowheads="1"/>
          </p:cNvSpPr>
          <p:nvPr/>
        </p:nvSpPr>
        <p:spPr bwMode="auto">
          <a:xfrm>
            <a:off x="7268845" y="6199187"/>
            <a:ext cx="1279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On Search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Text Box 21">
            <a:extLst>
              <a:ext uri="{FF2B5EF4-FFF2-40B4-BE49-F238E27FC236}">
                <a16:creationId xmlns:a16="http://schemas.microsoft.com/office/drawing/2014/main" id="{2CCDBE78-9F46-485C-BEDC-251F156A7FA5}"/>
              </a:ext>
            </a:extLst>
          </p:cNvPr>
          <p:cNvSpPr txBox="1">
            <a:spLocks noChangeArrowheads="1"/>
          </p:cNvSpPr>
          <p:nvPr/>
        </p:nvSpPr>
        <p:spPr bwMode="auto">
          <a:xfrm>
            <a:off x="8058403" y="1506537"/>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Text Box 22">
            <a:extLst>
              <a:ext uri="{FF2B5EF4-FFF2-40B4-BE49-F238E27FC236}">
                <a16:creationId xmlns:a16="http://schemas.microsoft.com/office/drawing/2014/main" id="{096EF8A1-4B5B-40FD-8502-56A599B86DA1}"/>
              </a:ext>
            </a:extLst>
          </p:cNvPr>
          <p:cNvSpPr txBox="1">
            <a:spLocks noChangeArrowheads="1"/>
          </p:cNvSpPr>
          <p:nvPr/>
        </p:nvSpPr>
        <p:spPr bwMode="auto">
          <a:xfrm>
            <a:off x="6471532" y="1460342"/>
            <a:ext cx="533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7" name="Straight Arrow Connector 36">
            <a:extLst>
              <a:ext uri="{FF2B5EF4-FFF2-40B4-BE49-F238E27FC236}">
                <a16:creationId xmlns:a16="http://schemas.microsoft.com/office/drawing/2014/main" id="{5184609A-DC2F-4EC0-A1FD-9561D5DD1B07}"/>
              </a:ext>
            </a:extLst>
          </p:cNvPr>
          <p:cNvCxnSpPr>
            <a:cxnSpLocks/>
          </p:cNvCxnSpPr>
          <p:nvPr/>
        </p:nvCxnSpPr>
        <p:spPr>
          <a:xfrm>
            <a:off x="6303645" y="1460342"/>
            <a:ext cx="0" cy="301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BB90480-3682-4D3D-B6CA-7B3CEA4143FD}"/>
              </a:ext>
            </a:extLst>
          </p:cNvPr>
          <p:cNvCxnSpPr>
            <a:cxnSpLocks/>
          </p:cNvCxnSpPr>
          <p:nvPr/>
        </p:nvCxnSpPr>
        <p:spPr>
          <a:xfrm>
            <a:off x="6303645" y="2512382"/>
            <a:ext cx="0" cy="28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73B5257-8CFE-4E2D-A4DE-9215BB300CF3}"/>
              </a:ext>
            </a:extLst>
          </p:cNvPr>
          <p:cNvCxnSpPr>
            <a:cxnSpLocks/>
          </p:cNvCxnSpPr>
          <p:nvPr/>
        </p:nvCxnSpPr>
        <p:spPr>
          <a:xfrm>
            <a:off x="6327251" y="3238499"/>
            <a:ext cx="0" cy="542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37F41E3-6C55-4438-A2A9-DF498828E72C}"/>
              </a:ext>
            </a:extLst>
          </p:cNvPr>
          <p:cNvCxnSpPr>
            <a:cxnSpLocks/>
          </p:cNvCxnSpPr>
          <p:nvPr/>
        </p:nvCxnSpPr>
        <p:spPr>
          <a:xfrm>
            <a:off x="6333139" y="4253185"/>
            <a:ext cx="20431" cy="504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8C0F7F9-BA5A-467C-9D91-30AD218D6EDF}"/>
              </a:ext>
            </a:extLst>
          </p:cNvPr>
          <p:cNvCxnSpPr>
            <a:cxnSpLocks/>
            <a:endCxn id="29" idx="0"/>
          </p:cNvCxnSpPr>
          <p:nvPr/>
        </p:nvCxnSpPr>
        <p:spPr>
          <a:xfrm>
            <a:off x="6430645" y="5337175"/>
            <a:ext cx="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9">
            <a:extLst>
              <a:ext uri="{FF2B5EF4-FFF2-40B4-BE49-F238E27FC236}">
                <a16:creationId xmlns:a16="http://schemas.microsoft.com/office/drawing/2014/main" id="{BA51C1AE-54F9-4638-AE39-DAB6411580A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3" name="Rectangle 60">
            <a:extLst>
              <a:ext uri="{FF2B5EF4-FFF2-40B4-BE49-F238E27FC236}">
                <a16:creationId xmlns:a16="http://schemas.microsoft.com/office/drawing/2014/main" id="{EBA657F3-8CBB-48FF-BEDC-B63A403A885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cxnSp>
        <p:nvCxnSpPr>
          <p:cNvPr id="55" name="Connector: Elbow 54">
            <a:extLst>
              <a:ext uri="{FF2B5EF4-FFF2-40B4-BE49-F238E27FC236}">
                <a16:creationId xmlns:a16="http://schemas.microsoft.com/office/drawing/2014/main" id="{4FE4F55A-E024-4F9C-9B12-89EFBF57E722}"/>
              </a:ext>
            </a:extLst>
          </p:cNvPr>
          <p:cNvCxnSpPr>
            <a:stCxn id="25" idx="3"/>
            <a:endCxn id="24" idx="3"/>
          </p:cNvCxnSpPr>
          <p:nvPr/>
        </p:nvCxnSpPr>
        <p:spPr>
          <a:xfrm flipV="1">
            <a:off x="7345045" y="1168400"/>
            <a:ext cx="33131" cy="942660"/>
          </a:xfrm>
          <a:prstGeom prst="bentConnector3">
            <a:avLst>
              <a:gd name="adj1" fmla="val 2102976"/>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06AB7728-DB52-4A79-A177-0C715CBE00D7}"/>
              </a:ext>
            </a:extLst>
          </p:cNvPr>
          <p:cNvCxnSpPr>
            <a:stCxn id="29" idx="3"/>
            <a:endCxn id="27" idx="2"/>
          </p:cNvCxnSpPr>
          <p:nvPr/>
        </p:nvCxnSpPr>
        <p:spPr>
          <a:xfrm flipV="1">
            <a:off x="7268845" y="4014628"/>
            <a:ext cx="433780" cy="2081372"/>
          </a:xfrm>
          <a:prstGeom prst="bentConnector3">
            <a:avLst>
              <a:gd name="adj1" fmla="val 260293"/>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C96C9F61-8F0D-4723-8EEC-6180C6590121}"/>
              </a:ext>
            </a:extLst>
          </p:cNvPr>
          <p:cNvCxnSpPr>
            <a:stCxn id="29" idx="1"/>
            <a:endCxn id="24" idx="1"/>
          </p:cNvCxnSpPr>
          <p:nvPr/>
        </p:nvCxnSpPr>
        <p:spPr>
          <a:xfrm rot="10800000">
            <a:off x="5276327" y="1168400"/>
            <a:ext cx="316119" cy="4927600"/>
          </a:xfrm>
          <a:prstGeom prst="bentConnector3">
            <a:avLst>
              <a:gd name="adj1" fmla="val 41664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263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734F2-2E47-4386-ABAD-BCFB82F350DC}"/>
              </a:ext>
            </a:extLst>
          </p:cNvPr>
          <p:cNvSpPr txBox="1"/>
          <p:nvPr/>
        </p:nvSpPr>
        <p:spPr>
          <a:xfrm>
            <a:off x="3276600" y="139700"/>
            <a:ext cx="4927600" cy="646331"/>
          </a:xfrm>
          <a:prstGeom prst="rect">
            <a:avLst/>
          </a:prstGeom>
          <a:noFill/>
        </p:spPr>
        <p:txBody>
          <a:bodyPr wrap="square" rtlCol="0">
            <a:spAutoFit/>
          </a:bodyPr>
          <a:lstStyle/>
          <a:p>
            <a:pPr algn="ctr"/>
            <a:r>
              <a:rPr lang="en-US" sz="3600" b="1" u="sng" dirty="0">
                <a:latin typeface="Verdana" panose="020B0604030504040204" pitchFamily="34" charset="0"/>
                <a:ea typeface="Verdana" panose="020B0604030504040204" pitchFamily="34" charset="0"/>
              </a:rPr>
              <a:t>Snapshot</a:t>
            </a:r>
            <a:endParaRPr lang="en-IN" sz="3600" b="1" u="sng" dirty="0">
              <a:latin typeface="Verdana" panose="020B0604030504040204" pitchFamily="34" charset="0"/>
              <a:ea typeface="Verdana" panose="020B0604030504040204" pitchFamily="34" charset="0"/>
            </a:endParaRPr>
          </a:p>
        </p:txBody>
      </p:sp>
      <p:pic>
        <p:nvPicPr>
          <p:cNvPr id="5" name="Content Placeholder 3">
            <a:extLst>
              <a:ext uri="{FF2B5EF4-FFF2-40B4-BE49-F238E27FC236}">
                <a16:creationId xmlns:a16="http://schemas.microsoft.com/office/drawing/2014/main" id="{2631E22D-C0FF-469C-94B4-E2A49514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24" b="5067"/>
          <a:stretch>
            <a:fillRect/>
          </a:stretch>
        </p:blipFill>
        <p:spPr>
          <a:xfrm>
            <a:off x="0" y="1549400"/>
            <a:ext cx="12192000" cy="5308600"/>
          </a:xfrm>
          <a:prstGeom prst="rect">
            <a:avLst/>
          </a:prstGeom>
        </p:spPr>
      </p:pic>
      <p:sp>
        <p:nvSpPr>
          <p:cNvPr id="6" name="TextBox 5">
            <a:extLst>
              <a:ext uri="{FF2B5EF4-FFF2-40B4-BE49-F238E27FC236}">
                <a16:creationId xmlns:a16="http://schemas.microsoft.com/office/drawing/2014/main" id="{4A857BA3-FAA1-42D5-907F-5A821869FE24}"/>
              </a:ext>
            </a:extLst>
          </p:cNvPr>
          <p:cNvSpPr txBox="1"/>
          <p:nvPr/>
        </p:nvSpPr>
        <p:spPr>
          <a:xfrm>
            <a:off x="1282700" y="964625"/>
            <a:ext cx="3314700" cy="584775"/>
          </a:xfrm>
          <a:prstGeom prst="rect">
            <a:avLst/>
          </a:prstGeom>
          <a:noFill/>
        </p:spPr>
        <p:txBody>
          <a:bodyPr wrap="square" rtlCol="0">
            <a:spAutoFit/>
          </a:bodyPr>
          <a:lstStyle/>
          <a:p>
            <a:r>
              <a:rPr lang="en-IN" sz="3200" b="1" dirty="0">
                <a:latin typeface="Algerian" panose="04020705040A02060702" pitchFamily="82" charset="0"/>
              </a:rPr>
              <a:t>Home Page :</a:t>
            </a:r>
          </a:p>
        </p:txBody>
      </p:sp>
    </p:spTree>
    <p:extLst>
      <p:ext uri="{BB962C8B-B14F-4D97-AF65-F5344CB8AC3E}">
        <p14:creationId xmlns:p14="http://schemas.microsoft.com/office/powerpoint/2010/main" val="361198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9573F31-BD6E-41C5-9BA6-B55BC28D1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766" b="4622"/>
          <a:stretch>
            <a:fillRect/>
          </a:stretch>
        </p:blipFill>
        <p:spPr>
          <a:xfrm>
            <a:off x="0" y="1524000"/>
            <a:ext cx="12192000" cy="5334000"/>
          </a:xfrm>
          <a:prstGeom prst="rect">
            <a:avLst/>
          </a:prstGeom>
        </p:spPr>
      </p:pic>
      <p:sp>
        <p:nvSpPr>
          <p:cNvPr id="4" name="TextBox 3">
            <a:extLst>
              <a:ext uri="{FF2B5EF4-FFF2-40B4-BE49-F238E27FC236}">
                <a16:creationId xmlns:a16="http://schemas.microsoft.com/office/drawing/2014/main" id="{981AE49A-7FD8-4CA7-85DC-CADB4779C714}"/>
              </a:ext>
            </a:extLst>
          </p:cNvPr>
          <p:cNvSpPr txBox="1"/>
          <p:nvPr/>
        </p:nvSpPr>
        <p:spPr>
          <a:xfrm>
            <a:off x="0" y="457200"/>
            <a:ext cx="12280900" cy="584775"/>
          </a:xfrm>
          <a:prstGeom prst="rect">
            <a:avLst/>
          </a:prstGeom>
          <a:noFill/>
        </p:spPr>
        <p:txBody>
          <a:bodyPr wrap="square" rtlCol="0">
            <a:spAutoFit/>
          </a:bodyPr>
          <a:lstStyle/>
          <a:p>
            <a:pPr algn="ctr"/>
            <a:r>
              <a:rPr lang="en-IN" sz="3200" b="1" dirty="0">
                <a:latin typeface="Algerian" panose="04020705040A02060702" pitchFamily="82" charset="0"/>
              </a:rPr>
              <a:t>PREVENT PAGE </a:t>
            </a:r>
          </a:p>
        </p:txBody>
      </p:sp>
    </p:spTree>
    <p:extLst>
      <p:ext uri="{BB962C8B-B14F-4D97-AF65-F5344CB8AC3E}">
        <p14:creationId xmlns:p14="http://schemas.microsoft.com/office/powerpoint/2010/main" val="185517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15129EB-38D9-45BA-9C6F-74189A03B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186" b="4620"/>
          <a:stretch>
            <a:fillRect/>
          </a:stretch>
        </p:blipFill>
        <p:spPr>
          <a:xfrm>
            <a:off x="0" y="1511300"/>
            <a:ext cx="12192000" cy="5346699"/>
          </a:xfrm>
          <a:prstGeom prst="rect">
            <a:avLst/>
          </a:prstGeom>
        </p:spPr>
      </p:pic>
      <p:sp>
        <p:nvSpPr>
          <p:cNvPr id="5" name="TextBox 4">
            <a:extLst>
              <a:ext uri="{FF2B5EF4-FFF2-40B4-BE49-F238E27FC236}">
                <a16:creationId xmlns:a16="http://schemas.microsoft.com/office/drawing/2014/main" id="{5D50FEF5-89A9-45EB-ADDD-4B0AEB93CA57}"/>
              </a:ext>
            </a:extLst>
          </p:cNvPr>
          <p:cNvSpPr txBox="1"/>
          <p:nvPr/>
        </p:nvSpPr>
        <p:spPr>
          <a:xfrm>
            <a:off x="0" y="406400"/>
            <a:ext cx="12192000" cy="584775"/>
          </a:xfrm>
          <a:prstGeom prst="rect">
            <a:avLst/>
          </a:prstGeom>
          <a:noFill/>
        </p:spPr>
        <p:txBody>
          <a:bodyPr wrap="square" rtlCol="0">
            <a:spAutoFit/>
          </a:bodyPr>
          <a:lstStyle/>
          <a:p>
            <a:pPr algn="ctr"/>
            <a:r>
              <a:rPr lang="en-IN" sz="3200" b="1" dirty="0">
                <a:latin typeface="Algerian" panose="04020705040A02060702" pitchFamily="82" charset="0"/>
              </a:rPr>
              <a:t>SYMPTOMS PAGE </a:t>
            </a:r>
          </a:p>
        </p:txBody>
      </p:sp>
    </p:spTree>
    <p:extLst>
      <p:ext uri="{BB962C8B-B14F-4D97-AF65-F5344CB8AC3E}">
        <p14:creationId xmlns:p14="http://schemas.microsoft.com/office/powerpoint/2010/main" val="10670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33B06FEE-DBA9-428C-A0F4-7101CD415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866" b="5042"/>
          <a:stretch>
            <a:fillRect/>
          </a:stretch>
        </p:blipFill>
        <p:spPr>
          <a:xfrm>
            <a:off x="0" y="1498600"/>
            <a:ext cx="12192000" cy="5359400"/>
          </a:xfrm>
          <a:prstGeom prst="rect">
            <a:avLst/>
          </a:prstGeom>
        </p:spPr>
      </p:pic>
      <p:sp>
        <p:nvSpPr>
          <p:cNvPr id="4" name="TextBox 3">
            <a:extLst>
              <a:ext uri="{FF2B5EF4-FFF2-40B4-BE49-F238E27FC236}">
                <a16:creationId xmlns:a16="http://schemas.microsoft.com/office/drawing/2014/main" id="{4C43B1AD-55CE-4CAD-A85E-F42A18648A58}"/>
              </a:ext>
            </a:extLst>
          </p:cNvPr>
          <p:cNvSpPr txBox="1"/>
          <p:nvPr/>
        </p:nvSpPr>
        <p:spPr>
          <a:xfrm>
            <a:off x="3898900" y="419100"/>
            <a:ext cx="5156200" cy="584775"/>
          </a:xfrm>
          <a:prstGeom prst="rect">
            <a:avLst/>
          </a:prstGeom>
          <a:noFill/>
        </p:spPr>
        <p:txBody>
          <a:bodyPr wrap="square" rtlCol="0">
            <a:spAutoFit/>
          </a:bodyPr>
          <a:lstStyle/>
          <a:p>
            <a:r>
              <a:rPr lang="en-IN" sz="3200" b="1" dirty="0">
                <a:latin typeface="Algerian" panose="04020705040A02060702" pitchFamily="82" charset="0"/>
              </a:rPr>
              <a:t>PRECAUTIONS  PAGE </a:t>
            </a:r>
          </a:p>
        </p:txBody>
      </p:sp>
    </p:spTree>
    <p:extLst>
      <p:ext uri="{BB962C8B-B14F-4D97-AF65-F5344CB8AC3E}">
        <p14:creationId xmlns:p14="http://schemas.microsoft.com/office/powerpoint/2010/main" val="81775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4DBA08C0-F9DE-401A-A8D0-FDDADCD41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601" b="4922"/>
          <a:stretch>
            <a:fillRect/>
          </a:stretch>
        </p:blipFill>
        <p:spPr>
          <a:xfrm>
            <a:off x="0" y="1562100"/>
            <a:ext cx="12191999" cy="5295899"/>
          </a:xfrm>
          <a:prstGeom prst="rect">
            <a:avLst/>
          </a:prstGeom>
        </p:spPr>
      </p:pic>
      <p:sp>
        <p:nvSpPr>
          <p:cNvPr id="4" name="TextBox 3">
            <a:extLst>
              <a:ext uri="{FF2B5EF4-FFF2-40B4-BE49-F238E27FC236}">
                <a16:creationId xmlns:a16="http://schemas.microsoft.com/office/drawing/2014/main" id="{0DFE087F-F434-479D-AD9E-EBDC0B53FA55}"/>
              </a:ext>
            </a:extLst>
          </p:cNvPr>
          <p:cNvSpPr txBox="1"/>
          <p:nvPr/>
        </p:nvSpPr>
        <p:spPr>
          <a:xfrm>
            <a:off x="0" y="627788"/>
            <a:ext cx="12191999" cy="584775"/>
          </a:xfrm>
          <a:prstGeom prst="rect">
            <a:avLst/>
          </a:prstGeom>
          <a:noFill/>
        </p:spPr>
        <p:txBody>
          <a:bodyPr wrap="square" rtlCol="0">
            <a:spAutoFit/>
          </a:bodyPr>
          <a:lstStyle/>
          <a:p>
            <a:pPr algn="ctr"/>
            <a:r>
              <a:rPr lang="en-IN" sz="3200" b="1" dirty="0">
                <a:latin typeface="Algerian" panose="04020705040A02060702" pitchFamily="82" charset="0"/>
              </a:rPr>
              <a:t>HAND - WASH</a:t>
            </a:r>
          </a:p>
        </p:txBody>
      </p:sp>
    </p:spTree>
    <p:extLst>
      <p:ext uri="{BB962C8B-B14F-4D97-AF65-F5344CB8AC3E}">
        <p14:creationId xmlns:p14="http://schemas.microsoft.com/office/powerpoint/2010/main" val="27498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D3CB3407-DAF7-43A3-A685-02A898914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45" t="10799" r="10966" b="4308"/>
          <a:stretch>
            <a:fillRect/>
          </a:stretch>
        </p:blipFill>
        <p:spPr>
          <a:xfrm>
            <a:off x="0" y="1460500"/>
            <a:ext cx="12192000" cy="5397500"/>
          </a:xfrm>
          <a:prstGeom prst="rect">
            <a:avLst/>
          </a:prstGeom>
        </p:spPr>
      </p:pic>
      <p:sp>
        <p:nvSpPr>
          <p:cNvPr id="4" name="TextBox 3">
            <a:extLst>
              <a:ext uri="{FF2B5EF4-FFF2-40B4-BE49-F238E27FC236}">
                <a16:creationId xmlns:a16="http://schemas.microsoft.com/office/drawing/2014/main" id="{53B52ED9-35B0-4493-BE18-3418A658EC20}"/>
              </a:ext>
            </a:extLst>
          </p:cNvPr>
          <p:cNvSpPr txBox="1"/>
          <p:nvPr/>
        </p:nvSpPr>
        <p:spPr>
          <a:xfrm>
            <a:off x="0" y="596900"/>
            <a:ext cx="12192000" cy="584775"/>
          </a:xfrm>
          <a:prstGeom prst="rect">
            <a:avLst/>
          </a:prstGeom>
          <a:noFill/>
        </p:spPr>
        <p:txBody>
          <a:bodyPr wrap="square" rtlCol="0">
            <a:spAutoFit/>
          </a:bodyPr>
          <a:lstStyle/>
          <a:p>
            <a:pPr algn="ctr"/>
            <a:r>
              <a:rPr lang="en-IN" b="1" dirty="0">
                <a:latin typeface="Algerian" panose="04020705040A02060702" pitchFamily="82" charset="0"/>
              </a:rPr>
              <a:t>      </a:t>
            </a:r>
            <a:r>
              <a:rPr lang="en-IN" sz="3200" b="1" dirty="0">
                <a:latin typeface="Algerian" panose="04020705040A02060702" pitchFamily="82" charset="0"/>
              </a:rPr>
              <a:t>WORLD COVID-19 CASES</a:t>
            </a:r>
          </a:p>
        </p:txBody>
      </p:sp>
    </p:spTree>
    <p:extLst>
      <p:ext uri="{BB962C8B-B14F-4D97-AF65-F5344CB8AC3E}">
        <p14:creationId xmlns:p14="http://schemas.microsoft.com/office/powerpoint/2010/main" val="362830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3194DF3-9B5E-482E-A85F-36D85E9F8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154" t="10924" r="14943" b="4202"/>
          <a:stretch>
            <a:fillRect/>
          </a:stretch>
        </p:blipFill>
        <p:spPr>
          <a:xfrm>
            <a:off x="0" y="1333500"/>
            <a:ext cx="12192000" cy="5524500"/>
          </a:xfrm>
          <a:prstGeom prst="rect">
            <a:avLst/>
          </a:prstGeom>
        </p:spPr>
      </p:pic>
      <p:sp>
        <p:nvSpPr>
          <p:cNvPr id="4" name="TextBox 3">
            <a:extLst>
              <a:ext uri="{FF2B5EF4-FFF2-40B4-BE49-F238E27FC236}">
                <a16:creationId xmlns:a16="http://schemas.microsoft.com/office/drawing/2014/main" id="{6772798E-A5E0-45C0-AB50-A6BA81966178}"/>
              </a:ext>
            </a:extLst>
          </p:cNvPr>
          <p:cNvSpPr txBox="1"/>
          <p:nvPr/>
        </p:nvSpPr>
        <p:spPr>
          <a:xfrm>
            <a:off x="4813300" y="387350"/>
            <a:ext cx="6032500" cy="584775"/>
          </a:xfrm>
          <a:prstGeom prst="rect">
            <a:avLst/>
          </a:prstGeom>
          <a:noFill/>
        </p:spPr>
        <p:txBody>
          <a:bodyPr wrap="square" rtlCol="0">
            <a:spAutoFit/>
          </a:bodyPr>
          <a:lstStyle/>
          <a:p>
            <a:r>
              <a:rPr lang="en-IN" sz="3200" b="1" dirty="0">
                <a:latin typeface="Algerian" panose="04020705040A02060702" pitchFamily="82" charset="0"/>
              </a:rPr>
              <a:t>GRAPH PAGE</a:t>
            </a:r>
          </a:p>
        </p:txBody>
      </p:sp>
    </p:spTree>
    <p:extLst>
      <p:ext uri="{BB962C8B-B14F-4D97-AF65-F5344CB8AC3E}">
        <p14:creationId xmlns:p14="http://schemas.microsoft.com/office/powerpoint/2010/main" val="252891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11406-A9CC-4B05-A48B-0AF8C05A96B5}"/>
              </a:ext>
            </a:extLst>
          </p:cNvPr>
          <p:cNvSpPr txBox="1"/>
          <p:nvPr/>
        </p:nvSpPr>
        <p:spPr>
          <a:xfrm>
            <a:off x="3322320" y="802640"/>
            <a:ext cx="6238240" cy="84328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89A9113-A32E-4863-A1A4-4CC50A92914C}"/>
              </a:ext>
            </a:extLst>
          </p:cNvPr>
          <p:cNvSpPr txBox="1"/>
          <p:nvPr/>
        </p:nvSpPr>
        <p:spPr>
          <a:xfrm>
            <a:off x="4856480" y="640080"/>
            <a:ext cx="4704080" cy="100584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B4F51526-83E0-43E5-B0F6-294B433643F0}"/>
              </a:ext>
            </a:extLst>
          </p:cNvPr>
          <p:cNvSpPr txBox="1"/>
          <p:nvPr/>
        </p:nvSpPr>
        <p:spPr>
          <a:xfrm>
            <a:off x="4287520" y="802640"/>
            <a:ext cx="4846320" cy="646331"/>
          </a:xfrm>
          <a:prstGeom prst="rect">
            <a:avLst/>
          </a:prstGeom>
          <a:noFill/>
        </p:spPr>
        <p:txBody>
          <a:bodyPr wrap="square" rtlCol="0">
            <a:spAutoFit/>
          </a:bodyPr>
          <a:lstStyle/>
          <a:p>
            <a:r>
              <a:rPr lang="en-IN" sz="3600" b="1" u="sng" dirty="0">
                <a:latin typeface="Verdana" panose="020B0604030504040204" pitchFamily="34" charset="0"/>
                <a:ea typeface="Verdana" panose="020B0604030504040204" pitchFamily="34" charset="0"/>
              </a:rPr>
              <a:t>Objectives</a:t>
            </a:r>
          </a:p>
        </p:txBody>
      </p:sp>
      <p:sp>
        <p:nvSpPr>
          <p:cNvPr id="5" name="TextBox 4">
            <a:extLst>
              <a:ext uri="{FF2B5EF4-FFF2-40B4-BE49-F238E27FC236}">
                <a16:creationId xmlns:a16="http://schemas.microsoft.com/office/drawing/2014/main" id="{69E591A1-AD82-46CC-AC16-0BC30CF70610}"/>
              </a:ext>
            </a:extLst>
          </p:cNvPr>
          <p:cNvSpPr txBox="1"/>
          <p:nvPr/>
        </p:nvSpPr>
        <p:spPr>
          <a:xfrm>
            <a:off x="1879600" y="2113280"/>
            <a:ext cx="7680960" cy="2246769"/>
          </a:xfrm>
          <a:prstGeom prst="rect">
            <a:avLst/>
          </a:prstGeom>
          <a:noFill/>
        </p:spPr>
        <p:txBody>
          <a:bodyPr wrap="square" rtlCol="0">
            <a:spAutoFit/>
          </a:bodyPr>
          <a:lstStyle/>
          <a:p>
            <a:pPr marL="342900" indent="-342900">
              <a:buFont typeface="Arial" panose="020B0604020202020204" pitchFamily="34" charset="0"/>
              <a:buChar char="•"/>
            </a:pPr>
            <a:r>
              <a:rPr lang="en-US" altLang="en-US" sz="2000" dirty="0">
                <a:ea typeface="宋体" panose="02010600030101010101" pitchFamily="2" charset="-122"/>
              </a:rPr>
              <a:t>The main goal of this project is to reports data from all </a:t>
            </a:r>
            <a:r>
              <a:rPr lang="en-US" altLang="en-US" sz="2000" dirty="0" err="1">
                <a:ea typeface="宋体" panose="02010600030101010101" pitchFamily="2" charset="-122"/>
              </a:rPr>
              <a:t>countrys</a:t>
            </a:r>
            <a:r>
              <a:rPr lang="en-US" altLang="en-US" sz="2000" dirty="0">
                <a:ea typeface="宋体" panose="02010600030101010101" pitchFamily="2" charset="-122"/>
              </a:rPr>
              <a:t> of  total cases of covid19 infected ,recovered and death cases</a:t>
            </a:r>
          </a:p>
          <a:p>
            <a:pPr marL="342900" indent="-342900">
              <a:buFont typeface="Arial" panose="020B0604020202020204" pitchFamily="34" charset="0"/>
              <a:buChar char="•"/>
            </a:pPr>
            <a:endParaRPr lang="en-US" altLang="en-US" sz="2000" dirty="0">
              <a:ea typeface="宋体" panose="02010600030101010101" pitchFamily="2" charset="-122"/>
            </a:endParaRPr>
          </a:p>
          <a:p>
            <a:pPr marL="342900" indent="-342900">
              <a:buFont typeface="Arial" panose="020B0604020202020204" pitchFamily="34" charset="0"/>
              <a:buChar char="•"/>
            </a:pPr>
            <a:r>
              <a:rPr lang="en-US" altLang="en-US" sz="2000" dirty="0">
                <a:ea typeface="宋体" panose="02010600030101010101" pitchFamily="2" charset="-122"/>
              </a:rPr>
              <a:t>Reliable content that will be sufficient for news article and health origination</a:t>
            </a:r>
          </a:p>
          <a:p>
            <a:endParaRPr lang="en-US" altLang="en-US" sz="2000" dirty="0">
              <a:ea typeface="宋体" panose="02010600030101010101" pitchFamily="2" charset="-122"/>
            </a:endParaRPr>
          </a:p>
          <a:p>
            <a:pPr marL="342900" indent="-342900">
              <a:buFont typeface="Arial" panose="020B0604020202020204" pitchFamily="34" charset="0"/>
              <a:buChar char="•"/>
            </a:pPr>
            <a:r>
              <a:rPr lang="en-US" altLang="en-US" sz="2000" dirty="0">
                <a:ea typeface="宋体" panose="02010600030101010101" pitchFamily="2" charset="-122"/>
              </a:rPr>
              <a:t>To aware people about covid19 and take precautions.</a:t>
            </a:r>
          </a:p>
        </p:txBody>
      </p:sp>
    </p:spTree>
    <p:extLst>
      <p:ext uri="{BB962C8B-B14F-4D97-AF65-F5344CB8AC3E}">
        <p14:creationId xmlns:p14="http://schemas.microsoft.com/office/powerpoint/2010/main" val="62885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02C87-4D73-466C-AEA5-B32373EA46EA}"/>
              </a:ext>
            </a:extLst>
          </p:cNvPr>
          <p:cNvSpPr txBox="1"/>
          <p:nvPr/>
        </p:nvSpPr>
        <p:spPr>
          <a:xfrm>
            <a:off x="3088640" y="833120"/>
            <a:ext cx="5781040" cy="646331"/>
          </a:xfrm>
          <a:prstGeom prst="rect">
            <a:avLst/>
          </a:prstGeom>
          <a:noFill/>
        </p:spPr>
        <p:txBody>
          <a:bodyPr wrap="square" rtlCol="0">
            <a:spAutoFit/>
          </a:bodyPr>
          <a:lstStyle/>
          <a:p>
            <a:pPr algn="ctr"/>
            <a:r>
              <a:rPr lang="en-IN" sz="3600" b="1" u="sng" dirty="0">
                <a:latin typeface="Verdana" panose="020B0604030504040204" pitchFamily="34" charset="0"/>
                <a:ea typeface="Verdana" panose="020B0604030504040204" pitchFamily="34" charset="0"/>
              </a:rPr>
              <a:t>Advantages</a:t>
            </a:r>
          </a:p>
        </p:txBody>
      </p:sp>
      <p:sp>
        <p:nvSpPr>
          <p:cNvPr id="3" name="TextBox 2">
            <a:extLst>
              <a:ext uri="{FF2B5EF4-FFF2-40B4-BE49-F238E27FC236}">
                <a16:creationId xmlns:a16="http://schemas.microsoft.com/office/drawing/2014/main" id="{6CF47D91-0396-4C4B-93A3-BEF307FDAD5E}"/>
              </a:ext>
            </a:extLst>
          </p:cNvPr>
          <p:cNvSpPr txBox="1"/>
          <p:nvPr/>
        </p:nvSpPr>
        <p:spPr>
          <a:xfrm>
            <a:off x="1910080" y="1859280"/>
            <a:ext cx="8798560" cy="4568174"/>
          </a:xfrm>
          <a:prstGeom prst="rect">
            <a:avLst/>
          </a:prstGeom>
          <a:noFill/>
        </p:spPr>
        <p:txBody>
          <a:bodyPr wrap="square" rtlCol="0">
            <a:spAutoFit/>
          </a:bodyPr>
          <a:lstStyle/>
          <a:p>
            <a:pPr algn="just">
              <a:lnSpc>
                <a:spcPct val="115000"/>
              </a:lnSpc>
              <a:spcAft>
                <a:spcPts val="1000"/>
              </a:spcAft>
            </a:pPr>
            <a:endParaRPr lang="en-US" dirty="0">
              <a:latin typeface="Times New Roman" panose="02020603050405020304" pitchFamily="18" charset="0"/>
              <a:ea typeface="Times New Roman" panose="02020603050405020304" pitchFamily="18" charset="0"/>
              <a:cs typeface="Mangal" panose="02040503050203030202" pitchFamily="18" charset="0"/>
            </a:endParaRPr>
          </a:p>
          <a:p>
            <a:pPr marL="342900" indent="-342900" algn="just">
              <a:lnSpc>
                <a:spcPct val="115000"/>
              </a:lnSpc>
              <a:spcAft>
                <a:spcPts val="1000"/>
              </a:spcAft>
              <a:buFont typeface="Arial" panose="020B0604020202020204" pitchFamily="34" charset="0"/>
              <a:buChar char="•"/>
            </a:pPr>
            <a:r>
              <a:rPr lang="en-US" altLang="en-US" sz="2000" dirty="0">
                <a:ea typeface="宋体" panose="02010600030101010101" pitchFamily="2" charset="-122"/>
              </a:rPr>
              <a:t>It will give number of patient in all over the world with the help of covid tracker</a:t>
            </a:r>
          </a:p>
          <a:p>
            <a:pPr marL="342900" indent="-342900" algn="just">
              <a:lnSpc>
                <a:spcPct val="115000"/>
              </a:lnSpc>
              <a:spcAft>
                <a:spcPts val="1000"/>
              </a:spcAft>
              <a:buFont typeface="Arial" panose="020B0604020202020204" pitchFamily="34" charset="0"/>
              <a:buChar char="•"/>
            </a:pPr>
            <a:endParaRPr lang="en-US" altLang="en-US" sz="2000" dirty="0">
              <a:ea typeface="宋体" panose="02010600030101010101" pitchFamily="2" charset="-122"/>
            </a:endParaRPr>
          </a:p>
          <a:p>
            <a:pPr marL="342900" indent="-342900" algn="just">
              <a:lnSpc>
                <a:spcPct val="115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Mangal" panose="02040503050203030202" pitchFamily="18" charset="0"/>
              </a:rPr>
              <a:t>It will</a:t>
            </a:r>
            <a:r>
              <a:rPr lang="en-US" sz="2000" dirty="0">
                <a:effectLst/>
                <a:latin typeface="Times New Roman" panose="02020603050405020304" pitchFamily="18" charset="0"/>
                <a:ea typeface="Times New Roman" panose="02020603050405020304" pitchFamily="18" charset="0"/>
                <a:cs typeface="Mangal" panose="02040503050203030202" pitchFamily="18" charset="0"/>
              </a:rPr>
              <a:t> be helpful for those who are doing research on covid 19 .</a:t>
            </a:r>
          </a:p>
          <a:p>
            <a:pPr algn="just">
              <a:lnSpc>
                <a:spcPct val="115000"/>
              </a:lnSpc>
              <a:spcAft>
                <a:spcPts val="1000"/>
              </a:spcAft>
            </a:pPr>
            <a:endParaRPr lang="en-US" sz="2000" dirty="0">
              <a:latin typeface="Times New Roman" panose="02020603050405020304" pitchFamily="18" charset="0"/>
              <a:ea typeface="Times New Roman" panose="02020603050405020304" pitchFamily="18" charset="0"/>
              <a:cs typeface="Mangal" panose="02040503050203030202" pitchFamily="18" charset="0"/>
            </a:endParaRPr>
          </a:p>
          <a:p>
            <a:pPr marL="342900" indent="-342900" algn="just">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Mangal" panose="02040503050203030202" pitchFamily="18" charset="0"/>
              </a:rPr>
              <a:t>doctors and their staff can use this information to spread awareness among the citizens.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lvl="0" algn="just">
              <a:lnSpc>
                <a:spcPct val="115000"/>
              </a:lnSpc>
              <a:spcAft>
                <a:spcPts val="1000"/>
              </a:spcAft>
            </a:pPr>
            <a:r>
              <a:rPr lang="en-US" sz="2000" dirty="0">
                <a:latin typeface="Times New Roman" panose="02020603050405020304" pitchFamily="18" charset="0"/>
                <a:ea typeface="Times New Roman" panose="02020603050405020304" pitchFamily="18" charset="0"/>
                <a:cs typeface="Mangal" panose="02040503050203030202" pitchFamily="18" charset="0"/>
              </a:rPr>
              <a:t> </a:t>
            </a:r>
          </a:p>
          <a:p>
            <a:pPr marL="342900" lvl="0" indent="-342900" algn="just">
              <a:lnSpc>
                <a:spcPct val="115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Mangal" panose="02040503050203030202" pitchFamily="18" charset="0"/>
              </a:rPr>
              <a:t>Free access to available and easy to understand.</a:t>
            </a:r>
          </a:p>
          <a:p>
            <a:pPr lvl="0"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76611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FC6BA-B20E-4452-B6A1-3E4910B598E3}"/>
              </a:ext>
            </a:extLst>
          </p:cNvPr>
          <p:cNvSpPr txBox="1"/>
          <p:nvPr/>
        </p:nvSpPr>
        <p:spPr>
          <a:xfrm>
            <a:off x="2905760" y="213361"/>
            <a:ext cx="9194800" cy="3354765"/>
          </a:xfrm>
          <a:prstGeom prst="rect">
            <a:avLst/>
          </a:prstGeom>
          <a:noFill/>
        </p:spPr>
        <p:txBody>
          <a:bodyPr wrap="square" rtlCol="0">
            <a:spAutoFit/>
          </a:bodyPr>
          <a:lstStyle/>
          <a:p>
            <a:r>
              <a:rPr lang="en-US" altLang="en-US" sz="2800" dirty="0">
                <a:latin typeface="Times New Roman" panose="02020603050405020304" pitchFamily="18" charset="0"/>
                <a:ea typeface="微软雅黑" panose="020B0503020204020204" pitchFamily="34" charset="-122"/>
                <a:cs typeface="Times New Roman" panose="02020603050405020304" pitchFamily="18" charset="0"/>
              </a:rPr>
              <a:t>SANT GAJANAN MAHARAJ COLLEGE OF</a:t>
            </a:r>
          </a:p>
          <a:p>
            <a:r>
              <a:rPr lang="en-US" altLang="en-US" sz="2800" dirty="0">
                <a:latin typeface="Times New Roman" panose="02020603050405020304" pitchFamily="18" charset="0"/>
                <a:ea typeface="微软雅黑" panose="020B0503020204020204" pitchFamily="34" charset="-122"/>
                <a:cs typeface="Times New Roman" panose="02020603050405020304" pitchFamily="18" charset="0"/>
              </a:rPr>
              <a:t>        ENGINEERING, MAHAGAON </a:t>
            </a:r>
          </a:p>
          <a:p>
            <a:r>
              <a:rPr lang="en-US" altLang="en-US" sz="2800" dirty="0">
                <a:latin typeface="Times New Roman" panose="02020603050405020304" pitchFamily="18" charset="0"/>
                <a:ea typeface="微软雅黑" panose="020B0503020204020204" pitchFamily="34" charset="-122"/>
                <a:cs typeface="Times New Roman" panose="02020603050405020304" pitchFamily="18" charset="0"/>
              </a:rPr>
              <a:t>                SITE-CHINCHEWADI</a:t>
            </a:r>
            <a:r>
              <a:rPr lang="en-US" altLang="en-US" sz="3200" dirty="0">
                <a:latin typeface="Times New Roman" panose="02020603050405020304" pitchFamily="18" charset="0"/>
                <a:ea typeface="微软雅黑" panose="020B0503020204020204" pitchFamily="34" charset="-122"/>
                <a:cs typeface="Times New Roman" panose="02020603050405020304" pitchFamily="18" charset="0"/>
              </a:rPr>
              <a:t>.</a:t>
            </a:r>
            <a:br>
              <a:rPr lang="en-US" altLang="en-US"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en-US" sz="2000" dirty="0">
                <a:latin typeface="Times New Roman" panose="02020603050405020304" pitchFamily="18" charset="0"/>
                <a:ea typeface="微软雅黑" panose="020B0503020204020204" pitchFamily="34" charset="-122"/>
                <a:cs typeface="Times New Roman" panose="02020603050405020304" pitchFamily="18" charset="0"/>
              </a:rPr>
              <a:t>DEPARTMENT OF COMPUTER SCIENCE AND ENGINEERING</a:t>
            </a:r>
          </a:p>
          <a:p>
            <a:r>
              <a:rPr lang="en-US" altLang="en-US" sz="2000" dirty="0">
                <a:latin typeface="Times New Roman" panose="02020603050405020304" pitchFamily="18" charset="0"/>
                <a:ea typeface="微软雅黑" panose="020B0503020204020204" pitchFamily="34" charset="-122"/>
                <a:cs typeface="Times New Roman" panose="02020603050405020304" pitchFamily="18" charset="0"/>
              </a:rPr>
              <a:t>                         Academic Year 2020-2021</a:t>
            </a:r>
          </a:p>
          <a:p>
            <a:r>
              <a:rPr lang="en-US" altLang="en-US" sz="2000" dirty="0">
                <a:latin typeface="Times New Roman" panose="02020603050405020304" pitchFamily="18" charset="0"/>
                <a:ea typeface="微软雅黑" panose="020B0503020204020204" pitchFamily="34" charset="-122"/>
                <a:cs typeface="Times New Roman" panose="02020603050405020304" pitchFamily="18" charset="0"/>
              </a:rPr>
              <a:t>                  NAAC Accredited With  Grade B++ </a:t>
            </a:r>
          </a:p>
          <a:p>
            <a:endParaRPr lang="en-US"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2000" dirty="0">
                <a:latin typeface="Times New Roman" panose="02020603050405020304" pitchFamily="18" charset="0"/>
                <a:ea typeface="微软雅黑" panose="020B0503020204020204" pitchFamily="34" charset="-122"/>
                <a:cs typeface="Times New Roman" panose="02020603050405020304" pitchFamily="18" charset="0"/>
              </a:rPr>
              <a:t>Project Name: </a:t>
            </a:r>
            <a:r>
              <a:rPr lang="en-US" altLang="en-US" sz="2000" b="1" dirty="0">
                <a:latin typeface="Times New Roman" panose="02020603050405020304" pitchFamily="18" charset="0"/>
                <a:ea typeface="微软雅黑" panose="020B0503020204020204" pitchFamily="34" charset="-122"/>
                <a:cs typeface="Times New Roman" panose="02020603050405020304" pitchFamily="18" charset="0"/>
              </a:rPr>
              <a:t>COVID TRACKAR   </a:t>
            </a:r>
          </a:p>
          <a:p>
            <a:r>
              <a:rPr lang="en-US"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2000" dirty="0">
                <a:latin typeface="Times New Roman" panose="02020603050405020304" pitchFamily="18" charset="0"/>
                <a:ea typeface="微软雅黑" panose="020B0503020204020204" pitchFamily="34" charset="-122"/>
                <a:cs typeface="Times New Roman" panose="02020603050405020304" pitchFamily="18" charset="0"/>
              </a:rPr>
              <a:t>Guided by: </a:t>
            </a:r>
            <a:r>
              <a:rPr lang="en-US" altLang="en-US" sz="2000" b="1" dirty="0">
                <a:latin typeface="Times New Roman" panose="02020603050405020304" pitchFamily="18" charset="0"/>
                <a:ea typeface="微软雅黑" panose="020B0503020204020204" pitchFamily="34" charset="-122"/>
                <a:cs typeface="Times New Roman" panose="02020603050405020304" pitchFamily="18" charset="0"/>
              </a:rPr>
              <a:t>Prof. C. H. Kamble</a:t>
            </a:r>
            <a:endParaRPr lang="en-IN" sz="2000" dirty="0"/>
          </a:p>
        </p:txBody>
      </p:sp>
      <p:pic>
        <p:nvPicPr>
          <p:cNvPr id="3" name="Picture 22">
            <a:extLst>
              <a:ext uri="{FF2B5EF4-FFF2-40B4-BE49-F238E27FC236}">
                <a16:creationId xmlns:a16="http://schemas.microsoft.com/office/drawing/2014/main" id="{21C3331A-1581-4580-AD81-D690951AD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160" y="76201"/>
            <a:ext cx="1229360" cy="129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4" descr="CSE Logo">
            <a:extLst>
              <a:ext uri="{FF2B5EF4-FFF2-40B4-BE49-F238E27FC236}">
                <a16:creationId xmlns:a16="http://schemas.microsoft.com/office/drawing/2014/main" id="{C2C15F34-035C-400D-BCCB-29FB86FD7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8560" y="177801"/>
            <a:ext cx="136144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A1B2B27-5C9C-44B3-BBF3-745316B6A9A2}"/>
              </a:ext>
            </a:extLst>
          </p:cNvPr>
          <p:cNvSpPr txBox="1"/>
          <p:nvPr/>
        </p:nvSpPr>
        <p:spPr>
          <a:xfrm>
            <a:off x="1874520" y="4277360"/>
            <a:ext cx="11257280" cy="2031325"/>
          </a:xfrm>
          <a:prstGeom prst="rect">
            <a:avLst/>
          </a:prstGeom>
          <a:noFill/>
        </p:spPr>
        <p:txBody>
          <a:bodyPr wrap="square" rtlCol="0">
            <a:spAutoFit/>
          </a:bodyPr>
          <a:lstStyle/>
          <a:p>
            <a:r>
              <a:rPr lang="en-IN" b="1" dirty="0"/>
              <a:t>                                       </a:t>
            </a:r>
            <a:r>
              <a:rPr lang="en-US" altLang="en-US" sz="1800" b="1" dirty="0">
                <a:cs typeface="Times New Roman" pitchFamily="18" charset="0"/>
              </a:rPr>
              <a:t>Group Member                                 Roll NO.</a:t>
            </a:r>
          </a:p>
          <a:p>
            <a:endParaRPr lang="en-US" altLang="en-US" sz="1800" dirty="0">
              <a:cs typeface="Times New Roman" pitchFamily="18" charset="0"/>
            </a:endParaRPr>
          </a:p>
          <a:p>
            <a:r>
              <a:rPr lang="en-US" altLang="en-US" dirty="0">
                <a:solidFill>
                  <a:srgbClr val="320E04"/>
                </a:solidFill>
                <a:cs typeface="Times New Roman" pitchFamily="18" charset="0"/>
              </a:rPr>
              <a:t>                                  Ms. Kavita Ashok  Patil.	                  19</a:t>
            </a:r>
            <a:endParaRPr lang="en-US" altLang="en-US" dirty="0"/>
          </a:p>
          <a:p>
            <a:r>
              <a:rPr lang="en-US" altLang="en-US" dirty="0">
                <a:solidFill>
                  <a:srgbClr val="320E04"/>
                </a:solidFill>
                <a:cs typeface="Times New Roman" pitchFamily="18" charset="0"/>
              </a:rPr>
              <a:t>                                  Ms. Prajakta Jotiba Powar.	                  27</a:t>
            </a:r>
          </a:p>
          <a:p>
            <a:r>
              <a:rPr lang="en-US" altLang="en-US" dirty="0">
                <a:solidFill>
                  <a:srgbClr val="320E04"/>
                </a:solidFill>
                <a:cs typeface="Times New Roman" pitchFamily="18" charset="0"/>
              </a:rPr>
              <a:t>                                  Ms. Ashwini Vijay Patil. 		 08</a:t>
            </a:r>
            <a:endParaRPr lang="en-US" altLang="en-US" dirty="0"/>
          </a:p>
          <a:p>
            <a:r>
              <a:rPr lang="en-US" altLang="en-US" dirty="0">
                <a:solidFill>
                  <a:srgbClr val="320E04"/>
                </a:solidFill>
                <a:cs typeface="Times New Roman" pitchFamily="18" charset="0"/>
              </a:rPr>
              <a:t>                                  Ms. Gayatri  Appasaheb Patil.                    13</a:t>
            </a:r>
            <a:endParaRPr lang="en-US" altLang="en-US" dirty="0"/>
          </a:p>
          <a:p>
            <a:endParaRPr lang="en-IN" dirty="0"/>
          </a:p>
        </p:txBody>
      </p:sp>
    </p:spTree>
    <p:extLst>
      <p:ext uri="{BB962C8B-B14F-4D97-AF65-F5344CB8AC3E}">
        <p14:creationId xmlns:p14="http://schemas.microsoft.com/office/powerpoint/2010/main" val="35924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6FBCB-B1F8-4602-B6A4-B382451E3372}"/>
              </a:ext>
            </a:extLst>
          </p:cNvPr>
          <p:cNvSpPr txBox="1"/>
          <p:nvPr/>
        </p:nvSpPr>
        <p:spPr>
          <a:xfrm>
            <a:off x="0" y="508000"/>
            <a:ext cx="12192000" cy="646331"/>
          </a:xfrm>
          <a:prstGeom prst="rect">
            <a:avLst/>
          </a:prstGeom>
          <a:noFill/>
        </p:spPr>
        <p:txBody>
          <a:bodyPr wrap="square" rtlCol="0">
            <a:spAutoFit/>
          </a:bodyPr>
          <a:lstStyle/>
          <a:p>
            <a:pPr algn="ctr"/>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Requirement Analysis</a:t>
            </a:r>
            <a:endParaRPr lang="en-IN" sz="3600" b="1" u="sng" dirty="0">
              <a:latin typeface="Verdana" panose="020B0604030504040204" pitchFamily="34" charset="0"/>
              <a:ea typeface="Verdana" panose="020B0604030504040204" pitchFamily="34" charset="0"/>
            </a:endParaRPr>
          </a:p>
        </p:txBody>
      </p:sp>
      <p:sp>
        <p:nvSpPr>
          <p:cNvPr id="4" name="Rectangle 349">
            <a:extLst>
              <a:ext uri="{FF2B5EF4-FFF2-40B4-BE49-F238E27FC236}">
                <a16:creationId xmlns:a16="http://schemas.microsoft.com/office/drawing/2014/main" id="{E49D94FF-4F3B-4A6F-9A9B-B136A851AC48}"/>
              </a:ext>
            </a:extLst>
          </p:cNvPr>
          <p:cNvSpPr txBox="1">
            <a:spLocks noChangeArrowheads="1"/>
          </p:cNvSpPr>
          <p:nvPr/>
        </p:nvSpPr>
        <p:spPr>
          <a:xfrm>
            <a:off x="755576" y="1124744"/>
            <a:ext cx="10014024" cy="48950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defRPr/>
            </a:pPr>
            <a:endParaRPr lang="en-US" altLang="en-US" sz="2000" b="1" dirty="0">
              <a:cs typeface="Times New Roman" pitchFamily="18" charset="0"/>
              <a:sym typeface="Gill Sans MT" pitchFamily="34" charset="0"/>
            </a:endParaRPr>
          </a:p>
          <a:p>
            <a:pPr marL="0" indent="0">
              <a:buFont typeface="Arial" charset="0"/>
              <a:buNone/>
              <a:defRPr/>
            </a:pPr>
            <a:r>
              <a:rPr lang="en-US" altLang="en-US" b="1" dirty="0">
                <a:cs typeface="Times New Roman" pitchFamily="18" charset="0"/>
                <a:sym typeface="Gill Sans MT" pitchFamily="34" charset="0"/>
              </a:rPr>
              <a:t>                                  </a:t>
            </a:r>
            <a:r>
              <a:rPr lang="en-US" altLang="en-US" b="1" u="sng" dirty="0">
                <a:cs typeface="Times New Roman" pitchFamily="18" charset="0"/>
                <a:sym typeface="Gill Sans MT" pitchFamily="34" charset="0"/>
              </a:rPr>
              <a:t>Software specification:</a:t>
            </a:r>
          </a:p>
          <a:p>
            <a:pPr algn="just">
              <a:defRPr/>
            </a:pPr>
            <a:r>
              <a:rPr lang="en-US" altLang="en-US" sz="2000" dirty="0"/>
              <a:t>Operating system :- Windows 10, Linux.</a:t>
            </a:r>
          </a:p>
          <a:p>
            <a:pPr algn="just">
              <a:lnSpc>
                <a:spcPct val="150000"/>
              </a:lnSpc>
              <a:defRPr/>
            </a:pPr>
            <a:r>
              <a:rPr lang="en-US" altLang="en-US" sz="2000" dirty="0"/>
              <a:t>Technology:- Visual Studio Code,  Any One Browser like Chrome, Microsoft edge.</a:t>
            </a:r>
          </a:p>
          <a:p>
            <a:pPr algn="just">
              <a:lnSpc>
                <a:spcPct val="150000"/>
              </a:lnSpc>
              <a:defRPr/>
            </a:pPr>
            <a:r>
              <a:rPr lang="en-US" altLang="en-US" sz="2000" dirty="0"/>
              <a:t>Language:- HTML, CSS, JavaScript.</a:t>
            </a:r>
          </a:p>
          <a:p>
            <a:pPr indent="-646113">
              <a:lnSpc>
                <a:spcPct val="150000"/>
              </a:lnSpc>
              <a:defRPr/>
            </a:pPr>
            <a:endParaRPr lang="en-US" altLang="en-US" sz="2000" dirty="0"/>
          </a:p>
          <a:p>
            <a:pPr marL="0" indent="0">
              <a:buNone/>
              <a:defRPr/>
            </a:pPr>
            <a:r>
              <a:rPr lang="en-US" altLang="en-US" b="1" dirty="0">
                <a:cs typeface="Times New Roman" pitchFamily="18" charset="0"/>
                <a:sym typeface="Gill Sans MT" pitchFamily="34" charset="0"/>
              </a:rPr>
              <a:t>                                    </a:t>
            </a:r>
            <a:r>
              <a:rPr lang="en-US" altLang="en-US" b="1" u="sng" dirty="0">
                <a:cs typeface="Times New Roman" pitchFamily="18" charset="0"/>
                <a:sym typeface="Gill Sans MT" pitchFamily="34" charset="0"/>
              </a:rPr>
              <a:t>Hardware Specification:</a:t>
            </a:r>
          </a:p>
          <a:p>
            <a:pPr>
              <a:defRPr/>
            </a:pPr>
            <a:r>
              <a:rPr lang="en-US" altLang="en-US" sz="2000" dirty="0">
                <a:cs typeface="Times New Roman" pitchFamily="18" charset="0"/>
                <a:sym typeface="Gill Sans MT" pitchFamily="34" charset="0"/>
              </a:rPr>
              <a:t>Processor:- Minimum dual core i3 or i5.</a:t>
            </a:r>
          </a:p>
          <a:p>
            <a:pPr>
              <a:defRPr/>
            </a:pPr>
            <a:r>
              <a:rPr lang="en-US" altLang="en-US" sz="2000" dirty="0">
                <a:cs typeface="Times New Roman" pitchFamily="18" charset="0"/>
                <a:sym typeface="Gill Sans MT" pitchFamily="34" charset="0"/>
              </a:rPr>
              <a:t>AM:- 8 GB</a:t>
            </a:r>
          </a:p>
          <a:p>
            <a:pPr>
              <a:defRPr/>
            </a:pPr>
            <a:r>
              <a:rPr lang="en-US" altLang="en-US" sz="2000" dirty="0">
                <a:cs typeface="Times New Roman" pitchFamily="18" charset="0"/>
                <a:sym typeface="Gill Sans MT" pitchFamily="34" charset="0"/>
              </a:rPr>
              <a:t>Hard Disk:-500 GB Minimum</a:t>
            </a:r>
            <a:endParaRPr lang="en-US" altLang="en-US" sz="2000" dirty="0"/>
          </a:p>
          <a:p>
            <a:pPr indent="-646113">
              <a:buFont typeface="Arial" charset="0"/>
              <a:buChar char="•"/>
              <a:defRPr/>
            </a:pPr>
            <a:endParaRPr lang="en-US" altLang="en-US" sz="2000" b="1" dirty="0">
              <a:ea typeface="宋体" charset="-122"/>
              <a:cs typeface="Times New Roman" pitchFamily="18" charset="0"/>
              <a:sym typeface="Gill Sans MT" pitchFamily="34" charset="0"/>
            </a:endParaRPr>
          </a:p>
        </p:txBody>
      </p:sp>
    </p:spTree>
    <p:extLst>
      <p:ext uri="{BB962C8B-B14F-4D97-AF65-F5344CB8AC3E}">
        <p14:creationId xmlns:p14="http://schemas.microsoft.com/office/powerpoint/2010/main" val="249686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8E6A0-D465-40B8-A1AC-A26AC4CBB0D3}"/>
              </a:ext>
            </a:extLst>
          </p:cNvPr>
          <p:cNvSpPr txBox="1"/>
          <p:nvPr/>
        </p:nvSpPr>
        <p:spPr>
          <a:xfrm>
            <a:off x="2377440" y="762000"/>
            <a:ext cx="5476240" cy="646331"/>
          </a:xfrm>
          <a:prstGeom prst="rect">
            <a:avLst/>
          </a:prstGeom>
          <a:noFill/>
        </p:spPr>
        <p:txBody>
          <a:bodyPr wrap="square" rtlCol="0">
            <a:spAutoFit/>
          </a:bodyPr>
          <a:lstStyle/>
          <a:p>
            <a:pPr algn="r"/>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Conclusion</a:t>
            </a:r>
            <a:endParaRPr lang="en-IN" sz="3600" b="1" u="sng"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05D837A-FD44-4B3D-AA0E-B6B4E071FD4E}"/>
              </a:ext>
            </a:extLst>
          </p:cNvPr>
          <p:cNvSpPr txBox="1"/>
          <p:nvPr/>
        </p:nvSpPr>
        <p:spPr>
          <a:xfrm>
            <a:off x="2255520" y="2458720"/>
            <a:ext cx="9316720" cy="2554545"/>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IN" sz="2000" dirty="0"/>
              <a:t>The research presented current trends of COVID-19 outbreak from January 2020 to August 2021.</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In pandemic like this providing timely information to the  public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This will be useful for public, Health organization and news reporter.</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Easy access for all information at one  place.</a:t>
            </a:r>
          </a:p>
        </p:txBody>
      </p:sp>
    </p:spTree>
    <p:extLst>
      <p:ext uri="{BB962C8B-B14F-4D97-AF65-F5344CB8AC3E}">
        <p14:creationId xmlns:p14="http://schemas.microsoft.com/office/powerpoint/2010/main" val="182789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039E-3E62-4C0F-9F49-148B99CAC034}"/>
              </a:ext>
            </a:extLst>
          </p:cNvPr>
          <p:cNvSpPr txBox="1"/>
          <p:nvPr/>
        </p:nvSpPr>
        <p:spPr>
          <a:xfrm>
            <a:off x="3403600" y="995680"/>
            <a:ext cx="5222240" cy="923330"/>
          </a:xfrm>
          <a:prstGeom prst="rect">
            <a:avLst/>
          </a:prstGeom>
          <a:noFill/>
        </p:spPr>
        <p:txBody>
          <a:bodyPr wrap="square" rtlCol="0">
            <a:spAutoFit/>
          </a:bodyPr>
          <a:lstStyle/>
          <a:p>
            <a:pPr algn="ctr"/>
            <a:r>
              <a:rPr lang="en-IN" sz="3600" b="1" u="sng" dirty="0">
                <a:latin typeface="Verdana" panose="020B0604030504040204" pitchFamily="34" charset="0"/>
                <a:ea typeface="Verdana" panose="020B0604030504040204" pitchFamily="34" charset="0"/>
              </a:rPr>
              <a:t>References</a:t>
            </a:r>
          </a:p>
          <a:p>
            <a:endParaRPr lang="en-IN" dirty="0"/>
          </a:p>
        </p:txBody>
      </p:sp>
      <p:sp>
        <p:nvSpPr>
          <p:cNvPr id="3" name="TextBox 2">
            <a:extLst>
              <a:ext uri="{FF2B5EF4-FFF2-40B4-BE49-F238E27FC236}">
                <a16:creationId xmlns:a16="http://schemas.microsoft.com/office/drawing/2014/main" id="{86B28038-7B5E-4DD7-9A09-3991DFA057CF}"/>
              </a:ext>
            </a:extLst>
          </p:cNvPr>
          <p:cNvSpPr txBox="1"/>
          <p:nvPr/>
        </p:nvSpPr>
        <p:spPr>
          <a:xfrm>
            <a:off x="2265680" y="2407920"/>
            <a:ext cx="7528560" cy="2769989"/>
          </a:xfrm>
          <a:prstGeom prst="rect">
            <a:avLst/>
          </a:prstGeom>
          <a:noFill/>
        </p:spPr>
        <p:txBody>
          <a:bodyPr wrap="square" rtlCol="0">
            <a:spAutoFit/>
          </a:bodyPr>
          <a:lstStyle/>
          <a:p>
            <a:pPr>
              <a:defRPr/>
            </a:pPr>
            <a:r>
              <a:rPr lang="en-US" sz="2800" b="1" dirty="0">
                <a:solidFill>
                  <a:srgbClr val="FF0066"/>
                </a:solidFill>
                <a:ea typeface="宋体" charset="-122"/>
              </a:rPr>
              <a:t>Web References :</a:t>
            </a:r>
          </a:p>
          <a:p>
            <a:pPr>
              <a:defRPr/>
            </a:pPr>
            <a:endParaRPr lang="en-US" sz="2800" b="1" dirty="0">
              <a:solidFill>
                <a:srgbClr val="FF0000"/>
              </a:solidFill>
              <a:ea typeface="宋体" charset="-122"/>
            </a:endParaRPr>
          </a:p>
          <a:p>
            <a:pPr marL="342900" indent="-342900">
              <a:buFont typeface="Arial" panose="020B0604020202020204" pitchFamily="34" charset="0"/>
              <a:buChar char="•"/>
              <a:defRPr/>
            </a:pPr>
            <a:r>
              <a:rPr lang="en-US" sz="2000" dirty="0">
                <a:ea typeface="宋体" charset="-122"/>
              </a:rPr>
              <a:t>https://covidtracking.com   </a:t>
            </a:r>
          </a:p>
          <a:p>
            <a:pPr marL="342900" indent="-342900">
              <a:buFont typeface="Arial" panose="020B0604020202020204" pitchFamily="34" charset="0"/>
              <a:buChar char="•"/>
              <a:defRPr/>
            </a:pPr>
            <a:endParaRPr lang="en-US" sz="2000" dirty="0">
              <a:ea typeface="宋体" charset="-122"/>
            </a:endParaRPr>
          </a:p>
          <a:p>
            <a:pPr marL="342900" indent="-342900">
              <a:buFont typeface="Arial" panose="020B0604020202020204" pitchFamily="34" charset="0"/>
              <a:buChar char="•"/>
              <a:defRPr/>
            </a:pPr>
            <a:r>
              <a:rPr lang="en-US" sz="2000" dirty="0">
                <a:ea typeface="宋体" charset="-122"/>
                <a:hlinkClick r:id="rId2"/>
              </a:rPr>
              <a:t>https://en.m.wikipedia.org/wiki/COVID_Tracking_Project</a:t>
            </a:r>
            <a:endParaRPr lang="en-US" sz="2000" dirty="0">
              <a:ea typeface="宋体" charset="-122"/>
            </a:endParaRPr>
          </a:p>
          <a:p>
            <a:pPr>
              <a:defRPr/>
            </a:pPr>
            <a:r>
              <a:rPr lang="en-US" sz="2000" dirty="0">
                <a:ea typeface="宋体" charset="-122"/>
              </a:rPr>
              <a:t>  </a:t>
            </a:r>
          </a:p>
          <a:p>
            <a:pPr marL="342900" indent="-342900">
              <a:buFont typeface="Arial" panose="020B0604020202020204" pitchFamily="34" charset="0"/>
              <a:buChar char="•"/>
              <a:defRPr/>
            </a:pPr>
            <a:r>
              <a:rPr lang="en-US" sz="2000" dirty="0">
                <a:ea typeface="宋体" charset="-122"/>
              </a:rPr>
              <a:t>https://youtu.be/8hjNG9GZGnQ. </a:t>
            </a:r>
          </a:p>
          <a:p>
            <a:endParaRPr lang="en-IN" dirty="0"/>
          </a:p>
        </p:txBody>
      </p:sp>
    </p:spTree>
    <p:extLst>
      <p:ext uri="{BB962C8B-B14F-4D97-AF65-F5344CB8AC3E}">
        <p14:creationId xmlns:p14="http://schemas.microsoft.com/office/powerpoint/2010/main" val="177092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334C3-985B-4CD4-BE20-8CF7A5F7C1C1}"/>
              </a:ext>
            </a:extLst>
          </p:cNvPr>
          <p:cNvSpPr txBox="1"/>
          <p:nvPr/>
        </p:nvSpPr>
        <p:spPr>
          <a:xfrm>
            <a:off x="0" y="2387600"/>
            <a:ext cx="12192000" cy="2554545"/>
          </a:xfrm>
          <a:prstGeom prst="rect">
            <a:avLst/>
          </a:prstGeom>
          <a:noFill/>
        </p:spPr>
        <p:txBody>
          <a:bodyPr wrap="square" rtlCol="0">
            <a:spAutoFit/>
          </a:bodyPr>
          <a:lstStyle/>
          <a:p>
            <a:r>
              <a:rPr lang="en-IN" sz="8000" i="1" dirty="0">
                <a:latin typeface="Algerian" panose="04020705040A02060702" pitchFamily="82" charset="0"/>
              </a:rPr>
              <a:t>         </a:t>
            </a:r>
            <a:r>
              <a:rPr lang="en-IN" sz="8000" i="1" dirty="0">
                <a:solidFill>
                  <a:srgbClr val="FF0066"/>
                </a:solidFill>
                <a:latin typeface="Algerian" panose="04020705040A02060702" pitchFamily="82" charset="0"/>
              </a:rPr>
              <a:t>THANK </a:t>
            </a:r>
          </a:p>
          <a:p>
            <a:pPr algn="ctr"/>
            <a:r>
              <a:rPr lang="en-IN" sz="8000" i="1" dirty="0">
                <a:solidFill>
                  <a:srgbClr val="FF0066"/>
                </a:solidFill>
                <a:latin typeface="Algerian" panose="04020705040A02060702" pitchFamily="82" charset="0"/>
              </a:rPr>
              <a:t>   YOU</a:t>
            </a:r>
            <a:endParaRPr lang="en-IN" sz="9600" i="1" dirty="0">
              <a:solidFill>
                <a:srgbClr val="FF0066"/>
              </a:solidFill>
              <a:latin typeface="Algerian" panose="04020705040A02060702" pitchFamily="82" charset="0"/>
            </a:endParaRPr>
          </a:p>
        </p:txBody>
      </p:sp>
    </p:spTree>
    <p:extLst>
      <p:ext uri="{BB962C8B-B14F-4D97-AF65-F5344CB8AC3E}">
        <p14:creationId xmlns:p14="http://schemas.microsoft.com/office/powerpoint/2010/main" val="182500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9F4E6-2C8D-478E-93FC-BC6CD27501AA}"/>
              </a:ext>
            </a:extLst>
          </p:cNvPr>
          <p:cNvSpPr txBox="1"/>
          <p:nvPr/>
        </p:nvSpPr>
        <p:spPr>
          <a:xfrm>
            <a:off x="3779520" y="711200"/>
            <a:ext cx="3068320" cy="707886"/>
          </a:xfrm>
          <a:prstGeom prst="rect">
            <a:avLst/>
          </a:prstGeom>
          <a:noFill/>
        </p:spPr>
        <p:txBody>
          <a:bodyPr wrap="square" rtlCol="0">
            <a:spAutoFit/>
          </a:bodyPr>
          <a:lstStyle/>
          <a:p>
            <a:r>
              <a:rPr lang="en-US" altLang="en-US" sz="4000" b="1" i="1"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    </a:t>
            </a:r>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INDEX</a:t>
            </a:r>
            <a:endParaRPr lang="en-IN" sz="3600" b="1" u="sng"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69E1A5D2-26D4-4A2E-B638-CA73B7917983}"/>
              </a:ext>
            </a:extLst>
          </p:cNvPr>
          <p:cNvSpPr txBox="1"/>
          <p:nvPr/>
        </p:nvSpPr>
        <p:spPr>
          <a:xfrm>
            <a:off x="3891280" y="2053372"/>
            <a:ext cx="7071360" cy="3785652"/>
          </a:xfrm>
          <a:prstGeom prst="rect">
            <a:avLst/>
          </a:prstGeom>
          <a:noFill/>
        </p:spPr>
        <p:txBody>
          <a:bodyPr wrap="square" rtlCol="0">
            <a:spAutoFit/>
          </a:bodyPr>
          <a:lstStyle/>
          <a:p>
            <a:pPr indent="-646113">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Problem Statement</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Introduction</a:t>
            </a: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Abstract</a:t>
            </a:r>
            <a:endParaRPr lang="en-US" altLang="en-US" sz="2000" dirty="0">
              <a:ea typeface="宋体" panose="02010600030101010101" pitchFamily="2" charset="-122"/>
            </a:endParaRPr>
          </a:p>
          <a:p>
            <a:pPr marL="342900" indent="-342900"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      Existing System</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sym typeface="Gill Sans MT" panose="020B0502020104020203" pitchFamily="34" charset="0"/>
              </a:rPr>
              <a:t>Proposed System</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sym typeface="Gill Sans MT" panose="020B0502020104020203" pitchFamily="34" charset="0"/>
              </a:rPr>
              <a:t>System Architecture </a:t>
            </a:r>
            <a:r>
              <a:rPr lang="en-US" altLang="en-US" sz="2000" b="1" dirty="0">
                <a:ea typeface="宋体" panose="02010600030101010101" pitchFamily="2" charset="-122"/>
                <a:sym typeface="Gill Sans MT" panose="020B0502020104020203" pitchFamily="34" charset="0"/>
              </a:rPr>
              <a:t>	</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Snapshots</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Objectives</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a:ea typeface="宋体" panose="02010600030101010101" pitchFamily="2" charset="-122"/>
                <a:cs typeface="Times New Roman" panose="02020603050405020304" pitchFamily="18" charset="0"/>
                <a:sym typeface="Gill Sans MT" panose="020B0502020104020203" pitchFamily="34" charset="0"/>
              </a:rPr>
              <a:t>Features</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Requirement Analysis</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Conclusion</a:t>
            </a:r>
            <a:endParaRPr lang="en-US" altLang="en-US" sz="2000" dirty="0">
              <a:ea typeface="宋体" panose="02010600030101010101" pitchFamily="2" charset="-122"/>
            </a:endParaRPr>
          </a:p>
          <a:p>
            <a:pPr indent="-646113" eaLnBrk="1" hangingPunct="1">
              <a:buFont typeface="Wingdings" panose="05000000000000000000" pitchFamily="2" charset="2"/>
              <a:buChar char="§"/>
            </a:pPr>
            <a:r>
              <a:rPr lang="en-US" altLang="en-US" sz="2000" dirty="0">
                <a:ea typeface="宋体" panose="02010600030101010101" pitchFamily="2" charset="-122"/>
                <a:cs typeface="Times New Roman" panose="02020603050405020304" pitchFamily="18" charset="0"/>
                <a:sym typeface="Gill Sans MT" panose="020B0502020104020203" pitchFamily="34" charset="0"/>
              </a:rPr>
              <a:t>Referenc</a:t>
            </a:r>
            <a:r>
              <a:rPr lang="en-US" altLang="en-US" sz="1800" dirty="0">
                <a:ea typeface="宋体" panose="02010600030101010101" pitchFamily="2" charset="-122"/>
                <a:cs typeface="Times New Roman" panose="02020603050405020304" pitchFamily="18" charset="0"/>
                <a:sym typeface="Gill Sans MT" panose="020B0502020104020203" pitchFamily="34" charset="0"/>
              </a:rPr>
              <a:t>e</a:t>
            </a:r>
            <a:endParaRPr lang="en-IN" dirty="0"/>
          </a:p>
        </p:txBody>
      </p:sp>
    </p:spTree>
    <p:extLst>
      <p:ext uri="{BB962C8B-B14F-4D97-AF65-F5344CB8AC3E}">
        <p14:creationId xmlns:p14="http://schemas.microsoft.com/office/powerpoint/2010/main" val="40133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E3717-538A-4967-9A70-865A74DA67BC}"/>
              </a:ext>
            </a:extLst>
          </p:cNvPr>
          <p:cNvSpPr txBox="1"/>
          <p:nvPr/>
        </p:nvSpPr>
        <p:spPr>
          <a:xfrm>
            <a:off x="3749040" y="579120"/>
            <a:ext cx="5323840" cy="646331"/>
          </a:xfrm>
          <a:prstGeom prst="rect">
            <a:avLst/>
          </a:prstGeom>
          <a:noFill/>
        </p:spPr>
        <p:txBody>
          <a:bodyPr wrap="square" rtlCol="0">
            <a:spAutoFit/>
          </a:bodyPr>
          <a:lstStyle/>
          <a:p>
            <a:pPr algn="ctr"/>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Problem Statement</a:t>
            </a:r>
            <a:endParaRPr lang="en-IN" sz="3600" b="1" u="sng"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8A46FB0E-9CBA-417E-A4CE-8AF782B0A1E9}"/>
              </a:ext>
            </a:extLst>
          </p:cNvPr>
          <p:cNvSpPr txBox="1"/>
          <p:nvPr/>
        </p:nvSpPr>
        <p:spPr>
          <a:xfrm>
            <a:off x="2032000" y="2032000"/>
            <a:ext cx="8128000" cy="1015663"/>
          </a:xfrm>
          <a:prstGeom prst="rect">
            <a:avLst/>
          </a:prstGeom>
          <a:noFill/>
        </p:spPr>
        <p:txBody>
          <a:bodyPr wrap="square" rtlCol="0">
            <a:spAutoFit/>
          </a:bodyPr>
          <a:lstStyle/>
          <a:p>
            <a:pPr marL="342900" indent="-342900">
              <a:buFont typeface="Wingdings" panose="05000000000000000000" pitchFamily="2" charset="2"/>
              <a:buChar char="v"/>
            </a:pPr>
            <a:r>
              <a:rPr lang="en-IN" sz="2000" dirty="0"/>
              <a:t>The problem statement for designing the website is to create an latest score to Aware people about covid -19 and inform about all covid cases in the world at one place in a simple way.</a:t>
            </a:r>
          </a:p>
        </p:txBody>
      </p:sp>
    </p:spTree>
    <p:extLst>
      <p:ext uri="{BB962C8B-B14F-4D97-AF65-F5344CB8AC3E}">
        <p14:creationId xmlns:p14="http://schemas.microsoft.com/office/powerpoint/2010/main" val="83177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562F1-4939-4638-BC9A-AFF02F85BDCB}"/>
              </a:ext>
            </a:extLst>
          </p:cNvPr>
          <p:cNvSpPr txBox="1"/>
          <p:nvPr/>
        </p:nvSpPr>
        <p:spPr>
          <a:xfrm>
            <a:off x="4561840" y="548640"/>
            <a:ext cx="3810000" cy="646331"/>
          </a:xfrm>
          <a:prstGeom prst="rect">
            <a:avLst/>
          </a:prstGeom>
          <a:noFill/>
        </p:spPr>
        <p:txBody>
          <a:bodyPr wrap="square" rtlCol="0">
            <a:spAutoFit/>
          </a:bodyPr>
          <a:lstStyle/>
          <a:p>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Introduction</a:t>
            </a:r>
            <a:endParaRPr lang="en-IN" sz="3600" b="1" u="sng"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60D819D3-A5DF-4383-B75F-9686A76BEBAF}"/>
              </a:ext>
            </a:extLst>
          </p:cNvPr>
          <p:cNvSpPr txBox="1"/>
          <p:nvPr/>
        </p:nvSpPr>
        <p:spPr>
          <a:xfrm>
            <a:off x="1920240" y="1940560"/>
            <a:ext cx="8788400"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t>You know how dangerous COVID-19 is And COVID-19 cases are increasing day by day all over the world</a:t>
            </a:r>
          </a:p>
          <a:p>
            <a:endParaRPr lang="en-IN" sz="2000" dirty="0"/>
          </a:p>
          <a:p>
            <a:pPr marL="342900" indent="-342900">
              <a:buFont typeface="Arial" panose="020B0604020202020204" pitchFamily="34" charset="0"/>
              <a:buChar char="•"/>
            </a:pPr>
            <a:r>
              <a:rPr lang="en-IN" sz="2000" dirty="0"/>
              <a:t>So this project , which provides regularly update of COVID-19 cases in the  world  and how to prevent form corona virus.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After the user searches the country, the total covid cases of that country shown to user.</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At the same time, User  also understands what to do to prevent CORONA virus.</a:t>
            </a:r>
          </a:p>
        </p:txBody>
      </p:sp>
    </p:spTree>
    <p:extLst>
      <p:ext uri="{BB962C8B-B14F-4D97-AF65-F5344CB8AC3E}">
        <p14:creationId xmlns:p14="http://schemas.microsoft.com/office/powerpoint/2010/main" val="273837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81BF5-2396-4C70-B323-B4219B5D357D}"/>
              </a:ext>
            </a:extLst>
          </p:cNvPr>
          <p:cNvSpPr txBox="1"/>
          <p:nvPr/>
        </p:nvSpPr>
        <p:spPr>
          <a:xfrm>
            <a:off x="4815840" y="355600"/>
            <a:ext cx="3688080" cy="646331"/>
          </a:xfrm>
          <a:prstGeom prst="rect">
            <a:avLst/>
          </a:prstGeom>
          <a:noFill/>
        </p:spPr>
        <p:txBody>
          <a:bodyPr wrap="square" rtlCol="0">
            <a:spAutoFit/>
          </a:bodyPr>
          <a:lstStyle/>
          <a:p>
            <a:r>
              <a:rPr lang="en-US" altLang="en-US" sz="3600" b="1" u="sng" dirty="0">
                <a:latin typeface="Verdana" panose="020B0604030504040204" pitchFamily="34" charset="0"/>
                <a:ea typeface="Verdana" panose="020B0604030504040204" pitchFamily="34" charset="0"/>
                <a:sym typeface="Gill Sans MT" panose="020B0502020104020203" pitchFamily="34" charset="0"/>
              </a:rPr>
              <a:t>Abstract</a:t>
            </a:r>
            <a:endParaRPr lang="en-IN" sz="3600" b="1" u="sng"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C50B8B65-84AC-4501-981E-5875841E60C2}"/>
              </a:ext>
            </a:extLst>
          </p:cNvPr>
          <p:cNvSpPr txBox="1"/>
          <p:nvPr/>
        </p:nvSpPr>
        <p:spPr>
          <a:xfrm>
            <a:off x="2123440" y="1843950"/>
            <a:ext cx="9072880"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t>Covid tracker is web - based project.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It will gives  knowledge which things you should do in pandemic and symptoms of covid 19.</a:t>
            </a:r>
          </a:p>
          <a:p>
            <a:r>
              <a:rPr lang="en-IN" sz="2000" dirty="0"/>
              <a:t> </a:t>
            </a:r>
          </a:p>
          <a:p>
            <a:pPr marL="342900" indent="-342900">
              <a:buFont typeface="Arial" panose="020B0604020202020204" pitchFamily="34" charset="0"/>
              <a:buChar char="•"/>
            </a:pPr>
            <a:r>
              <a:rPr lang="en-IN" sz="2000" dirty="0"/>
              <a:t>This website will be source to update provide of country-level COVID-19 cases and deaths.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idea behind this project is to help health organization's  and people to learn spread of Corona virus</a:t>
            </a:r>
          </a:p>
        </p:txBody>
      </p:sp>
    </p:spTree>
    <p:extLst>
      <p:ext uri="{BB962C8B-B14F-4D97-AF65-F5344CB8AC3E}">
        <p14:creationId xmlns:p14="http://schemas.microsoft.com/office/powerpoint/2010/main" val="1584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B406F-2145-4BD9-816B-8932C8C792B6}"/>
              </a:ext>
            </a:extLst>
          </p:cNvPr>
          <p:cNvSpPr txBox="1"/>
          <p:nvPr/>
        </p:nvSpPr>
        <p:spPr>
          <a:xfrm>
            <a:off x="3332480" y="731520"/>
            <a:ext cx="6075680" cy="646331"/>
          </a:xfrm>
          <a:prstGeom prst="rect">
            <a:avLst/>
          </a:prstGeom>
          <a:noFill/>
        </p:spPr>
        <p:txBody>
          <a:bodyPr wrap="square" rtlCol="0">
            <a:spAutoFit/>
          </a:bodyPr>
          <a:lstStyle/>
          <a:p>
            <a:r>
              <a:rPr lang="en-IN" dirty="0"/>
              <a:t>         </a:t>
            </a:r>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Existing System</a:t>
            </a:r>
            <a:endParaRPr lang="en-IN" sz="3600" b="1" u="sng"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D62EBD5-C602-42CE-AE40-9FA8994B1C9D}"/>
              </a:ext>
            </a:extLst>
          </p:cNvPr>
          <p:cNvSpPr txBox="1"/>
          <p:nvPr/>
        </p:nvSpPr>
        <p:spPr>
          <a:xfrm>
            <a:off x="1625600" y="1940560"/>
            <a:ext cx="7569200"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t>There are some other website which can provide covid related information.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But these website have either limited data or huge complicated data.</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Which is more complicated and theoretical Which is normal people  can not be able to  easily understand.</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All the information about covid-19 and covid -19 cases around the world are not available at one place.</a:t>
            </a:r>
          </a:p>
        </p:txBody>
      </p:sp>
    </p:spTree>
    <p:extLst>
      <p:ext uri="{BB962C8B-B14F-4D97-AF65-F5344CB8AC3E}">
        <p14:creationId xmlns:p14="http://schemas.microsoft.com/office/powerpoint/2010/main" val="361516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7A391F-D2D7-4B9C-B028-9CEC61E33804}"/>
              </a:ext>
            </a:extLst>
          </p:cNvPr>
          <p:cNvSpPr txBox="1"/>
          <p:nvPr/>
        </p:nvSpPr>
        <p:spPr>
          <a:xfrm>
            <a:off x="3556000" y="499794"/>
            <a:ext cx="4683760" cy="646331"/>
          </a:xfrm>
          <a:prstGeom prst="rect">
            <a:avLst/>
          </a:prstGeom>
          <a:noFill/>
        </p:spPr>
        <p:txBody>
          <a:bodyPr wrap="square" rtlCol="0">
            <a:spAutoFit/>
          </a:bodyPr>
          <a:lstStyle/>
          <a:p>
            <a:r>
              <a:rPr lang="en-US" altLang="en-US" sz="3600" b="1" u="sng" dirty="0">
                <a:latin typeface="Verdana" panose="020B0604030504040204" pitchFamily="34" charset="0"/>
                <a:ea typeface="Verdana" panose="020B0604030504040204" pitchFamily="34" charset="0"/>
                <a:cs typeface="Times New Roman" panose="02020603050405020304" pitchFamily="18" charset="0"/>
                <a:sym typeface="Gill Sans MT" panose="020B0502020104020203" pitchFamily="34" charset="0"/>
              </a:rPr>
              <a:t>Proposed System</a:t>
            </a:r>
            <a:endParaRPr lang="en-IN" sz="3600" b="1" u="sng"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4DED83E6-115A-4D5E-8821-E88DC02DCC6D}"/>
              </a:ext>
            </a:extLst>
          </p:cNvPr>
          <p:cNvSpPr txBox="1"/>
          <p:nvPr/>
        </p:nvSpPr>
        <p:spPr>
          <a:xfrm>
            <a:off x="1546885" y="941939"/>
            <a:ext cx="8869680" cy="6801862"/>
          </a:xfrm>
          <a:prstGeom prst="rect">
            <a:avLst/>
          </a:prstGeom>
          <a:noFill/>
        </p:spPr>
        <p:txBody>
          <a:bodyPr wrap="square" rtlCol="0">
            <a:spAutoFit/>
          </a:bodyPr>
          <a:lstStyle/>
          <a:p>
            <a:endParaRPr lang="en-IN" dirty="0"/>
          </a:p>
          <a:p>
            <a:pPr marL="342900" indent="-342900">
              <a:buFont typeface="Arial" panose="020B0604020202020204" pitchFamily="34" charset="0"/>
              <a:buChar char="•"/>
            </a:pPr>
            <a:r>
              <a:rPr lang="en-IN" sz="2000" dirty="0"/>
              <a:t>This project made up of more visualizing cartoon pictures and colourful lines graph like green line for recovered cases and red line for death cases in which illiterate people can understand easily .</a:t>
            </a:r>
          </a:p>
          <a:p>
            <a:r>
              <a:rPr lang="en-IN" sz="2000" dirty="0"/>
              <a:t> </a:t>
            </a:r>
          </a:p>
          <a:p>
            <a:pPr marL="342900" indent="-342900">
              <a:buFont typeface="Arial" panose="020B0604020202020204" pitchFamily="34" charset="0"/>
              <a:buChar char="•"/>
            </a:pPr>
            <a:r>
              <a:rPr lang="en-IN" sz="2000" dirty="0"/>
              <a:t> The information provided in this website is easy to understand and attractive.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 Step 1: open the website.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Step 2: visit first page there are some information about privation of corona virus.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Step 3: click on world cases button.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Step  4:search the country name and it will be show updated covid cases in the                              form of graph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Step 5:  click on home button so you can redirected towards main page .</a:t>
            </a:r>
          </a:p>
          <a:p>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187583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FD630-B055-4CBB-ABFA-127946005E0C}"/>
              </a:ext>
            </a:extLst>
          </p:cNvPr>
          <p:cNvSpPr txBox="1"/>
          <p:nvPr/>
        </p:nvSpPr>
        <p:spPr>
          <a:xfrm>
            <a:off x="3129280" y="721360"/>
            <a:ext cx="5902960" cy="646331"/>
          </a:xfrm>
          <a:prstGeom prst="rect">
            <a:avLst/>
          </a:prstGeom>
          <a:noFill/>
        </p:spPr>
        <p:txBody>
          <a:bodyPr wrap="square" rtlCol="0">
            <a:spAutoFit/>
          </a:bodyPr>
          <a:lstStyle/>
          <a:p>
            <a:r>
              <a:rPr lang="en-US" sz="3600" b="1" u="sng" dirty="0">
                <a:latin typeface="Verdana" panose="020B0604030504040204" pitchFamily="34" charset="0"/>
                <a:ea typeface="Verdana" panose="020B0604030504040204" pitchFamily="34" charset="0"/>
              </a:rPr>
              <a:t>System Architecture</a:t>
            </a:r>
            <a:endParaRPr lang="en-IN" sz="3600" b="1" u="sng" dirty="0">
              <a:latin typeface="Verdana" panose="020B0604030504040204" pitchFamily="34" charset="0"/>
              <a:ea typeface="Verdana" panose="020B0604030504040204" pitchFamily="34" charset="0"/>
            </a:endParaRPr>
          </a:p>
        </p:txBody>
      </p:sp>
      <p:sp>
        <p:nvSpPr>
          <p:cNvPr id="4" name="Content Placeholder 2">
            <a:extLst>
              <a:ext uri="{FF2B5EF4-FFF2-40B4-BE49-F238E27FC236}">
                <a16:creationId xmlns:a16="http://schemas.microsoft.com/office/drawing/2014/main" id="{BAC0C396-700B-4D72-A097-29929279A578}"/>
              </a:ext>
            </a:extLst>
          </p:cNvPr>
          <p:cNvSpPr txBox="1">
            <a:spLocks/>
          </p:cNvSpPr>
          <p:nvPr/>
        </p:nvSpPr>
        <p:spPr>
          <a:xfrm>
            <a:off x="684212" y="1584960"/>
            <a:ext cx="10377487" cy="45808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ea typeface="宋体" panose="02010600030101010101" pitchFamily="2" charset="-122"/>
            </a:endParaRPr>
          </a:p>
          <a:p>
            <a:pPr marL="0" indent="0">
              <a:buFont typeface="Arial" panose="020B0604020202020204" pitchFamily="34" charset="0"/>
              <a:buNone/>
            </a:pPr>
            <a:endParaRPr lang="en-US" altLang="en-US" dirty="0">
              <a:ea typeface="宋体" panose="02010600030101010101" pitchFamily="2" charset="-122"/>
            </a:endParaRPr>
          </a:p>
          <a:p>
            <a:pPr marL="0" indent="0">
              <a:buFont typeface="Arial" panose="020B0604020202020204" pitchFamily="34" charset="0"/>
              <a:buNone/>
            </a:pPr>
            <a:r>
              <a:rPr lang="en-US" altLang="en-US" dirty="0">
                <a:ea typeface="宋体" panose="02010600030101010101" pitchFamily="2" charset="-122"/>
              </a:rPr>
              <a:t>                                          </a:t>
            </a:r>
          </a:p>
          <a:p>
            <a:pPr marL="0" indent="0">
              <a:buFont typeface="Arial" panose="020B0604020202020204" pitchFamily="34" charset="0"/>
              <a:buNone/>
            </a:pPr>
            <a:endParaRPr lang="en-US" altLang="en-US" dirty="0">
              <a:ea typeface="宋体" panose="02010600030101010101" pitchFamily="2" charset="-122"/>
            </a:endParaRPr>
          </a:p>
          <a:p>
            <a:pPr marL="0" indent="0">
              <a:buFont typeface="Arial" panose="020B0604020202020204" pitchFamily="34" charset="0"/>
              <a:buNone/>
            </a:pPr>
            <a:endParaRPr lang="en-US" altLang="en-US" dirty="0">
              <a:ea typeface="宋体" panose="02010600030101010101" pitchFamily="2" charset="-122"/>
            </a:endParaRPr>
          </a:p>
          <a:p>
            <a:pPr marL="0" indent="0">
              <a:buFont typeface="Arial" panose="020B0604020202020204" pitchFamily="34" charset="0"/>
              <a:buNone/>
            </a:pPr>
            <a:endParaRPr lang="en-US" altLang="en-US" dirty="0">
              <a:ea typeface="宋体" panose="02010600030101010101" pitchFamily="2" charset="-122"/>
            </a:endParaRPr>
          </a:p>
          <a:p>
            <a:pPr marL="0" indent="0">
              <a:buFont typeface="Arial" panose="020B0604020202020204" pitchFamily="34" charset="0"/>
              <a:buNone/>
            </a:pPr>
            <a:r>
              <a:rPr lang="en-US" altLang="en-US" dirty="0">
                <a:ea typeface="宋体" panose="02010600030101010101" pitchFamily="2" charset="-122"/>
              </a:rPr>
              <a:t>                                         </a:t>
            </a:r>
          </a:p>
          <a:p>
            <a:pPr marL="0" indent="0">
              <a:buFont typeface="Arial" panose="020B0604020202020204" pitchFamily="34" charset="0"/>
              <a:buNone/>
            </a:pPr>
            <a:endParaRPr lang="en-US" altLang="en-US" dirty="0">
              <a:ea typeface="宋体" panose="02010600030101010101" pitchFamily="2" charset="-122"/>
            </a:endParaRPr>
          </a:p>
          <a:p>
            <a:pPr marL="0" indent="0">
              <a:buFont typeface="Arial" panose="020B0604020202020204" pitchFamily="34" charset="0"/>
              <a:buNone/>
            </a:pPr>
            <a:r>
              <a:rPr lang="en-US" altLang="en-US" dirty="0">
                <a:ea typeface="宋体" panose="02010600030101010101" pitchFamily="2" charset="-122"/>
              </a:rPr>
              <a:t>		</a:t>
            </a:r>
          </a:p>
        </p:txBody>
      </p:sp>
      <p:sp>
        <p:nvSpPr>
          <p:cNvPr id="5" name="Flowchart: Magnetic Disk 4">
            <a:extLst>
              <a:ext uri="{FF2B5EF4-FFF2-40B4-BE49-F238E27FC236}">
                <a16:creationId xmlns:a16="http://schemas.microsoft.com/office/drawing/2014/main" id="{F17B7D0D-E388-4C0D-ABFB-7FCE66A4B91C}"/>
              </a:ext>
            </a:extLst>
          </p:cNvPr>
          <p:cNvSpPr/>
          <p:nvPr/>
        </p:nvSpPr>
        <p:spPr>
          <a:xfrm>
            <a:off x="4440453" y="1673796"/>
            <a:ext cx="2126820" cy="1653604"/>
          </a:xfrm>
          <a:prstGeom prst="flowChartMagneticDisk">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User</a:t>
            </a:r>
          </a:p>
        </p:txBody>
      </p:sp>
      <p:cxnSp>
        <p:nvCxnSpPr>
          <p:cNvPr id="6" name="Straight Arrow Connector 5">
            <a:extLst>
              <a:ext uri="{FF2B5EF4-FFF2-40B4-BE49-F238E27FC236}">
                <a16:creationId xmlns:a16="http://schemas.microsoft.com/office/drawing/2014/main" id="{19F71DFD-C8C2-4882-B844-87A08A1174F9}"/>
              </a:ext>
            </a:extLst>
          </p:cNvPr>
          <p:cNvCxnSpPr>
            <a:cxnSpLocks/>
            <a:stCxn id="5" idx="3"/>
          </p:cNvCxnSpPr>
          <p:nvPr/>
        </p:nvCxnSpPr>
        <p:spPr>
          <a:xfrm>
            <a:off x="5503863" y="3327400"/>
            <a:ext cx="1" cy="1287463"/>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Flowchart: Magnetic Disk 8">
            <a:extLst>
              <a:ext uri="{FF2B5EF4-FFF2-40B4-BE49-F238E27FC236}">
                <a16:creationId xmlns:a16="http://schemas.microsoft.com/office/drawing/2014/main" id="{2FAACFD2-3B08-4F59-9539-CCF609A6B628}"/>
              </a:ext>
            </a:extLst>
          </p:cNvPr>
          <p:cNvSpPr/>
          <p:nvPr/>
        </p:nvSpPr>
        <p:spPr>
          <a:xfrm>
            <a:off x="4076700" y="4614863"/>
            <a:ext cx="2822212" cy="1874837"/>
          </a:xfrm>
          <a:prstGeom prst="flowChartMagneticDisk">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IN" sz="1400" dirty="0"/>
          </a:p>
          <a:p>
            <a:pPr>
              <a:defRPr/>
            </a:pPr>
            <a:endParaRPr lang="en-IN" sz="1400" dirty="0"/>
          </a:p>
          <a:p>
            <a:pPr algn="ctr">
              <a:defRPr/>
            </a:pPr>
            <a:r>
              <a:rPr lang="en-IN" sz="1400" dirty="0"/>
              <a:t>  </a:t>
            </a:r>
            <a:r>
              <a:rPr lang="en-IN" sz="2400" b="1" dirty="0">
                <a:solidFill>
                  <a:schemeClr val="bg1"/>
                </a:solidFill>
              </a:rPr>
              <a:t>Covid19 API </a:t>
            </a:r>
            <a:endParaRPr lang="en-US" sz="2400" b="1" dirty="0">
              <a:solidFill>
                <a:schemeClr val="bg1"/>
              </a:solidFill>
            </a:endParaRPr>
          </a:p>
          <a:p>
            <a:pPr algn="ctr">
              <a:defRPr/>
            </a:pPr>
            <a:r>
              <a:rPr lang="en-IN" sz="2400" b="1" dirty="0">
                <a:solidFill>
                  <a:schemeClr val="bg1"/>
                </a:solidFill>
              </a:rPr>
              <a:t>Static </a:t>
            </a:r>
          </a:p>
          <a:p>
            <a:pPr algn="ctr">
              <a:defRPr/>
            </a:pPr>
            <a:r>
              <a:rPr lang="en-IN" sz="2400" b="1" dirty="0">
                <a:solidFill>
                  <a:schemeClr val="bg1"/>
                </a:solidFill>
              </a:rPr>
              <a:t> Information</a:t>
            </a:r>
            <a:endParaRPr lang="en-US" sz="2400" b="1" dirty="0">
              <a:solidFill>
                <a:schemeClr val="bg1"/>
              </a:solidFill>
            </a:endParaRPr>
          </a:p>
          <a:p>
            <a:pPr algn="ctr">
              <a:defRPr/>
            </a:pPr>
            <a:endParaRPr lang="en-US" dirty="0"/>
          </a:p>
        </p:txBody>
      </p:sp>
    </p:spTree>
    <p:extLst>
      <p:ext uri="{BB962C8B-B14F-4D97-AF65-F5344CB8AC3E}">
        <p14:creationId xmlns:p14="http://schemas.microsoft.com/office/powerpoint/2010/main" val="28516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782</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Calibri Light</vt:lpstr>
      <vt:lpstr>Times New Roman</vt:lpstr>
      <vt:lpstr>Verdana</vt:lpstr>
      <vt:lpstr>Wingdings</vt:lpstr>
      <vt:lpstr>Office Theme</vt:lpstr>
      <vt:lpstr>COVID-19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dc:title>
  <dc:creator>Patil kavita Ashok</dc:creator>
  <cp:lastModifiedBy>Patil kavita Ashok</cp:lastModifiedBy>
  <cp:revision>26</cp:revision>
  <dcterms:created xsi:type="dcterms:W3CDTF">2021-08-07T12:37:41Z</dcterms:created>
  <dcterms:modified xsi:type="dcterms:W3CDTF">2021-08-08T17:40:20Z</dcterms:modified>
</cp:coreProperties>
</file>