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940248" y="-942380"/>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73" y="1467445"/>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369218"/>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7"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7"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369218"/>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2" type="body"/>
          </p:nvPr>
        </p:nvSpPr>
        <p:spPr>
          <a:xfrm>
            <a:off x="4629150" y="1369218"/>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6"/>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740569"/>
            <a:ext cx="4629150" cy="3655219"/>
          </a:xfrm>
          <a:prstGeom prst="rect">
            <a:avLst/>
          </a:prstGeom>
          <a:noFill/>
          <a:ln>
            <a:noFill/>
          </a:ln>
        </p:spPr>
      </p:sp>
      <p:sp>
        <p:nvSpPr>
          <p:cNvPr id="64" name="Google Shape;64;p1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8"/>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2286"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0" y="0"/>
            <a:ext cx="9144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 name="Google Shape;86;p13"/>
          <p:cNvSpPr/>
          <p:nvPr/>
        </p:nvSpPr>
        <p:spPr>
          <a:xfrm>
            <a:off x="2077107" y="165147"/>
            <a:ext cx="7066893" cy="4978354"/>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 name="Google Shape;87;p13"/>
          <p:cNvSpPr/>
          <p:nvPr/>
        </p:nvSpPr>
        <p:spPr>
          <a:xfrm>
            <a:off x="1657350" y="1574772"/>
            <a:ext cx="1456680" cy="1417163"/>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 name="Google Shape;88;p13"/>
          <p:cNvSpPr/>
          <p:nvPr/>
        </p:nvSpPr>
        <p:spPr>
          <a:xfrm rot="-3079828">
            <a:off x="1209872" y="1119429"/>
            <a:ext cx="2240924" cy="224092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 name="Google Shape;89;p13"/>
          <p:cNvSpPr txBox="1"/>
          <p:nvPr>
            <p:ph type="ctrTitle"/>
          </p:nvPr>
        </p:nvSpPr>
        <p:spPr>
          <a:xfrm>
            <a:off x="2200940" y="1454369"/>
            <a:ext cx="6561480" cy="2063314"/>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4500"/>
              <a:buFont typeface="Calibri"/>
              <a:buNone/>
            </a:pPr>
            <a:r>
              <a:rPr lang="en-US"/>
              <a:t>Cross-Language Topic Modeling</a:t>
            </a:r>
            <a:endParaRPr/>
          </a:p>
        </p:txBody>
      </p:sp>
      <p:sp>
        <p:nvSpPr>
          <p:cNvPr id="90" name="Google Shape;90;p13"/>
          <p:cNvSpPr txBox="1"/>
          <p:nvPr>
            <p:ph idx="1" type="subTitle"/>
          </p:nvPr>
        </p:nvSpPr>
        <p:spPr>
          <a:xfrm>
            <a:off x="3028950" y="3586740"/>
            <a:ext cx="5733470" cy="99708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1700"/>
              <a:buNone/>
            </a:pPr>
            <a:r>
              <a:rPr lang="en-US" sz="1700"/>
              <a:t>Gayatri Bandaru</a:t>
            </a:r>
            <a:endParaRPr sz="1700"/>
          </a:p>
          <a:p>
            <a:pPr indent="0" lvl="0" marL="0" rtl="0" algn="r">
              <a:lnSpc>
                <a:spcPct val="90000"/>
              </a:lnSpc>
              <a:spcBef>
                <a:spcPts val="750"/>
              </a:spcBef>
              <a:spcAft>
                <a:spcPts val="0"/>
              </a:spcAft>
              <a:buClr>
                <a:schemeClr val="dk1"/>
              </a:buClr>
              <a:buSzPts val="1700"/>
              <a:buNone/>
            </a:pPr>
            <a:r>
              <a:rPr lang="en-US" sz="1700"/>
              <a:t>Faiz Shaik Ahamed</a:t>
            </a:r>
            <a:endParaRPr/>
          </a:p>
          <a:p>
            <a:pPr indent="0" lvl="0" marL="0" rtl="0" algn="r">
              <a:lnSpc>
                <a:spcPct val="90000"/>
              </a:lnSpc>
              <a:spcBef>
                <a:spcPts val="750"/>
              </a:spcBef>
              <a:spcAft>
                <a:spcPts val="0"/>
              </a:spcAft>
              <a:buClr>
                <a:schemeClr val="dk1"/>
              </a:buClr>
              <a:buSzPts val="1700"/>
              <a:buNone/>
            </a:pPr>
            <a:r>
              <a:rPr lang="en-US" sz="1700"/>
              <a:t>Venkatesh Makkena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100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22"/>
          <p:cNvSpPr txBox="1"/>
          <p:nvPr>
            <p:ph type="title"/>
          </p:nvPr>
        </p:nvSpPr>
        <p:spPr>
          <a:xfrm>
            <a:off x="628650" y="247450"/>
            <a:ext cx="7886700" cy="10062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lang="en-US" sz="3000"/>
              <a:t>Model Working and Advantages</a:t>
            </a:r>
            <a:endParaRPr/>
          </a:p>
        </p:txBody>
      </p:sp>
      <p:sp>
        <p:nvSpPr>
          <p:cNvPr id="250" name="Google Shape;250;p22"/>
          <p:cNvSpPr txBox="1"/>
          <p:nvPr>
            <p:ph idx="1" type="body"/>
          </p:nvPr>
        </p:nvSpPr>
        <p:spPr>
          <a:xfrm>
            <a:off x="623990" y="1382462"/>
            <a:ext cx="5102815" cy="3214355"/>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200"/>
              <a:buFont typeface="Arial"/>
              <a:buChar char="•"/>
            </a:pPr>
            <a:r>
              <a:rPr b="1" i="0" lang="en-US" sz="1200"/>
              <a:t>How Does It Work?</a:t>
            </a:r>
            <a:r>
              <a:rPr b="0" i="0" lang="en-US" sz="1200"/>
              <a:t>:</a:t>
            </a:r>
            <a:endParaRPr/>
          </a:p>
          <a:p>
            <a:pPr indent="-285750" lvl="1" marL="742950" rtl="0" algn="l">
              <a:lnSpc>
                <a:spcPct val="90000"/>
              </a:lnSpc>
              <a:spcBef>
                <a:spcPts val="375"/>
              </a:spcBef>
              <a:spcAft>
                <a:spcPts val="0"/>
              </a:spcAft>
              <a:buClr>
                <a:schemeClr val="dk1"/>
              </a:buClr>
              <a:buSzPts val="1200"/>
              <a:buFont typeface="Arial"/>
              <a:buChar char="•"/>
            </a:pPr>
            <a:r>
              <a:rPr b="1" i="0" lang="en-US" sz="1200"/>
              <a:t>Vector Space Mapping</a:t>
            </a:r>
            <a:r>
              <a:rPr b="0" i="0" lang="en-US" sz="1200"/>
              <a:t>: It uses a multilingual sentence transformer to encode text into a shared semantic vector space, bridging the gap between different languages.</a:t>
            </a:r>
            <a:endParaRPr/>
          </a:p>
          <a:p>
            <a:pPr indent="-285750" lvl="1" marL="742950" rtl="0" algn="l">
              <a:lnSpc>
                <a:spcPct val="90000"/>
              </a:lnSpc>
              <a:spcBef>
                <a:spcPts val="375"/>
              </a:spcBef>
              <a:spcAft>
                <a:spcPts val="0"/>
              </a:spcAft>
              <a:buClr>
                <a:schemeClr val="dk1"/>
              </a:buClr>
              <a:buSzPts val="1200"/>
              <a:buFont typeface="Arial"/>
              <a:buChar char="•"/>
            </a:pPr>
            <a:r>
              <a:rPr b="1" i="0" lang="en-US" sz="1200"/>
              <a:t>Clustering and Topic Discovery</a:t>
            </a:r>
            <a:r>
              <a:rPr b="0" i="0" lang="en-US" sz="1200"/>
              <a:t>: The model clusters these vector representations to discover topics, effectively finding patterns that represent similar themes across different languages.</a:t>
            </a:r>
            <a:endParaRPr/>
          </a:p>
          <a:p>
            <a:pPr indent="-285750" lvl="1" marL="742950" rtl="0" algn="l">
              <a:lnSpc>
                <a:spcPct val="90000"/>
              </a:lnSpc>
              <a:spcBef>
                <a:spcPts val="375"/>
              </a:spcBef>
              <a:spcAft>
                <a:spcPts val="0"/>
              </a:spcAft>
              <a:buClr>
                <a:schemeClr val="dk1"/>
              </a:buClr>
              <a:buSzPts val="1200"/>
              <a:buFont typeface="Arial"/>
              <a:buChar char="•"/>
            </a:pPr>
            <a:r>
              <a:rPr b="1" i="0" lang="en-US" sz="1200"/>
              <a:t>Evaluation</a:t>
            </a:r>
            <a:r>
              <a:rPr b="0" i="0" lang="en-US" sz="1200"/>
              <a:t>: We use coherence scores to evaluate how meaningful the discovered topics are, ensuring they are relevant and interpretable.</a:t>
            </a:r>
            <a:endParaRPr/>
          </a:p>
          <a:p>
            <a:pPr indent="-171450" lvl="0" marL="171450" rtl="0" algn="l">
              <a:lnSpc>
                <a:spcPct val="90000"/>
              </a:lnSpc>
              <a:spcBef>
                <a:spcPts val="750"/>
              </a:spcBef>
              <a:spcAft>
                <a:spcPts val="0"/>
              </a:spcAft>
              <a:buClr>
                <a:schemeClr val="dk1"/>
              </a:buClr>
              <a:buSzPts val="1200"/>
              <a:buFont typeface="Arial"/>
              <a:buChar char="•"/>
            </a:pPr>
            <a:r>
              <a:rPr b="1" i="0" lang="en-US" sz="1200"/>
              <a:t>Advantages</a:t>
            </a:r>
            <a:r>
              <a:rPr b="0" i="0" lang="en-US" sz="1200"/>
              <a:t>:</a:t>
            </a:r>
            <a:endParaRPr/>
          </a:p>
          <a:p>
            <a:pPr indent="-285750" lvl="1" marL="742950" rtl="0" algn="l">
              <a:lnSpc>
                <a:spcPct val="90000"/>
              </a:lnSpc>
              <a:spcBef>
                <a:spcPts val="375"/>
              </a:spcBef>
              <a:spcAft>
                <a:spcPts val="0"/>
              </a:spcAft>
              <a:buClr>
                <a:schemeClr val="dk1"/>
              </a:buClr>
              <a:buSzPts val="1200"/>
              <a:buFont typeface="Arial"/>
              <a:buChar char="•"/>
            </a:pPr>
            <a:r>
              <a:rPr b="1" i="0" lang="en-US" sz="1200"/>
              <a:t>Flexibility</a:t>
            </a:r>
            <a:r>
              <a:rPr b="0" i="0" lang="en-US" sz="1200"/>
              <a:t>: Can be easily extended to include more languages.</a:t>
            </a:r>
            <a:endParaRPr/>
          </a:p>
          <a:p>
            <a:pPr indent="-285750" lvl="1" marL="742950" rtl="0" algn="l">
              <a:lnSpc>
                <a:spcPct val="90000"/>
              </a:lnSpc>
              <a:spcBef>
                <a:spcPts val="375"/>
              </a:spcBef>
              <a:spcAft>
                <a:spcPts val="0"/>
              </a:spcAft>
              <a:buClr>
                <a:schemeClr val="dk1"/>
              </a:buClr>
              <a:buSzPts val="1200"/>
              <a:buFont typeface="Arial"/>
              <a:buChar char="•"/>
            </a:pPr>
            <a:r>
              <a:rPr b="1" i="0" lang="en-US" sz="1200"/>
              <a:t>Efficiency</a:t>
            </a:r>
            <a:r>
              <a:rPr b="0" i="0" lang="en-US" sz="1200"/>
              <a:t>: Capable of handling large datasets without compromising on performance.</a:t>
            </a:r>
            <a:endParaRPr/>
          </a:p>
          <a:p>
            <a:pPr indent="-285750" lvl="1" marL="742950" rtl="0" algn="l">
              <a:lnSpc>
                <a:spcPct val="90000"/>
              </a:lnSpc>
              <a:spcBef>
                <a:spcPts val="375"/>
              </a:spcBef>
              <a:spcAft>
                <a:spcPts val="0"/>
              </a:spcAft>
              <a:buClr>
                <a:schemeClr val="dk1"/>
              </a:buClr>
              <a:buSzPts val="1200"/>
              <a:buFont typeface="Arial"/>
              <a:buChar char="•"/>
            </a:pPr>
            <a:r>
              <a:rPr b="1" i="0" lang="en-US" sz="1200"/>
              <a:t>Innovative</a:t>
            </a:r>
            <a:r>
              <a:rPr b="0" i="0" lang="en-US" sz="1200"/>
              <a:t>: Represents a cutting-edge approach in the field of NLP, particularly for multilingual topic analysis.</a:t>
            </a:r>
            <a:endParaRPr/>
          </a:p>
          <a:p>
            <a:pPr indent="-95250" lvl="0" marL="171450" rtl="0" algn="l">
              <a:lnSpc>
                <a:spcPct val="90000"/>
              </a:lnSpc>
              <a:spcBef>
                <a:spcPts val="750"/>
              </a:spcBef>
              <a:spcAft>
                <a:spcPts val="0"/>
              </a:spcAft>
              <a:buClr>
                <a:schemeClr val="dk1"/>
              </a:buClr>
              <a:buSzPts val="1200"/>
              <a:buNone/>
            </a:pPr>
            <a:r>
              <a:t/>
            </a:r>
            <a:endParaRPr sz="1200"/>
          </a:p>
        </p:txBody>
      </p:sp>
      <p:pic>
        <p:nvPicPr>
          <p:cNvPr id="251" name="Google Shape;251;p22"/>
          <p:cNvPicPr preferRelativeResize="0"/>
          <p:nvPr/>
        </p:nvPicPr>
        <p:blipFill rotWithShape="1">
          <a:blip r:embed="rId3">
            <a:alphaModFix/>
          </a:blip>
          <a:srcRect b="-1" l="24350" r="28402" t="0"/>
          <a:stretch/>
        </p:blipFill>
        <p:spPr>
          <a:xfrm>
            <a:off x="5994732" y="1382462"/>
            <a:ext cx="2531107" cy="32143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3"/>
          <p:cNvSpPr txBox="1"/>
          <p:nvPr>
            <p:ph type="title"/>
          </p:nvPr>
        </p:nvSpPr>
        <p:spPr>
          <a:xfrm>
            <a:off x="628650" y="273843"/>
            <a:ext cx="7886700" cy="9941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US"/>
              <a:t>Training Process</a:t>
            </a:r>
            <a:endParaRPr/>
          </a:p>
        </p:txBody>
      </p:sp>
      <p:grpSp>
        <p:nvGrpSpPr>
          <p:cNvPr id="257" name="Google Shape;257;p23"/>
          <p:cNvGrpSpPr/>
          <p:nvPr/>
        </p:nvGrpSpPr>
        <p:grpSpPr>
          <a:xfrm>
            <a:off x="628650" y="1501020"/>
            <a:ext cx="7886700" cy="2998708"/>
            <a:chOff x="0" y="132595"/>
            <a:chExt cx="7886700" cy="2998708"/>
          </a:xfrm>
        </p:grpSpPr>
        <p:sp>
          <p:nvSpPr>
            <p:cNvPr id="258" name="Google Shape;258;p23"/>
            <p:cNvSpPr/>
            <p:nvPr/>
          </p:nvSpPr>
          <p:spPr>
            <a:xfrm>
              <a:off x="0" y="132595"/>
              <a:ext cx="7886700" cy="1376957"/>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416529" y="442411"/>
              <a:ext cx="757326" cy="75732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1590386" y="132595"/>
              <a:ext cx="6296313" cy="13769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txBox="1"/>
            <p:nvPr/>
          </p:nvSpPr>
          <p:spPr>
            <a:xfrm>
              <a:off x="1590386" y="132595"/>
              <a:ext cx="6296313" cy="1376957"/>
            </a:xfrm>
            <a:prstGeom prst="rect">
              <a:avLst/>
            </a:prstGeom>
            <a:noFill/>
            <a:ln>
              <a:noFill/>
            </a:ln>
          </p:spPr>
          <p:txBody>
            <a:bodyPr anchorCtr="0" anchor="ctr" bIns="145725" lIns="145725" spcFirstLastPara="1" rIns="145725" wrap="square" tIns="145725">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The model was trained on the German dataset, after preparing the data using </a:t>
              </a:r>
              <a:r>
                <a:rPr b="1" i="0" lang="en-US" sz="1400" u="none" cap="none" strike="noStrike">
                  <a:solidFill>
                    <a:schemeClr val="dk1"/>
                  </a:solidFill>
                  <a:latin typeface="Calibri"/>
                  <a:ea typeface="Calibri"/>
                  <a:cs typeface="Calibri"/>
                  <a:sym typeface="Calibri"/>
                </a:rPr>
                <a:t>paraphrase-multilingual-mpnet-base-v2. </a:t>
              </a:r>
              <a:r>
                <a:rPr b="0" i="0" lang="en-US" sz="1400" u="none" cap="none" strike="noStrike">
                  <a:solidFill>
                    <a:schemeClr val="dk1"/>
                  </a:solidFill>
                  <a:latin typeface="Calibri"/>
                  <a:ea typeface="Calibri"/>
                  <a:cs typeface="Calibri"/>
                  <a:sym typeface="Calibri"/>
                </a:rPr>
                <a:t>This training involved the ZeroShotTM model tuned with specified parameters: the size of the bag-of-words vocabulary, the size of the contextual embeddings, the number of topics (n_components), and the number of training epochs.</a:t>
              </a:r>
              <a:endParaRPr b="0" i="0" sz="1400" u="none" cap="none" strike="noStrike">
                <a:solidFill>
                  <a:schemeClr val="dk1"/>
                </a:solidFill>
                <a:latin typeface="Calibri"/>
                <a:ea typeface="Calibri"/>
                <a:cs typeface="Calibri"/>
                <a:sym typeface="Calibri"/>
              </a:endParaRPr>
            </a:p>
          </p:txBody>
        </p:sp>
        <p:sp>
          <p:nvSpPr>
            <p:cNvPr id="262" name="Google Shape;262;p23"/>
            <p:cNvSpPr/>
            <p:nvPr/>
          </p:nvSpPr>
          <p:spPr>
            <a:xfrm>
              <a:off x="0" y="1754346"/>
              <a:ext cx="7886700" cy="1376957"/>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416529" y="2064161"/>
              <a:ext cx="757326" cy="75732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1590386" y="1754346"/>
              <a:ext cx="6296313" cy="13769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txBox="1"/>
            <p:nvPr/>
          </p:nvSpPr>
          <p:spPr>
            <a:xfrm>
              <a:off x="1590386" y="1754346"/>
              <a:ext cx="6296313" cy="1376957"/>
            </a:xfrm>
            <a:prstGeom prst="rect">
              <a:avLst/>
            </a:prstGeom>
            <a:noFill/>
            <a:ln>
              <a:noFill/>
            </a:ln>
          </p:spPr>
          <p:txBody>
            <a:bodyPr anchorCtr="0" anchor="ctr" bIns="145725" lIns="145725" spcFirstLastPara="1" rIns="145725" wrap="square" tIns="145725">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The training process was iterative, allowing the model to refine its understanding of topics with each pass over the data.</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24"/>
          <p:cNvSpPr/>
          <p:nvPr/>
        </p:nvSpPr>
        <p:spPr>
          <a:xfrm>
            <a:off x="2286"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1" name="Google Shape;271;p24"/>
          <p:cNvSpPr txBox="1"/>
          <p:nvPr>
            <p:ph type="title"/>
          </p:nvPr>
        </p:nvSpPr>
        <p:spPr>
          <a:xfrm>
            <a:off x="628650" y="273843"/>
            <a:ext cx="4168866" cy="994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100"/>
              <a:buFont typeface="Calibri"/>
              <a:buNone/>
            </a:pPr>
            <a:r>
              <a:rPr lang="en-US" sz="3100"/>
              <a:t>Training and Optimization Techniques</a:t>
            </a:r>
            <a:endParaRPr/>
          </a:p>
        </p:txBody>
      </p:sp>
      <p:sp>
        <p:nvSpPr>
          <p:cNvPr id="272" name="Google Shape;272;p24"/>
          <p:cNvSpPr/>
          <p:nvPr/>
        </p:nvSpPr>
        <p:spPr>
          <a:xfrm>
            <a:off x="7656521" y="0"/>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3" name="Google Shape;273;p24"/>
          <p:cNvSpPr txBox="1"/>
          <p:nvPr>
            <p:ph idx="1" type="body"/>
          </p:nvPr>
        </p:nvSpPr>
        <p:spPr>
          <a:xfrm>
            <a:off x="628650" y="1369218"/>
            <a:ext cx="4168866" cy="32635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000"/>
              <a:buNone/>
            </a:pPr>
            <a:r>
              <a:rPr b="1" i="0" lang="en-US" sz="1000"/>
              <a:t>Regularization</a:t>
            </a:r>
            <a:r>
              <a:rPr b="0" i="0" lang="en-US" sz="1000"/>
              <a:t>:</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t>Function</a:t>
            </a:r>
            <a:r>
              <a:rPr b="0" i="0" lang="en-US" sz="1000"/>
              <a:t>: Applies constraints to the model to prevent overfitting, ensuring it generalizes well to new, unseen data.</a:t>
            </a:r>
            <a:endParaRPr/>
          </a:p>
          <a:p>
            <a:pPr indent="0" lvl="0" marL="0" rtl="0" algn="l">
              <a:lnSpc>
                <a:spcPct val="90000"/>
              </a:lnSpc>
              <a:spcBef>
                <a:spcPts val="750"/>
              </a:spcBef>
              <a:spcAft>
                <a:spcPts val="0"/>
              </a:spcAft>
              <a:buClr>
                <a:schemeClr val="dk1"/>
              </a:buClr>
              <a:buSzPts val="1000"/>
              <a:buNone/>
            </a:pPr>
            <a:r>
              <a:rPr b="1" i="0" lang="en-US" sz="1000"/>
              <a:t>Hyperparameter Tuning</a:t>
            </a:r>
            <a:r>
              <a:rPr b="0" i="0" lang="en-US" sz="1000"/>
              <a:t>:</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t>Function</a:t>
            </a:r>
            <a:r>
              <a:rPr b="0" i="0" lang="en-US" sz="1000"/>
              <a:t>: Adjusts the model's parameters (like the number of topics, learning rate) to find the most effective settings for the task.</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t>Method</a:t>
            </a:r>
            <a:r>
              <a:rPr b="0" i="0" lang="en-US" sz="1000"/>
              <a:t>: Often involves a search process, like grid or random search, to explore different combinations of parameters.</a:t>
            </a:r>
            <a:endParaRPr/>
          </a:p>
          <a:p>
            <a:pPr indent="0" lvl="0" marL="0" rtl="0" algn="l">
              <a:lnSpc>
                <a:spcPct val="90000"/>
              </a:lnSpc>
              <a:spcBef>
                <a:spcPts val="750"/>
              </a:spcBef>
              <a:spcAft>
                <a:spcPts val="0"/>
              </a:spcAft>
              <a:buClr>
                <a:schemeClr val="dk1"/>
              </a:buClr>
              <a:buSzPts val="1000"/>
              <a:buNone/>
            </a:pPr>
            <a:r>
              <a:rPr b="1" i="0" lang="en-US" sz="1000"/>
              <a:t>Multilingual Embeddings</a:t>
            </a:r>
            <a:r>
              <a:rPr b="0" i="0" lang="en-US" sz="1000"/>
              <a:t>:</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t>Role</a:t>
            </a:r>
            <a:r>
              <a:rPr b="0" i="0" lang="en-US" sz="1000"/>
              <a:t>: Utilizes embeddings trained on multiple languages to enable the model to understand and link concepts across different linguistic contexts.</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t>Benefit</a:t>
            </a:r>
            <a:r>
              <a:rPr b="0" i="0" lang="en-US" sz="1000"/>
              <a:t>: Critical for cross-language topic modeling, as it allows the discovery of consistent topics in various languages without direct translation.</a:t>
            </a:r>
            <a:endParaRPr/>
          </a:p>
          <a:p>
            <a:pPr indent="-107950" lvl="0" marL="171450" rtl="0" algn="l">
              <a:lnSpc>
                <a:spcPct val="90000"/>
              </a:lnSpc>
              <a:spcBef>
                <a:spcPts val="750"/>
              </a:spcBef>
              <a:spcAft>
                <a:spcPts val="0"/>
              </a:spcAft>
              <a:buClr>
                <a:schemeClr val="dk1"/>
              </a:buClr>
              <a:buSzPts val="1000"/>
              <a:buNone/>
            </a:pPr>
            <a:r>
              <a:t/>
            </a:r>
            <a:endParaRPr sz="1000"/>
          </a:p>
        </p:txBody>
      </p:sp>
      <p:sp>
        <p:nvSpPr>
          <p:cNvPr id="274" name="Google Shape;274;p24"/>
          <p:cNvSpPr/>
          <p:nvPr/>
        </p:nvSpPr>
        <p:spPr>
          <a:xfrm>
            <a:off x="5115982" y="1968359"/>
            <a:ext cx="609320" cy="609320"/>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p24"/>
          <p:cNvSpPr/>
          <p:nvPr/>
        </p:nvSpPr>
        <p:spPr>
          <a:xfrm rot="-5400000">
            <a:off x="6684313" y="913898"/>
            <a:ext cx="1790700" cy="17907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6" name="Google Shape;276;p24"/>
          <p:cNvSpPr/>
          <p:nvPr/>
        </p:nvSpPr>
        <p:spPr>
          <a:xfrm>
            <a:off x="5115982" y="0"/>
            <a:ext cx="1736438" cy="1163244"/>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77" name="Google Shape;277;p24"/>
          <p:cNvCxnSpPr/>
          <p:nvPr/>
        </p:nvCxnSpPr>
        <p:spPr>
          <a:xfrm>
            <a:off x="8793478" y="998679"/>
            <a:ext cx="0" cy="1198281"/>
          </a:xfrm>
          <a:prstGeom prst="straightConnector1">
            <a:avLst/>
          </a:prstGeom>
          <a:noFill/>
          <a:ln cap="rnd" cmpd="sng" w="127000">
            <a:solidFill>
              <a:schemeClr val="accent4"/>
            </a:solidFill>
            <a:prstDash val="dash"/>
            <a:miter lim="800000"/>
            <a:headEnd len="sm" w="sm" type="none"/>
            <a:tailEnd len="sm" w="sm" type="none"/>
          </a:ln>
        </p:spPr>
      </p:cxnSp>
      <p:sp>
        <p:nvSpPr>
          <p:cNvPr id="278" name="Google Shape;278;p24"/>
          <p:cNvSpPr/>
          <p:nvPr/>
        </p:nvSpPr>
        <p:spPr>
          <a:xfrm>
            <a:off x="8254162" y="3084060"/>
            <a:ext cx="889838" cy="1328738"/>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24"/>
          <p:cNvSpPr/>
          <p:nvPr/>
        </p:nvSpPr>
        <p:spPr>
          <a:xfrm rot="-607105">
            <a:off x="4565205" y="3108841"/>
            <a:ext cx="3062574"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4"/>
          <p:cNvSpPr/>
          <p:nvPr/>
        </p:nvSpPr>
        <p:spPr>
          <a:xfrm>
            <a:off x="5115982" y="3722002"/>
            <a:ext cx="1982514" cy="1421498"/>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25"/>
          <p:cNvSpPr/>
          <p:nvPr/>
        </p:nvSpPr>
        <p:spPr>
          <a:xfrm>
            <a:off x="2286"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5"/>
          <p:cNvSpPr txBox="1"/>
          <p:nvPr>
            <p:ph type="title"/>
          </p:nvPr>
        </p:nvSpPr>
        <p:spPr>
          <a:xfrm>
            <a:off x="628650" y="273843"/>
            <a:ext cx="4168866" cy="994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100"/>
              <a:buFont typeface="Calibri"/>
              <a:buNone/>
            </a:pPr>
            <a:r>
              <a:rPr lang="en-US" sz="3100"/>
              <a:t>Model Metrics Overview</a:t>
            </a:r>
            <a:endParaRPr/>
          </a:p>
        </p:txBody>
      </p:sp>
      <p:sp>
        <p:nvSpPr>
          <p:cNvPr id="287" name="Google Shape;287;p25"/>
          <p:cNvSpPr/>
          <p:nvPr/>
        </p:nvSpPr>
        <p:spPr>
          <a:xfrm>
            <a:off x="7656521" y="0"/>
            <a:ext cx="851299"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5"/>
          <p:cNvSpPr txBox="1"/>
          <p:nvPr>
            <p:ph idx="1" type="body"/>
          </p:nvPr>
        </p:nvSpPr>
        <p:spPr>
          <a:xfrm>
            <a:off x="628650" y="1369218"/>
            <a:ext cx="4168866" cy="32635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None/>
            </a:pPr>
            <a:r>
              <a:rPr b="1" i="0" lang="en-US" sz="1200"/>
              <a:t>Coherence Score</a:t>
            </a:r>
            <a:r>
              <a:rPr b="0" i="0" lang="en-US" sz="1200"/>
              <a:t>:</a:t>
            </a:r>
            <a:endParaRPr/>
          </a:p>
          <a:p>
            <a:pPr indent="-171450" lvl="0" marL="171450" rtl="0" algn="l">
              <a:lnSpc>
                <a:spcPct val="90000"/>
              </a:lnSpc>
              <a:spcBef>
                <a:spcPts val="750"/>
              </a:spcBef>
              <a:spcAft>
                <a:spcPts val="0"/>
              </a:spcAft>
              <a:buClr>
                <a:schemeClr val="dk1"/>
              </a:buClr>
              <a:buSzPts val="1200"/>
              <a:buFont typeface="Arial"/>
              <a:buChar char="•"/>
            </a:pPr>
            <a:r>
              <a:rPr b="1" i="0" lang="en-US" sz="1200"/>
              <a:t>Definition</a:t>
            </a:r>
            <a:r>
              <a:rPr b="0" i="0" lang="en-US" sz="1200"/>
              <a:t>: Measures the degree of semantic similarity between high scoring words in the topic.</a:t>
            </a:r>
            <a:endParaRPr/>
          </a:p>
          <a:p>
            <a:pPr indent="-171450" lvl="0" marL="171450" rtl="0" algn="l">
              <a:lnSpc>
                <a:spcPct val="90000"/>
              </a:lnSpc>
              <a:spcBef>
                <a:spcPts val="750"/>
              </a:spcBef>
              <a:spcAft>
                <a:spcPts val="0"/>
              </a:spcAft>
              <a:buClr>
                <a:schemeClr val="dk1"/>
              </a:buClr>
              <a:buSzPts val="1200"/>
              <a:buFont typeface="Arial"/>
              <a:buChar char="•"/>
            </a:pPr>
            <a:r>
              <a:rPr b="1" i="0" lang="en-US" sz="1200"/>
              <a:t>Purpose</a:t>
            </a:r>
            <a:r>
              <a:rPr b="0" i="0" lang="en-US" sz="1200"/>
              <a:t>: Ensures topics are meaningful and words within a topic are related.</a:t>
            </a:r>
            <a:endParaRPr/>
          </a:p>
          <a:p>
            <a:pPr indent="-171450" lvl="0" marL="171450" rtl="0" algn="l">
              <a:lnSpc>
                <a:spcPct val="90000"/>
              </a:lnSpc>
              <a:spcBef>
                <a:spcPts val="750"/>
              </a:spcBef>
              <a:spcAft>
                <a:spcPts val="0"/>
              </a:spcAft>
              <a:buClr>
                <a:schemeClr val="dk1"/>
              </a:buClr>
              <a:buSzPts val="1200"/>
              <a:buFont typeface="Arial"/>
              <a:buChar char="•"/>
            </a:pPr>
            <a:r>
              <a:rPr b="1" i="0" lang="en-US" sz="1200"/>
              <a:t>Technical Insight</a:t>
            </a:r>
            <a:r>
              <a:rPr b="0" i="0" lang="en-US" sz="1200"/>
              <a:t>: Higher coherence means the topic is more interpretable to humans.</a:t>
            </a:r>
            <a:endParaRPr/>
          </a:p>
          <a:p>
            <a:pPr indent="0" lvl="0" marL="0" rtl="0" algn="l">
              <a:lnSpc>
                <a:spcPct val="90000"/>
              </a:lnSpc>
              <a:spcBef>
                <a:spcPts val="750"/>
              </a:spcBef>
              <a:spcAft>
                <a:spcPts val="0"/>
              </a:spcAft>
              <a:buClr>
                <a:schemeClr val="dk1"/>
              </a:buClr>
              <a:buSzPts val="1200"/>
              <a:buNone/>
            </a:pPr>
            <a:r>
              <a:rPr b="1" i="0" lang="en-US" sz="1200"/>
              <a:t>Topic Diversity</a:t>
            </a:r>
            <a:r>
              <a:rPr b="0" i="0" lang="en-US" sz="1200"/>
              <a:t>:</a:t>
            </a:r>
            <a:endParaRPr/>
          </a:p>
          <a:p>
            <a:pPr indent="-171450" lvl="0" marL="171450" rtl="0" algn="l">
              <a:lnSpc>
                <a:spcPct val="90000"/>
              </a:lnSpc>
              <a:spcBef>
                <a:spcPts val="750"/>
              </a:spcBef>
              <a:spcAft>
                <a:spcPts val="0"/>
              </a:spcAft>
              <a:buClr>
                <a:schemeClr val="dk1"/>
              </a:buClr>
              <a:buSzPts val="1200"/>
              <a:buFont typeface="Arial"/>
              <a:buChar char="•"/>
            </a:pPr>
            <a:r>
              <a:rPr b="1" i="0" lang="en-US" sz="1200"/>
              <a:t>Definition</a:t>
            </a:r>
            <a:r>
              <a:rPr b="0" i="0" lang="en-US" sz="1200"/>
              <a:t>: Evaluates how distinct the topics are from each other.</a:t>
            </a:r>
            <a:endParaRPr/>
          </a:p>
          <a:p>
            <a:pPr indent="-171450" lvl="0" marL="171450" rtl="0" algn="l">
              <a:lnSpc>
                <a:spcPct val="90000"/>
              </a:lnSpc>
              <a:spcBef>
                <a:spcPts val="750"/>
              </a:spcBef>
              <a:spcAft>
                <a:spcPts val="0"/>
              </a:spcAft>
              <a:buClr>
                <a:schemeClr val="dk1"/>
              </a:buClr>
              <a:buSzPts val="1200"/>
              <a:buFont typeface="Arial"/>
              <a:buChar char="•"/>
            </a:pPr>
            <a:r>
              <a:rPr b="1" i="0" lang="en-US" sz="1200"/>
              <a:t>Purpose</a:t>
            </a:r>
            <a:r>
              <a:rPr b="0" i="0" lang="en-US" sz="1200"/>
              <a:t>: Prevents the model from producing repetitive or overlapping topics.</a:t>
            </a:r>
            <a:endParaRPr/>
          </a:p>
          <a:p>
            <a:pPr indent="-171450" lvl="0" marL="171450" rtl="0" algn="l">
              <a:lnSpc>
                <a:spcPct val="90000"/>
              </a:lnSpc>
              <a:spcBef>
                <a:spcPts val="750"/>
              </a:spcBef>
              <a:spcAft>
                <a:spcPts val="0"/>
              </a:spcAft>
              <a:buClr>
                <a:schemeClr val="dk1"/>
              </a:buClr>
              <a:buSzPts val="1200"/>
              <a:buFont typeface="Arial"/>
              <a:buChar char="•"/>
            </a:pPr>
            <a:r>
              <a:rPr b="1" i="0" lang="en-US" sz="1200"/>
              <a:t>Technical Insight</a:t>
            </a:r>
            <a:r>
              <a:rPr b="0" i="0" lang="en-US" sz="1200"/>
              <a:t>: A diverse set of topics indicates a broad coverage of the subject matter within the dataset.</a:t>
            </a:r>
            <a:endParaRPr/>
          </a:p>
        </p:txBody>
      </p:sp>
      <p:sp>
        <p:nvSpPr>
          <p:cNvPr id="289" name="Google Shape;289;p25"/>
          <p:cNvSpPr/>
          <p:nvPr/>
        </p:nvSpPr>
        <p:spPr>
          <a:xfrm>
            <a:off x="5115982" y="1968359"/>
            <a:ext cx="609320" cy="609320"/>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5"/>
          <p:cNvSpPr/>
          <p:nvPr/>
        </p:nvSpPr>
        <p:spPr>
          <a:xfrm rot="-5400000">
            <a:off x="6684313" y="913898"/>
            <a:ext cx="1790700" cy="17907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5"/>
          <p:cNvSpPr/>
          <p:nvPr/>
        </p:nvSpPr>
        <p:spPr>
          <a:xfrm>
            <a:off x="5115982" y="0"/>
            <a:ext cx="1736438" cy="1163244"/>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2" name="Google Shape;292;p25"/>
          <p:cNvCxnSpPr/>
          <p:nvPr/>
        </p:nvCxnSpPr>
        <p:spPr>
          <a:xfrm>
            <a:off x="8793478" y="998679"/>
            <a:ext cx="0" cy="1198281"/>
          </a:xfrm>
          <a:prstGeom prst="straightConnector1">
            <a:avLst/>
          </a:prstGeom>
          <a:noFill/>
          <a:ln cap="rnd" cmpd="sng" w="127000">
            <a:solidFill>
              <a:schemeClr val="accent4"/>
            </a:solidFill>
            <a:prstDash val="dash"/>
            <a:miter lim="800000"/>
            <a:headEnd len="sm" w="sm" type="none"/>
            <a:tailEnd len="sm" w="sm" type="none"/>
          </a:ln>
        </p:spPr>
      </p:cxnSp>
      <p:sp>
        <p:nvSpPr>
          <p:cNvPr id="293" name="Google Shape;293;p25"/>
          <p:cNvSpPr/>
          <p:nvPr/>
        </p:nvSpPr>
        <p:spPr>
          <a:xfrm>
            <a:off x="8254162" y="3084060"/>
            <a:ext cx="889838" cy="1328738"/>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25"/>
          <p:cNvSpPr/>
          <p:nvPr/>
        </p:nvSpPr>
        <p:spPr>
          <a:xfrm rot="-607105">
            <a:off x="4565205" y="3108841"/>
            <a:ext cx="3062574" cy="306257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5"/>
          <p:cNvSpPr/>
          <p:nvPr/>
        </p:nvSpPr>
        <p:spPr>
          <a:xfrm>
            <a:off x="5115982" y="3722002"/>
            <a:ext cx="1982514" cy="1421498"/>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26"/>
          <p:cNvSpPr/>
          <p:nvPr/>
        </p:nvSpPr>
        <p:spPr>
          <a:xfrm>
            <a:off x="2286"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6"/>
          <p:cNvSpPr/>
          <p:nvPr/>
        </p:nvSpPr>
        <p:spPr>
          <a:xfrm>
            <a:off x="555409" y="758283"/>
            <a:ext cx="3277394" cy="3277395"/>
          </a:xfrm>
          <a:prstGeom prst="roundRect">
            <a:avLst>
              <a:gd fmla="val 275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6"/>
          <p:cNvSpPr txBox="1"/>
          <p:nvPr>
            <p:ph type="title"/>
          </p:nvPr>
        </p:nvSpPr>
        <p:spPr>
          <a:xfrm>
            <a:off x="717619" y="834726"/>
            <a:ext cx="2952974" cy="3124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300"/>
              <a:buFont typeface="Calibri"/>
              <a:buNone/>
            </a:pPr>
            <a:r>
              <a:rPr lang="en-US">
                <a:solidFill>
                  <a:srgbClr val="FFFFFF"/>
                </a:solidFill>
              </a:rPr>
              <a:t>Model Evaluation – Coherence and Diversity</a:t>
            </a:r>
            <a:endParaRPr/>
          </a:p>
        </p:txBody>
      </p:sp>
      <p:sp>
        <p:nvSpPr>
          <p:cNvPr id="303" name="Google Shape;303;p26"/>
          <p:cNvSpPr/>
          <p:nvPr/>
        </p:nvSpPr>
        <p:spPr>
          <a:xfrm flipH="1">
            <a:off x="397896" y="0"/>
            <a:ext cx="866357" cy="443256"/>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6"/>
          <p:cNvSpPr/>
          <p:nvPr/>
        </p:nvSpPr>
        <p:spPr>
          <a:xfrm flipH="1">
            <a:off x="2971133" y="0"/>
            <a:ext cx="1303051" cy="719651"/>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26"/>
          <p:cNvSpPr/>
          <p:nvPr/>
        </p:nvSpPr>
        <p:spPr>
          <a:xfrm flipH="1">
            <a:off x="0" y="2202623"/>
            <a:ext cx="119805" cy="414747"/>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26"/>
          <p:cNvSpPr txBox="1"/>
          <p:nvPr>
            <p:ph idx="1" type="body"/>
          </p:nvPr>
        </p:nvSpPr>
        <p:spPr>
          <a:xfrm>
            <a:off x="4572000" y="615660"/>
            <a:ext cx="3943349" cy="36670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000"/>
              <a:buNone/>
            </a:pPr>
            <a:r>
              <a:rPr b="1" i="0" lang="en-US" sz="1000">
                <a:latin typeface="Arial"/>
                <a:ea typeface="Arial"/>
                <a:cs typeface="Arial"/>
                <a:sym typeface="Arial"/>
              </a:rPr>
              <a:t>Coherence Scores</a:t>
            </a:r>
            <a:r>
              <a:rPr b="0" i="0" lang="en-US" sz="1000">
                <a:latin typeface="Arial"/>
                <a:ea typeface="Arial"/>
                <a:cs typeface="Arial"/>
                <a:sym typeface="Arial"/>
              </a:rPr>
              <a:t>:</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latin typeface="Arial"/>
                <a:ea typeface="Arial"/>
                <a:cs typeface="Arial"/>
                <a:sym typeface="Arial"/>
              </a:rPr>
              <a:t>Range of Scores</a:t>
            </a:r>
            <a:r>
              <a:rPr b="0" i="0" lang="en-US" sz="1000">
                <a:latin typeface="Arial"/>
                <a:ea typeface="Arial"/>
                <a:cs typeface="Arial"/>
                <a:sym typeface="Arial"/>
              </a:rPr>
              <a:t>: The model produced coherence scores ranging from 0.141 to 0.992, with multiple measurements taken under different settings.</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latin typeface="Arial"/>
                <a:ea typeface="Arial"/>
                <a:cs typeface="Arial"/>
                <a:sym typeface="Arial"/>
              </a:rPr>
              <a:t>Highest Score</a:t>
            </a:r>
            <a:r>
              <a:rPr b="0" i="0" lang="en-US" sz="1000">
                <a:latin typeface="Arial"/>
                <a:ea typeface="Arial"/>
                <a:cs typeface="Arial"/>
                <a:sym typeface="Arial"/>
              </a:rPr>
              <a:t>: The peak coherence score obtained was 0.992, indicating a strong semantic consistency within topics.</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latin typeface="Arial"/>
                <a:ea typeface="Arial"/>
                <a:cs typeface="Arial"/>
                <a:sym typeface="Arial"/>
              </a:rPr>
              <a:t>Average Score</a:t>
            </a:r>
            <a:r>
              <a:rPr b="0" i="0" lang="en-US" sz="1000">
                <a:latin typeface="Arial"/>
                <a:ea typeface="Arial"/>
                <a:cs typeface="Arial"/>
                <a:sym typeface="Arial"/>
              </a:rPr>
              <a:t>: Among the notable scores, an average coherence score was approximately 0.199 to 0.322 for different runs, suggesting that topics are interpretable and well-defined.</a:t>
            </a:r>
            <a:endParaRPr/>
          </a:p>
          <a:p>
            <a:pPr indent="0" lvl="0" marL="0" rtl="0" algn="l">
              <a:lnSpc>
                <a:spcPct val="90000"/>
              </a:lnSpc>
              <a:spcBef>
                <a:spcPts val="750"/>
              </a:spcBef>
              <a:spcAft>
                <a:spcPts val="0"/>
              </a:spcAft>
              <a:buClr>
                <a:schemeClr val="dk1"/>
              </a:buClr>
              <a:buSzPts val="1000"/>
              <a:buNone/>
            </a:pPr>
            <a:r>
              <a:rPr b="1" i="0" lang="en-US" sz="1000">
                <a:latin typeface="Arial"/>
                <a:ea typeface="Arial"/>
                <a:cs typeface="Arial"/>
                <a:sym typeface="Arial"/>
              </a:rPr>
              <a:t>Diversity Score</a:t>
            </a:r>
            <a:r>
              <a:rPr b="0" i="0" lang="en-US" sz="1000">
                <a:latin typeface="Arial"/>
                <a:ea typeface="Arial"/>
                <a:cs typeface="Arial"/>
                <a:sym typeface="Arial"/>
              </a:rPr>
              <a:t>:</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latin typeface="Arial"/>
                <a:ea typeface="Arial"/>
                <a:cs typeface="Arial"/>
                <a:sym typeface="Arial"/>
              </a:rPr>
              <a:t>Observed Score</a:t>
            </a:r>
            <a:r>
              <a:rPr b="0" i="0" lang="en-US" sz="1000">
                <a:latin typeface="Arial"/>
                <a:ea typeface="Arial"/>
                <a:cs typeface="Arial"/>
                <a:sym typeface="Arial"/>
              </a:rPr>
              <a:t>: The model achieved a diversity score of 0.622, reflecting a good variation between the topics it discovered.</a:t>
            </a:r>
            <a:endParaRPr/>
          </a:p>
          <a:p>
            <a:pPr indent="-171450" lvl="0" marL="171450" rtl="0" algn="l">
              <a:lnSpc>
                <a:spcPct val="90000"/>
              </a:lnSpc>
              <a:spcBef>
                <a:spcPts val="750"/>
              </a:spcBef>
              <a:spcAft>
                <a:spcPts val="0"/>
              </a:spcAft>
              <a:buClr>
                <a:schemeClr val="dk1"/>
              </a:buClr>
              <a:buSzPts val="1000"/>
              <a:buFont typeface="Arial"/>
              <a:buChar char="•"/>
            </a:pPr>
            <a:r>
              <a:rPr b="1" i="0" lang="en-US" sz="1000">
                <a:latin typeface="Arial"/>
                <a:ea typeface="Arial"/>
                <a:cs typeface="Arial"/>
                <a:sym typeface="Arial"/>
              </a:rPr>
              <a:t>Implication</a:t>
            </a:r>
            <a:r>
              <a:rPr b="0" i="0" lang="en-US" sz="1000">
                <a:latin typeface="Arial"/>
                <a:ea typeface="Arial"/>
                <a:cs typeface="Arial"/>
                <a:sym typeface="Arial"/>
              </a:rPr>
              <a:t>: This score demonstrates that the model is capable of generating a broad range of distinct and diverse topics, which is crucial for effective topic modeling across languages.</a:t>
            </a:r>
            <a:endParaRPr/>
          </a:p>
          <a:p>
            <a:pPr indent="-107950" lvl="0" marL="171450" rtl="0" algn="l">
              <a:lnSpc>
                <a:spcPct val="90000"/>
              </a:lnSpc>
              <a:spcBef>
                <a:spcPts val="750"/>
              </a:spcBef>
              <a:spcAft>
                <a:spcPts val="0"/>
              </a:spcAft>
              <a:buClr>
                <a:schemeClr val="dk1"/>
              </a:buClr>
              <a:buSzPts val="1000"/>
              <a:buNone/>
            </a:pPr>
            <a:r>
              <a:t/>
            </a:r>
            <a:endParaRPr sz="1000"/>
          </a:p>
        </p:txBody>
      </p:sp>
      <p:sp>
        <p:nvSpPr>
          <p:cNvPr id="307" name="Google Shape;307;p26"/>
          <p:cNvSpPr/>
          <p:nvPr/>
        </p:nvSpPr>
        <p:spPr>
          <a:xfrm flipH="1">
            <a:off x="0" y="4376736"/>
            <a:ext cx="1161135" cy="766764"/>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6"/>
          <p:cNvSpPr/>
          <p:nvPr/>
        </p:nvSpPr>
        <p:spPr>
          <a:xfrm flipH="1">
            <a:off x="2563731" y="4288428"/>
            <a:ext cx="1328706" cy="855072"/>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6"/>
          <p:cNvSpPr/>
          <p:nvPr/>
        </p:nvSpPr>
        <p:spPr>
          <a:xfrm flipH="1">
            <a:off x="3099729" y="4694066"/>
            <a:ext cx="1174455" cy="449434"/>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27"/>
          <p:cNvSpPr txBox="1"/>
          <p:nvPr>
            <p:ph type="title"/>
          </p:nvPr>
        </p:nvSpPr>
        <p:spPr>
          <a:xfrm>
            <a:off x="621506" y="370810"/>
            <a:ext cx="7900987" cy="61305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700"/>
              <a:buFont typeface="Calibri"/>
              <a:buNone/>
            </a:pPr>
            <a:r>
              <a:rPr lang="en-US" sz="2700">
                <a:solidFill>
                  <a:schemeClr val="dk1"/>
                </a:solidFill>
                <a:latin typeface="Calibri"/>
                <a:ea typeface="Calibri"/>
                <a:cs typeface="Calibri"/>
                <a:sym typeface="Calibri"/>
              </a:rPr>
              <a:t>Results</a:t>
            </a:r>
            <a:endParaRPr/>
          </a:p>
        </p:txBody>
      </p:sp>
      <p:pic>
        <p:nvPicPr>
          <p:cNvPr descr="A colorful pie chart with text&#10;&#10;Description automatically generated" id="315" name="Google Shape;315;p27"/>
          <p:cNvPicPr preferRelativeResize="0"/>
          <p:nvPr>
            <p:ph idx="1" type="body"/>
          </p:nvPr>
        </p:nvPicPr>
        <p:blipFill rotWithShape="1">
          <a:blip r:embed="rId3">
            <a:alphaModFix/>
          </a:blip>
          <a:srcRect b="0" l="0" r="0" t="0"/>
          <a:stretch/>
        </p:blipFill>
        <p:spPr>
          <a:xfrm>
            <a:off x="628650" y="1962390"/>
            <a:ext cx="7886700" cy="20759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28"/>
          <p:cNvSpPr txBox="1"/>
          <p:nvPr>
            <p:ph type="title"/>
          </p:nvPr>
        </p:nvSpPr>
        <p:spPr>
          <a:xfrm>
            <a:off x="630936" y="411480"/>
            <a:ext cx="2700645" cy="40736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Calibri"/>
              <a:buNone/>
            </a:pPr>
            <a:r>
              <a:rPr lang="en-US" sz="4100"/>
              <a:t>Conclusion</a:t>
            </a:r>
            <a:endParaRPr/>
          </a:p>
        </p:txBody>
      </p:sp>
      <p:sp>
        <p:nvSpPr>
          <p:cNvPr id="321" name="Google Shape;321;p28"/>
          <p:cNvSpPr txBox="1"/>
          <p:nvPr>
            <p:ph idx="1" type="body"/>
          </p:nvPr>
        </p:nvSpPr>
        <p:spPr>
          <a:xfrm>
            <a:off x="3844813" y="414068"/>
            <a:ext cx="4668251" cy="40736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b="1" lang="en-US" sz="1100">
                <a:latin typeface="Roboto"/>
                <a:ea typeface="Roboto"/>
                <a:cs typeface="Roboto"/>
                <a:sym typeface="Roboto"/>
              </a:rPr>
              <a:t>Summarizing the Journey</a:t>
            </a:r>
            <a:r>
              <a:rPr lang="en-US" sz="1100">
                <a:latin typeface="Roboto"/>
                <a:ea typeface="Roboto"/>
                <a:cs typeface="Roboto"/>
                <a:sym typeface="Roboto"/>
              </a:rPr>
              <a:t>:</a:t>
            </a:r>
            <a:endParaRPr/>
          </a:p>
          <a:p>
            <a:pPr indent="-287655" lvl="0" marL="457200" rtl="0" algn="l">
              <a:lnSpc>
                <a:spcPct val="90000"/>
              </a:lnSpc>
              <a:spcBef>
                <a:spcPts val="1500"/>
              </a:spcBef>
              <a:spcAft>
                <a:spcPts val="0"/>
              </a:spcAft>
              <a:buClr>
                <a:srgbClr val="374151"/>
              </a:buClr>
              <a:buSzPts val="1100"/>
              <a:buFont typeface="Roboto"/>
              <a:buChar char="●"/>
            </a:pPr>
            <a:r>
              <a:rPr lang="en-US" sz="1100">
                <a:latin typeface="Roboto"/>
                <a:ea typeface="Roboto"/>
                <a:cs typeface="Roboto"/>
                <a:sym typeface="Roboto"/>
              </a:rPr>
              <a:t>Our exploration into Zero-Shot Topic Modeling (ZSTM) has been a journey of innovation and discovery. We've successfully demonstrated the model's ability to transcend language barriers, identifying coherent topics in German, French, and Italian texts with no direct training on the latter two.</a:t>
            </a:r>
            <a:endParaRPr/>
          </a:p>
          <a:p>
            <a:pPr indent="0" lvl="0" marL="0" rtl="0" algn="l">
              <a:lnSpc>
                <a:spcPct val="90000"/>
              </a:lnSpc>
              <a:spcBef>
                <a:spcPts val="1500"/>
              </a:spcBef>
              <a:spcAft>
                <a:spcPts val="0"/>
              </a:spcAft>
              <a:buClr>
                <a:schemeClr val="dk1"/>
              </a:buClr>
              <a:buSzPts val="1100"/>
              <a:buNone/>
            </a:pPr>
            <a:r>
              <a:rPr b="1" lang="en-US" sz="1100">
                <a:latin typeface="Roboto"/>
                <a:ea typeface="Roboto"/>
                <a:cs typeface="Roboto"/>
                <a:sym typeface="Roboto"/>
              </a:rPr>
              <a:t>Key Findings</a:t>
            </a:r>
            <a:r>
              <a:rPr lang="en-US" sz="1100">
                <a:latin typeface="Roboto"/>
                <a:ea typeface="Roboto"/>
                <a:cs typeface="Roboto"/>
                <a:sym typeface="Roboto"/>
              </a:rPr>
              <a:t>:</a:t>
            </a:r>
            <a:endParaRPr/>
          </a:p>
          <a:p>
            <a:pPr indent="-287655" lvl="0" marL="457200" rtl="0" algn="l">
              <a:lnSpc>
                <a:spcPct val="90000"/>
              </a:lnSpc>
              <a:spcBef>
                <a:spcPts val="1500"/>
              </a:spcBef>
              <a:spcAft>
                <a:spcPts val="0"/>
              </a:spcAft>
              <a:buClr>
                <a:srgbClr val="374151"/>
              </a:buClr>
              <a:buSzPts val="1100"/>
              <a:buFont typeface="Roboto"/>
              <a:buChar char="●"/>
            </a:pPr>
            <a:r>
              <a:rPr b="1" lang="en-US" sz="1100">
                <a:latin typeface="Roboto"/>
                <a:ea typeface="Roboto"/>
                <a:cs typeface="Roboto"/>
                <a:sym typeface="Roboto"/>
              </a:rPr>
              <a:t>Effective Cross-Lingual Modeling</a:t>
            </a:r>
            <a:r>
              <a:rPr lang="en-US" sz="1100">
                <a:latin typeface="Roboto"/>
                <a:ea typeface="Roboto"/>
                <a:cs typeface="Roboto"/>
                <a:sym typeface="Roboto"/>
              </a:rPr>
              <a:t>:</a:t>
            </a:r>
            <a:endParaRPr/>
          </a:p>
          <a:p>
            <a:pPr indent="-287655" lvl="1" marL="914400" rtl="0" algn="l">
              <a:lnSpc>
                <a:spcPct val="90000"/>
              </a:lnSpc>
              <a:spcBef>
                <a:spcPts val="0"/>
              </a:spcBef>
              <a:spcAft>
                <a:spcPts val="0"/>
              </a:spcAft>
              <a:buClr>
                <a:srgbClr val="374151"/>
              </a:buClr>
              <a:buSzPts val="1100"/>
              <a:buFont typeface="Roboto"/>
              <a:buChar char="●"/>
            </a:pPr>
            <a:r>
              <a:rPr lang="en-US" sz="1100">
                <a:latin typeface="Roboto"/>
                <a:ea typeface="Roboto"/>
                <a:cs typeface="Roboto"/>
                <a:sym typeface="Roboto"/>
              </a:rPr>
              <a:t>ZSTM has proven effective in cross-lingual topic discovery, showcasing an impressive ability to generalize from one language to others while maintaining topic coherence and relevance.</a:t>
            </a:r>
            <a:endParaRPr/>
          </a:p>
          <a:p>
            <a:pPr indent="-287655" lvl="0" marL="457200" rtl="0" algn="l">
              <a:lnSpc>
                <a:spcPct val="90000"/>
              </a:lnSpc>
              <a:spcBef>
                <a:spcPts val="0"/>
              </a:spcBef>
              <a:spcAft>
                <a:spcPts val="0"/>
              </a:spcAft>
              <a:buClr>
                <a:srgbClr val="374151"/>
              </a:buClr>
              <a:buSzPts val="1100"/>
              <a:buFont typeface="Roboto"/>
              <a:buChar char="●"/>
            </a:pPr>
            <a:r>
              <a:rPr b="1" lang="en-US" sz="1100">
                <a:latin typeface="Roboto"/>
                <a:ea typeface="Roboto"/>
                <a:cs typeface="Roboto"/>
                <a:sym typeface="Roboto"/>
              </a:rPr>
              <a:t>Semantic Consistency Across Languages</a:t>
            </a:r>
            <a:r>
              <a:rPr lang="en-US" sz="1100">
                <a:latin typeface="Roboto"/>
                <a:ea typeface="Roboto"/>
                <a:cs typeface="Roboto"/>
                <a:sym typeface="Roboto"/>
              </a:rPr>
              <a:t>:</a:t>
            </a:r>
            <a:endParaRPr/>
          </a:p>
          <a:p>
            <a:pPr indent="-287655" lvl="1" marL="914400" rtl="0" algn="l">
              <a:lnSpc>
                <a:spcPct val="90000"/>
              </a:lnSpc>
              <a:spcBef>
                <a:spcPts val="0"/>
              </a:spcBef>
              <a:spcAft>
                <a:spcPts val="0"/>
              </a:spcAft>
              <a:buClr>
                <a:srgbClr val="374151"/>
              </a:buClr>
              <a:buSzPts val="1100"/>
              <a:buFont typeface="Roboto"/>
              <a:buChar char="●"/>
            </a:pPr>
            <a:r>
              <a:rPr lang="en-US" sz="1100">
                <a:latin typeface="Roboto"/>
                <a:ea typeface="Roboto"/>
                <a:cs typeface="Roboto"/>
                <a:sym typeface="Roboto"/>
              </a:rPr>
              <a:t>The model has displayed a remarkable level of semantic consistency, capturing the essence of topics across different languages and presenting them in a unified, understandable format.</a:t>
            </a:r>
            <a:endParaRPr/>
          </a:p>
          <a:p>
            <a:pPr indent="-287655" lvl="0" marL="457200" rtl="0" algn="l">
              <a:lnSpc>
                <a:spcPct val="90000"/>
              </a:lnSpc>
              <a:spcBef>
                <a:spcPts val="0"/>
              </a:spcBef>
              <a:spcAft>
                <a:spcPts val="0"/>
              </a:spcAft>
              <a:buClr>
                <a:srgbClr val="374151"/>
              </a:buClr>
              <a:buSzPts val="1100"/>
              <a:buFont typeface="Roboto"/>
              <a:buChar char="●"/>
            </a:pPr>
            <a:r>
              <a:rPr b="1" lang="en-US" sz="1100">
                <a:latin typeface="Roboto"/>
                <a:ea typeface="Roboto"/>
                <a:cs typeface="Roboto"/>
                <a:sym typeface="Roboto"/>
              </a:rPr>
              <a:t>Model Versatility and Scalability</a:t>
            </a:r>
            <a:r>
              <a:rPr lang="en-US" sz="1100">
                <a:latin typeface="Roboto"/>
                <a:ea typeface="Roboto"/>
                <a:cs typeface="Roboto"/>
                <a:sym typeface="Roboto"/>
              </a:rPr>
              <a:t>:</a:t>
            </a:r>
            <a:endParaRPr/>
          </a:p>
          <a:p>
            <a:pPr indent="-287655" lvl="1" marL="914400" rtl="0" algn="l">
              <a:lnSpc>
                <a:spcPct val="90000"/>
              </a:lnSpc>
              <a:spcBef>
                <a:spcPts val="0"/>
              </a:spcBef>
              <a:spcAft>
                <a:spcPts val="0"/>
              </a:spcAft>
              <a:buClr>
                <a:srgbClr val="374151"/>
              </a:buClr>
              <a:buSzPts val="1100"/>
              <a:buFont typeface="Roboto"/>
              <a:buChar char="●"/>
            </a:pPr>
            <a:r>
              <a:rPr lang="en-US" sz="1100">
                <a:latin typeface="Roboto"/>
                <a:ea typeface="Roboto"/>
                <a:cs typeface="Roboto"/>
                <a:sym typeface="Roboto"/>
              </a:rPr>
              <a:t>Our experiments highlight the model's versatility and scalability</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630936" y="192024"/>
            <a:ext cx="7879842" cy="7612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What is Topic Modeling?</a:t>
            </a:r>
            <a:endParaRPr/>
          </a:p>
        </p:txBody>
      </p:sp>
      <p:grpSp>
        <p:nvGrpSpPr>
          <p:cNvPr id="96" name="Google Shape;96;p14"/>
          <p:cNvGrpSpPr/>
          <p:nvPr/>
        </p:nvGrpSpPr>
        <p:grpSpPr>
          <a:xfrm>
            <a:off x="628650" y="1447252"/>
            <a:ext cx="7886700" cy="3263036"/>
            <a:chOff x="0" y="2553"/>
            <a:chExt cx="7886700" cy="3263036"/>
          </a:xfrm>
        </p:grpSpPr>
        <p:sp>
          <p:nvSpPr>
            <p:cNvPr id="97" name="Google Shape;97;p14"/>
            <p:cNvSpPr/>
            <p:nvPr/>
          </p:nvSpPr>
          <p:spPr>
            <a:xfrm>
              <a:off x="0" y="2553"/>
              <a:ext cx="7886700" cy="543839"/>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64511" y="124917"/>
              <a:ext cx="299111" cy="29911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628134" y="2553"/>
              <a:ext cx="7258565" cy="5438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nvSpPr>
          <p:spPr>
            <a:xfrm>
              <a:off x="628134" y="2553"/>
              <a:ext cx="7258565" cy="543839"/>
            </a:xfrm>
            <a:prstGeom prst="rect">
              <a:avLst/>
            </a:prstGeom>
            <a:noFill/>
            <a:ln>
              <a:noFill/>
            </a:ln>
          </p:spPr>
          <p:txBody>
            <a:bodyPr anchorCtr="0" anchor="ctr" bIns="57550" lIns="57550" spcFirstLastPara="1" rIns="57550" wrap="square" tIns="57550">
              <a:noAutofit/>
            </a:bodyPr>
            <a:lstStyle/>
            <a:p>
              <a:pPr indent="0" lvl="0" marL="0" marR="0" rtl="0" algn="l">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Topic modeling is a machine learning technique used to discover the hidden thematic structure in a large collection of texts.</a:t>
              </a:r>
              <a:endParaRPr b="0" i="0" sz="1500" u="none" cap="none" strike="noStrike">
                <a:solidFill>
                  <a:schemeClr val="dk1"/>
                </a:solidFill>
                <a:latin typeface="Calibri"/>
                <a:ea typeface="Calibri"/>
                <a:cs typeface="Calibri"/>
                <a:sym typeface="Calibri"/>
              </a:endParaRPr>
            </a:p>
          </p:txBody>
        </p:sp>
        <p:sp>
          <p:nvSpPr>
            <p:cNvPr id="101" name="Google Shape;101;p14"/>
            <p:cNvSpPr/>
            <p:nvPr/>
          </p:nvSpPr>
          <p:spPr>
            <a:xfrm>
              <a:off x="0" y="682352"/>
              <a:ext cx="7886700" cy="543839"/>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164511" y="804716"/>
              <a:ext cx="299111" cy="29911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28134" y="682352"/>
              <a:ext cx="7258565" cy="5438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8134" y="682352"/>
              <a:ext cx="7258565" cy="543839"/>
            </a:xfrm>
            <a:prstGeom prst="rect">
              <a:avLst/>
            </a:prstGeom>
            <a:noFill/>
            <a:ln>
              <a:noFill/>
            </a:ln>
          </p:spPr>
          <p:txBody>
            <a:bodyPr anchorCtr="0" anchor="ctr" bIns="57550" lIns="57550" spcFirstLastPara="1" rIns="57550" wrap="square" tIns="57550">
              <a:noAutofit/>
            </a:bodyPr>
            <a:lstStyle/>
            <a:p>
              <a:pPr indent="0" lvl="0" marL="0" marR="0" rtl="0" algn="l">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It's like sorting a pile of documents into groups without reading them; instead, the computer finds patterns of words that often appear together.</a:t>
              </a:r>
              <a:endParaRPr b="0" i="0" sz="1500" u="none" cap="none" strike="noStrike">
                <a:solidFill>
                  <a:schemeClr val="dk1"/>
                </a:solidFill>
                <a:latin typeface="Calibri"/>
                <a:ea typeface="Calibri"/>
                <a:cs typeface="Calibri"/>
                <a:sym typeface="Calibri"/>
              </a:endParaRPr>
            </a:p>
          </p:txBody>
        </p:sp>
        <p:sp>
          <p:nvSpPr>
            <p:cNvPr id="105" name="Google Shape;105;p14"/>
            <p:cNvSpPr/>
            <p:nvPr/>
          </p:nvSpPr>
          <p:spPr>
            <a:xfrm>
              <a:off x="0" y="1362151"/>
              <a:ext cx="7886700" cy="543839"/>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164511" y="1484515"/>
              <a:ext cx="299111" cy="29911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28134" y="1362151"/>
              <a:ext cx="7258565" cy="5438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628134" y="1362151"/>
              <a:ext cx="7258565" cy="543839"/>
            </a:xfrm>
            <a:prstGeom prst="rect">
              <a:avLst/>
            </a:prstGeom>
            <a:noFill/>
            <a:ln>
              <a:noFill/>
            </a:ln>
          </p:spPr>
          <p:txBody>
            <a:bodyPr anchorCtr="0" anchor="ctr" bIns="57550" lIns="57550" spcFirstLastPara="1" rIns="57550" wrap="square" tIns="57550">
              <a:noAutofit/>
            </a:bodyPr>
            <a:lstStyle/>
            <a:p>
              <a:pPr indent="0" lvl="0" marL="0" marR="0" rtl="0" algn="l">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Algorithms, such as LDA (Latent Dirichlet Allocation), are used to detect these patterns and assign topics to documents.</a:t>
              </a:r>
              <a:endParaRPr b="0" i="0" sz="1500" u="none" cap="none" strike="noStrike">
                <a:solidFill>
                  <a:schemeClr val="dk1"/>
                </a:solidFill>
                <a:latin typeface="Calibri"/>
                <a:ea typeface="Calibri"/>
                <a:cs typeface="Calibri"/>
                <a:sym typeface="Calibri"/>
              </a:endParaRPr>
            </a:p>
          </p:txBody>
        </p:sp>
        <p:sp>
          <p:nvSpPr>
            <p:cNvPr id="109" name="Google Shape;109;p14"/>
            <p:cNvSpPr/>
            <p:nvPr/>
          </p:nvSpPr>
          <p:spPr>
            <a:xfrm>
              <a:off x="0" y="2041951"/>
              <a:ext cx="7886700" cy="543839"/>
            </a:xfrm>
            <a:prstGeom prst="roundRect">
              <a:avLst>
                <a:gd fmla="val 10000" name="adj"/>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164511" y="2164314"/>
              <a:ext cx="299111" cy="29911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28134" y="2041951"/>
              <a:ext cx="7258565" cy="5438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nvSpPr>
          <p:spPr>
            <a:xfrm>
              <a:off x="628134" y="2041951"/>
              <a:ext cx="7258565" cy="543839"/>
            </a:xfrm>
            <a:prstGeom prst="rect">
              <a:avLst/>
            </a:prstGeom>
            <a:noFill/>
            <a:ln>
              <a:noFill/>
            </a:ln>
          </p:spPr>
          <p:txBody>
            <a:bodyPr anchorCtr="0" anchor="ctr" bIns="57550" lIns="57550" spcFirstLastPara="1" rIns="57550" wrap="square" tIns="57550">
              <a:noAutofit/>
            </a:bodyPr>
            <a:lstStyle/>
            <a:p>
              <a:pPr indent="0" lvl="0" marL="0" marR="0" rtl="0" algn="l">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Each topic is a collection of words that represents a theme, like "environment," "health," or "technology."</a:t>
              </a:r>
              <a:endParaRPr b="0" i="0" sz="1500" u="none" cap="none" strike="noStrike">
                <a:solidFill>
                  <a:schemeClr val="dk1"/>
                </a:solidFill>
                <a:latin typeface="Calibri"/>
                <a:ea typeface="Calibri"/>
                <a:cs typeface="Calibri"/>
                <a:sym typeface="Calibri"/>
              </a:endParaRPr>
            </a:p>
          </p:txBody>
        </p:sp>
        <p:sp>
          <p:nvSpPr>
            <p:cNvPr id="113" name="Google Shape;113;p14"/>
            <p:cNvSpPr/>
            <p:nvPr/>
          </p:nvSpPr>
          <p:spPr>
            <a:xfrm>
              <a:off x="0" y="2721750"/>
              <a:ext cx="7886700" cy="543839"/>
            </a:xfrm>
            <a:prstGeom prst="roundRect">
              <a:avLst>
                <a:gd fmla="val 1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164511" y="2844114"/>
              <a:ext cx="299111" cy="299111"/>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28134" y="2721750"/>
              <a:ext cx="7258565" cy="5438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nvSpPr>
          <p:spPr>
            <a:xfrm>
              <a:off x="628134" y="2721750"/>
              <a:ext cx="7258565" cy="543839"/>
            </a:xfrm>
            <a:prstGeom prst="rect">
              <a:avLst/>
            </a:prstGeom>
            <a:noFill/>
            <a:ln>
              <a:noFill/>
            </a:ln>
          </p:spPr>
          <p:txBody>
            <a:bodyPr anchorCtr="0" anchor="ctr" bIns="57550" lIns="57550" spcFirstLastPara="1" rIns="57550" wrap="square" tIns="57550">
              <a:noAutofit/>
            </a:bodyPr>
            <a:lstStyle/>
            <a:p>
              <a:pPr indent="0" lvl="0" marL="0" marR="0" rtl="0" algn="l">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This helps us to summarize large datasets and find the most talked-about subjects without manual work.</a:t>
              </a:r>
              <a:endParaRPr b="0" i="0" sz="15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5"/>
          <p:cNvSpPr txBox="1"/>
          <p:nvPr>
            <p:ph type="title"/>
          </p:nvPr>
        </p:nvSpPr>
        <p:spPr>
          <a:xfrm>
            <a:off x="630936" y="192024"/>
            <a:ext cx="7879842" cy="7612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Cross-language Topic Modeling</a:t>
            </a:r>
            <a:endParaRPr/>
          </a:p>
        </p:txBody>
      </p:sp>
      <p:grpSp>
        <p:nvGrpSpPr>
          <p:cNvPr id="122" name="Google Shape;122;p15"/>
          <p:cNvGrpSpPr/>
          <p:nvPr/>
        </p:nvGrpSpPr>
        <p:grpSpPr>
          <a:xfrm>
            <a:off x="628650" y="1485050"/>
            <a:ext cx="7886700" cy="3187440"/>
            <a:chOff x="0" y="40351"/>
            <a:chExt cx="7886700" cy="3187440"/>
          </a:xfrm>
        </p:grpSpPr>
        <p:sp>
          <p:nvSpPr>
            <p:cNvPr id="123" name="Google Shape;123;p15"/>
            <p:cNvSpPr/>
            <p:nvPr/>
          </p:nvSpPr>
          <p:spPr>
            <a:xfrm>
              <a:off x="0" y="40351"/>
              <a:ext cx="7886700" cy="75582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nvSpPr>
          <p:spPr>
            <a:xfrm>
              <a:off x="36896" y="77247"/>
              <a:ext cx="7812908" cy="68202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Cross-language topic modeling extends the idea of topic modeling across different languages.</a:t>
              </a:r>
              <a:endParaRPr b="0" i="0" sz="1900" u="none" cap="none" strike="noStrike">
                <a:solidFill>
                  <a:schemeClr val="lt1"/>
                </a:solidFill>
                <a:latin typeface="Calibri"/>
                <a:ea typeface="Calibri"/>
                <a:cs typeface="Calibri"/>
                <a:sym typeface="Calibri"/>
              </a:endParaRPr>
            </a:p>
          </p:txBody>
        </p:sp>
        <p:sp>
          <p:nvSpPr>
            <p:cNvPr id="125" name="Google Shape;125;p15"/>
            <p:cNvSpPr/>
            <p:nvPr/>
          </p:nvSpPr>
          <p:spPr>
            <a:xfrm>
              <a:off x="0" y="850891"/>
              <a:ext cx="7886700" cy="755820"/>
            </a:xfrm>
            <a:prstGeom prst="roundRect">
              <a:avLst>
                <a:gd fmla="val 16667"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nvSpPr>
          <p:spPr>
            <a:xfrm>
              <a:off x="36896" y="887787"/>
              <a:ext cx="7812908" cy="68202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It allows us to analyze and compare what topics are discussed in multiple languages, even if we don't speak those languages.</a:t>
              </a:r>
              <a:endParaRPr b="0" i="0" sz="1900" u="none" cap="none" strike="noStrike">
                <a:solidFill>
                  <a:schemeClr val="lt1"/>
                </a:solidFill>
                <a:latin typeface="Calibri"/>
                <a:ea typeface="Calibri"/>
                <a:cs typeface="Calibri"/>
                <a:sym typeface="Calibri"/>
              </a:endParaRPr>
            </a:p>
          </p:txBody>
        </p:sp>
        <p:sp>
          <p:nvSpPr>
            <p:cNvPr id="127" name="Google Shape;127;p15"/>
            <p:cNvSpPr/>
            <p:nvPr/>
          </p:nvSpPr>
          <p:spPr>
            <a:xfrm>
              <a:off x="0" y="1661431"/>
              <a:ext cx="7886700" cy="755820"/>
            </a:xfrm>
            <a:prstGeom prst="roundRect">
              <a:avLst>
                <a:gd fmla="val 16667"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36896" y="1698327"/>
              <a:ext cx="7812908" cy="68202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By using translation techniques and semantic understanding, the model can identify that "health" in English is related to "salud" in Spanish.</a:t>
              </a:r>
              <a:endParaRPr b="0" i="0" sz="1900" u="none" cap="none" strike="noStrike">
                <a:solidFill>
                  <a:schemeClr val="lt1"/>
                </a:solidFill>
                <a:latin typeface="Calibri"/>
                <a:ea typeface="Calibri"/>
                <a:cs typeface="Calibri"/>
                <a:sym typeface="Calibri"/>
              </a:endParaRPr>
            </a:p>
          </p:txBody>
        </p:sp>
        <p:sp>
          <p:nvSpPr>
            <p:cNvPr id="129" name="Google Shape;129;p15"/>
            <p:cNvSpPr/>
            <p:nvPr/>
          </p:nvSpPr>
          <p:spPr>
            <a:xfrm>
              <a:off x="0" y="2471971"/>
              <a:ext cx="7886700" cy="75582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36896" y="2508867"/>
              <a:ext cx="7812908" cy="68202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This is crucial for businesses and researchers who work with international data and need insights from documents in many languages.</a:t>
              </a:r>
              <a:endParaRPr b="0" i="0" sz="19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6"/>
          <p:cNvSpPr/>
          <p:nvPr/>
        </p:nvSpPr>
        <p:spPr>
          <a:xfrm flipH="1">
            <a:off x="1" y="0"/>
            <a:ext cx="9143999" cy="1627523"/>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6"/>
          <p:cNvSpPr/>
          <p:nvPr/>
        </p:nvSpPr>
        <p:spPr>
          <a:xfrm flipH="1">
            <a:off x="6062114" y="0"/>
            <a:ext cx="3072908" cy="1627995"/>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6"/>
          <p:cNvSpPr/>
          <p:nvPr/>
        </p:nvSpPr>
        <p:spPr>
          <a:xfrm flipH="1" rot="-5400000">
            <a:off x="3757985" y="-3757532"/>
            <a:ext cx="1628032" cy="9144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6"/>
          <p:cNvSpPr txBox="1"/>
          <p:nvPr>
            <p:ph type="title"/>
          </p:nvPr>
        </p:nvSpPr>
        <p:spPr>
          <a:xfrm>
            <a:off x="1037673" y="261648"/>
            <a:ext cx="7288583" cy="11823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000"/>
              <a:buFont typeface="Calibri"/>
              <a:buNone/>
            </a:pPr>
            <a:r>
              <a:rPr b="0" i="0" lang="en-US" sz="3000">
                <a:solidFill>
                  <a:srgbClr val="FFFFFF"/>
                </a:solidFill>
              </a:rPr>
              <a:t>Challenges in Cross-Language Topic Modeling</a:t>
            </a:r>
            <a:endParaRPr sz="3000">
              <a:solidFill>
                <a:srgbClr val="FFFFFF"/>
              </a:solidFill>
            </a:endParaRPr>
          </a:p>
        </p:txBody>
      </p:sp>
      <p:grpSp>
        <p:nvGrpSpPr>
          <p:cNvPr id="140" name="Google Shape;140;p16"/>
          <p:cNvGrpSpPr/>
          <p:nvPr/>
        </p:nvGrpSpPr>
        <p:grpSpPr>
          <a:xfrm>
            <a:off x="1236845" y="1963398"/>
            <a:ext cx="6688264" cy="2764224"/>
            <a:chOff x="753803" y="1414"/>
            <a:chExt cx="6688264" cy="2764224"/>
          </a:xfrm>
        </p:grpSpPr>
        <p:sp>
          <p:nvSpPr>
            <p:cNvPr id="141" name="Google Shape;141;p16"/>
            <p:cNvSpPr/>
            <p:nvPr/>
          </p:nvSpPr>
          <p:spPr>
            <a:xfrm>
              <a:off x="2685027" y="535601"/>
              <a:ext cx="413995" cy="91440"/>
            </a:xfrm>
            <a:custGeom>
              <a:rect b="b" l="l" r="r" t="t"/>
              <a:pathLst>
                <a:path extrusionOk="0" h="120000" w="120000">
                  <a:moveTo>
                    <a:pt x="0" y="60000"/>
                  </a:moveTo>
                  <a:lnTo>
                    <a:pt x="120000" y="60000"/>
                  </a:lnTo>
                </a:path>
              </a:pathLst>
            </a:custGeom>
            <a:noFill/>
            <a:ln cap="flat" cmpd="sng" w="9525">
              <a:solidFill>
                <a:schemeClr val="accent2"/>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2880910" y="579096"/>
              <a:ext cx="22229" cy="445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3" name="Google Shape;143;p16"/>
            <p:cNvSpPr/>
            <p:nvPr/>
          </p:nvSpPr>
          <p:spPr>
            <a:xfrm>
              <a:off x="753803" y="1414"/>
              <a:ext cx="1933024" cy="1159814"/>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753803" y="1414"/>
              <a:ext cx="1933024" cy="1159814"/>
            </a:xfrm>
            <a:prstGeom prst="rect">
              <a:avLst/>
            </a:prstGeom>
            <a:noFill/>
            <a:ln>
              <a:noFill/>
            </a:ln>
          </p:spPr>
          <p:txBody>
            <a:bodyPr anchorCtr="0" anchor="ctr" bIns="99425" lIns="94700" spcFirstLastPara="1" rIns="94700" wrap="square" tIns="99425">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Understanding nuances: Words can have different meanings in different cultures, even if they're translated correctly.</a:t>
              </a:r>
              <a:endParaRPr b="0" i="0" sz="1200" u="none" cap="none" strike="noStrike">
                <a:solidFill>
                  <a:schemeClr val="lt1"/>
                </a:solidFill>
                <a:latin typeface="Calibri"/>
                <a:ea typeface="Calibri"/>
                <a:cs typeface="Calibri"/>
                <a:sym typeface="Calibri"/>
              </a:endParaRPr>
            </a:p>
          </p:txBody>
        </p:sp>
        <p:sp>
          <p:nvSpPr>
            <p:cNvPr id="145" name="Google Shape;145;p16"/>
            <p:cNvSpPr/>
            <p:nvPr/>
          </p:nvSpPr>
          <p:spPr>
            <a:xfrm>
              <a:off x="5062647" y="535601"/>
              <a:ext cx="413995" cy="91440"/>
            </a:xfrm>
            <a:custGeom>
              <a:rect b="b" l="l" r="r" t="t"/>
              <a:pathLst>
                <a:path extrusionOk="0" h="120000" w="120000">
                  <a:moveTo>
                    <a:pt x="0" y="60000"/>
                  </a:moveTo>
                  <a:lnTo>
                    <a:pt x="120000" y="60000"/>
                  </a:lnTo>
                </a:path>
              </a:pathLst>
            </a:custGeom>
            <a:noFill/>
            <a:ln cap="flat" cmpd="sng" w="9525">
              <a:solidFill>
                <a:schemeClr val="accent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nvSpPr>
          <p:spPr>
            <a:xfrm>
              <a:off x="5258530" y="579096"/>
              <a:ext cx="22229" cy="445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7" name="Google Shape;147;p16"/>
            <p:cNvSpPr/>
            <p:nvPr/>
          </p:nvSpPr>
          <p:spPr>
            <a:xfrm>
              <a:off x="3131423" y="1414"/>
              <a:ext cx="1933024" cy="1159814"/>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txBox="1"/>
            <p:nvPr/>
          </p:nvSpPr>
          <p:spPr>
            <a:xfrm>
              <a:off x="3131423" y="1414"/>
              <a:ext cx="1933024" cy="1159814"/>
            </a:xfrm>
            <a:prstGeom prst="rect">
              <a:avLst/>
            </a:prstGeom>
            <a:noFill/>
            <a:ln>
              <a:noFill/>
            </a:ln>
          </p:spPr>
          <p:txBody>
            <a:bodyPr anchorCtr="0" anchor="ctr" bIns="99425" lIns="94700" spcFirstLastPara="1" rIns="94700" wrap="square" tIns="99425">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Data scarcity: Some languages have fewer texts available for analysis, making it hard to teach the computer about them.</a:t>
              </a:r>
              <a:endParaRPr b="0" i="0" sz="1200" u="none" cap="none" strike="noStrike">
                <a:solidFill>
                  <a:schemeClr val="lt1"/>
                </a:solidFill>
                <a:latin typeface="Calibri"/>
                <a:ea typeface="Calibri"/>
                <a:cs typeface="Calibri"/>
                <a:sym typeface="Calibri"/>
              </a:endParaRPr>
            </a:p>
          </p:txBody>
        </p:sp>
        <p:sp>
          <p:nvSpPr>
            <p:cNvPr id="149" name="Google Shape;149;p16"/>
            <p:cNvSpPr/>
            <p:nvPr/>
          </p:nvSpPr>
          <p:spPr>
            <a:xfrm>
              <a:off x="1720315" y="1159429"/>
              <a:ext cx="4755239" cy="413995"/>
            </a:xfrm>
            <a:custGeom>
              <a:rect b="b" l="l" r="r" t="t"/>
              <a:pathLst>
                <a:path extrusionOk="0" h="120000" w="120000">
                  <a:moveTo>
                    <a:pt x="120000" y="0"/>
                  </a:moveTo>
                  <a:lnTo>
                    <a:pt x="120000" y="64956"/>
                  </a:lnTo>
                  <a:lnTo>
                    <a:pt x="0" y="64956"/>
                  </a:lnTo>
                  <a:lnTo>
                    <a:pt x="0" y="120000"/>
                  </a:lnTo>
                </a:path>
              </a:pathLst>
            </a:custGeom>
            <a:noFill/>
            <a:ln cap="flat" cmpd="sng" w="9525">
              <a:solidFill>
                <a:schemeClr val="accent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nvSpPr>
          <p:spPr>
            <a:xfrm>
              <a:off x="3978536" y="1364201"/>
              <a:ext cx="238798" cy="445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1" name="Google Shape;151;p16"/>
            <p:cNvSpPr/>
            <p:nvPr/>
          </p:nvSpPr>
          <p:spPr>
            <a:xfrm>
              <a:off x="5509043" y="1414"/>
              <a:ext cx="1933024" cy="1159814"/>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nvSpPr>
          <p:spPr>
            <a:xfrm>
              <a:off x="5509043" y="1414"/>
              <a:ext cx="1933024" cy="1159814"/>
            </a:xfrm>
            <a:prstGeom prst="rect">
              <a:avLst/>
            </a:prstGeom>
            <a:noFill/>
            <a:ln>
              <a:noFill/>
            </a:ln>
          </p:spPr>
          <p:txBody>
            <a:bodyPr anchorCtr="0" anchor="ctr" bIns="99425" lIns="94700" spcFirstLastPara="1" rIns="94700" wrap="square" tIns="99425">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Aligning topics: It's challenging to ensure that topics match up across languages without direct translations.</a:t>
              </a:r>
              <a:endParaRPr b="0" i="0" sz="1200" u="none" cap="none" strike="noStrike">
                <a:solidFill>
                  <a:schemeClr val="lt1"/>
                </a:solidFill>
                <a:latin typeface="Calibri"/>
                <a:ea typeface="Calibri"/>
                <a:cs typeface="Calibri"/>
                <a:sym typeface="Calibri"/>
              </a:endParaRPr>
            </a:p>
          </p:txBody>
        </p:sp>
        <p:sp>
          <p:nvSpPr>
            <p:cNvPr id="153" name="Google Shape;153;p16"/>
            <p:cNvSpPr/>
            <p:nvPr/>
          </p:nvSpPr>
          <p:spPr>
            <a:xfrm>
              <a:off x="2685027" y="2140012"/>
              <a:ext cx="413995" cy="91440"/>
            </a:xfrm>
            <a:custGeom>
              <a:rect b="b" l="l" r="r" t="t"/>
              <a:pathLst>
                <a:path extrusionOk="0" h="120000" w="120000">
                  <a:moveTo>
                    <a:pt x="0" y="60000"/>
                  </a:moveTo>
                  <a:lnTo>
                    <a:pt x="120000" y="60000"/>
                  </a:lnTo>
                </a:path>
              </a:pathLst>
            </a:custGeom>
            <a:noFill/>
            <a:ln cap="flat" cmpd="sng" w="9525">
              <a:solidFill>
                <a:srgbClr val="599BD5"/>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nvSpPr>
          <p:spPr>
            <a:xfrm>
              <a:off x="2880910" y="2183506"/>
              <a:ext cx="22229" cy="445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5" name="Google Shape;155;p16"/>
            <p:cNvSpPr/>
            <p:nvPr/>
          </p:nvSpPr>
          <p:spPr>
            <a:xfrm>
              <a:off x="753803" y="1605824"/>
              <a:ext cx="1933024" cy="1159814"/>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753803" y="1605824"/>
              <a:ext cx="1933024" cy="1159814"/>
            </a:xfrm>
            <a:prstGeom prst="rect">
              <a:avLst/>
            </a:prstGeom>
            <a:noFill/>
            <a:ln>
              <a:noFill/>
            </a:ln>
          </p:spPr>
          <p:txBody>
            <a:bodyPr anchorCtr="0" anchor="ctr" bIns="99425" lIns="94700" spcFirstLastPara="1" rIns="94700" wrap="square" tIns="99425">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Language complexity: Words in different languages can have multiple meanings or be used in various ways, complicating analysis.</a:t>
              </a:r>
              <a:endParaRPr b="0" i="0" sz="1200" u="none" cap="none" strike="noStrike">
                <a:solidFill>
                  <a:schemeClr val="lt1"/>
                </a:solidFill>
                <a:latin typeface="Calibri"/>
                <a:ea typeface="Calibri"/>
                <a:cs typeface="Calibri"/>
                <a:sym typeface="Calibri"/>
              </a:endParaRPr>
            </a:p>
          </p:txBody>
        </p:sp>
        <p:sp>
          <p:nvSpPr>
            <p:cNvPr id="157" name="Google Shape;157;p16"/>
            <p:cNvSpPr/>
            <p:nvPr/>
          </p:nvSpPr>
          <p:spPr>
            <a:xfrm>
              <a:off x="3131423" y="1605824"/>
              <a:ext cx="1933024" cy="1159814"/>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nvSpPr>
          <p:spPr>
            <a:xfrm>
              <a:off x="3131423" y="1605824"/>
              <a:ext cx="1933024" cy="1159814"/>
            </a:xfrm>
            <a:prstGeom prst="rect">
              <a:avLst/>
            </a:prstGeom>
            <a:noFill/>
            <a:ln>
              <a:noFill/>
            </a:ln>
          </p:spPr>
          <p:txBody>
            <a:bodyPr anchorCtr="0" anchor="ctr" bIns="99425" lIns="94700" spcFirstLastPara="1" rIns="94700" wrap="square" tIns="99425">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Scalability: The model must handle new languages efficiently as it grows.</a:t>
              </a:r>
              <a:endParaRPr b="0" i="0" sz="1200" u="none" cap="none" strike="noStrik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3429000" y="451308"/>
            <a:ext cx="5086350" cy="10040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b="0" i="0" lang="en-US"/>
              <a:t>Our Approach to Overcoming Challenges</a:t>
            </a:r>
            <a:endParaRPr/>
          </a:p>
        </p:txBody>
      </p:sp>
      <p:sp>
        <p:nvSpPr>
          <p:cNvPr id="164" name="Google Shape;164;p17"/>
          <p:cNvSpPr txBox="1"/>
          <p:nvPr>
            <p:ph idx="1" type="body"/>
          </p:nvPr>
        </p:nvSpPr>
        <p:spPr>
          <a:xfrm>
            <a:off x="3429000" y="1651468"/>
            <a:ext cx="5086350" cy="292554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400"/>
              <a:buFont typeface="Arial"/>
              <a:buChar char="•"/>
            </a:pPr>
            <a:r>
              <a:rPr b="0" i="0" lang="en-US" sz="1400"/>
              <a:t>Multilingual Encoder: We use advanced algorithms that understand language context, making it possible to compare topics in different languages.</a:t>
            </a:r>
            <a:endParaRPr/>
          </a:p>
          <a:p>
            <a:pPr indent="-171450" lvl="0" marL="171450" rtl="0" algn="l">
              <a:lnSpc>
                <a:spcPct val="90000"/>
              </a:lnSpc>
              <a:spcBef>
                <a:spcPts val="750"/>
              </a:spcBef>
              <a:spcAft>
                <a:spcPts val="0"/>
              </a:spcAft>
              <a:buClr>
                <a:schemeClr val="dk1"/>
              </a:buClr>
              <a:buSzPts val="1400"/>
              <a:buFont typeface="Arial"/>
              <a:buChar char="•"/>
            </a:pPr>
            <a:r>
              <a:rPr b="0" i="0" lang="en-US" sz="1400"/>
              <a:t>Data Augmentation: For languages with less data, we artificially create more examples to improve the model's understanding.</a:t>
            </a:r>
            <a:endParaRPr/>
          </a:p>
          <a:p>
            <a:pPr indent="-171450" lvl="0" marL="171450" rtl="0" algn="l">
              <a:lnSpc>
                <a:spcPct val="90000"/>
              </a:lnSpc>
              <a:spcBef>
                <a:spcPts val="750"/>
              </a:spcBef>
              <a:spcAft>
                <a:spcPts val="0"/>
              </a:spcAft>
              <a:buClr>
                <a:schemeClr val="dk1"/>
              </a:buClr>
              <a:buSzPts val="1400"/>
              <a:buFont typeface="Arial"/>
              <a:buChar char="•"/>
            </a:pPr>
            <a:r>
              <a:rPr b="0" i="0" lang="en-US" sz="1400"/>
              <a:t>Semantic Mapping: By focusing on the meaning behind words, we can align topics more accurately, even without translations.</a:t>
            </a:r>
            <a:endParaRPr/>
          </a:p>
          <a:p>
            <a:pPr indent="-171450" lvl="0" marL="171450" rtl="0" algn="l">
              <a:lnSpc>
                <a:spcPct val="90000"/>
              </a:lnSpc>
              <a:spcBef>
                <a:spcPts val="750"/>
              </a:spcBef>
              <a:spcAft>
                <a:spcPts val="0"/>
              </a:spcAft>
              <a:buClr>
                <a:schemeClr val="dk1"/>
              </a:buClr>
              <a:buSzPts val="1400"/>
              <a:buFont typeface="Arial"/>
              <a:buChar char="•"/>
            </a:pPr>
            <a:r>
              <a:rPr b="0" i="0" lang="en-US" sz="1400"/>
              <a:t>Polysemy and Homonym Handling: We have special rules to deal with words that sound the same or have multiple meanings, avoiding confusion.</a:t>
            </a:r>
            <a:endParaRPr/>
          </a:p>
          <a:p>
            <a:pPr indent="-171450" lvl="0" marL="171450" rtl="0" algn="l">
              <a:lnSpc>
                <a:spcPct val="90000"/>
              </a:lnSpc>
              <a:spcBef>
                <a:spcPts val="750"/>
              </a:spcBef>
              <a:spcAft>
                <a:spcPts val="0"/>
              </a:spcAft>
              <a:buClr>
                <a:schemeClr val="dk1"/>
              </a:buClr>
              <a:buSzPts val="1400"/>
              <a:buFont typeface="Arial"/>
              <a:buChar char="•"/>
            </a:pPr>
            <a:r>
              <a:rPr b="0" i="0" lang="en-US" sz="1400"/>
              <a:t>Modular Design: Our system is built to easily add new languages, ensuring it stays useful as it expands globally.</a:t>
            </a:r>
            <a:endParaRPr/>
          </a:p>
        </p:txBody>
      </p:sp>
      <p:pic>
        <p:nvPicPr>
          <p:cNvPr descr="Sticky notes on a wall" id="165" name="Google Shape;165;p17"/>
          <p:cNvPicPr preferRelativeResize="0"/>
          <p:nvPr/>
        </p:nvPicPr>
        <p:blipFill rotWithShape="1">
          <a:blip r:embed="rId3">
            <a:alphaModFix/>
          </a:blip>
          <a:srcRect b="-2" l="30776" r="31035" t="0"/>
          <a:stretch/>
        </p:blipFill>
        <p:spPr>
          <a:xfrm>
            <a:off x="20" y="10"/>
            <a:ext cx="2816049" cy="5143490"/>
          </a:xfrm>
          <a:custGeom>
            <a:rect b="b" l="l" r="r" t="t"/>
            <a:pathLst>
              <a:path extrusionOk="0" h="6858000" w="3754759">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8"/>
          <p:cNvSpPr txBox="1"/>
          <p:nvPr>
            <p:ph type="title"/>
          </p:nvPr>
        </p:nvSpPr>
        <p:spPr>
          <a:xfrm>
            <a:off x="630936" y="192024"/>
            <a:ext cx="7879842" cy="7612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Data </a:t>
            </a:r>
            <a:endParaRPr/>
          </a:p>
        </p:txBody>
      </p:sp>
      <p:grpSp>
        <p:nvGrpSpPr>
          <p:cNvPr id="171" name="Google Shape;171;p18"/>
          <p:cNvGrpSpPr/>
          <p:nvPr/>
        </p:nvGrpSpPr>
        <p:grpSpPr>
          <a:xfrm>
            <a:off x="628650" y="1444699"/>
            <a:ext cx="7886700" cy="3268142"/>
            <a:chOff x="0" y="0"/>
            <a:chExt cx="7886700" cy="3268142"/>
          </a:xfrm>
        </p:grpSpPr>
        <p:sp>
          <p:nvSpPr>
            <p:cNvPr id="172" name="Google Shape;172;p18"/>
            <p:cNvSpPr/>
            <p:nvPr/>
          </p:nvSpPr>
          <p:spPr>
            <a:xfrm>
              <a:off x="0" y="0"/>
              <a:ext cx="6309360" cy="718991"/>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nvSpPr>
          <p:spPr>
            <a:xfrm>
              <a:off x="21059" y="21059"/>
              <a:ext cx="5472756" cy="676873"/>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b="1" i="0" lang="en-US" sz="1100" u="none" cap="none" strike="noStrike">
                  <a:solidFill>
                    <a:schemeClr val="lt1"/>
                  </a:solidFill>
                  <a:latin typeface="Calibri"/>
                  <a:ea typeface="Calibri"/>
                  <a:cs typeface="Calibri"/>
                  <a:sym typeface="Calibri"/>
                </a:rPr>
                <a:t>Multilingual Focus: </a:t>
              </a:r>
              <a:r>
                <a:rPr b="0" i="0" lang="en-US" sz="1100" u="none" cap="none" strike="noStrike">
                  <a:solidFill>
                    <a:schemeClr val="lt1"/>
                  </a:solidFill>
                  <a:latin typeface="Calibri"/>
                  <a:ea typeface="Calibri"/>
                  <a:cs typeface="Calibri"/>
                  <a:sym typeface="Calibri"/>
                </a:rPr>
                <a:t>The dataset used is open-source and centers around Swiss policy matters, emphasizing a multilingual approach.</a:t>
              </a:r>
              <a:endParaRPr b="0" i="0" sz="1100" u="none" cap="none" strike="noStrike">
                <a:solidFill>
                  <a:schemeClr val="lt1"/>
                </a:solidFill>
                <a:latin typeface="Calibri"/>
                <a:ea typeface="Calibri"/>
                <a:cs typeface="Calibri"/>
                <a:sym typeface="Calibri"/>
              </a:endParaRPr>
            </a:p>
          </p:txBody>
        </p:sp>
        <p:sp>
          <p:nvSpPr>
            <p:cNvPr id="174" name="Google Shape;174;p18"/>
            <p:cNvSpPr/>
            <p:nvPr/>
          </p:nvSpPr>
          <p:spPr>
            <a:xfrm>
              <a:off x="528408" y="849717"/>
              <a:ext cx="6309360" cy="718991"/>
            </a:xfrm>
            <a:prstGeom prst="roundRect">
              <a:avLst>
                <a:gd fmla="val 10000"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txBox="1"/>
            <p:nvPr/>
          </p:nvSpPr>
          <p:spPr>
            <a:xfrm>
              <a:off x="549467" y="870776"/>
              <a:ext cx="5271488" cy="676873"/>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b="1" i="0" lang="en-US" sz="1100" u="none" cap="none" strike="noStrike">
                  <a:solidFill>
                    <a:schemeClr val="lt1"/>
                  </a:solidFill>
                  <a:latin typeface="Calibri"/>
                  <a:ea typeface="Calibri"/>
                  <a:cs typeface="Calibri"/>
                  <a:sym typeface="Calibri"/>
                </a:rPr>
                <a:t>German Training Set: </a:t>
              </a:r>
              <a:r>
                <a:rPr b="0" i="0" lang="en-US" sz="1100" u="none" cap="none" strike="noStrike">
                  <a:solidFill>
                    <a:schemeClr val="lt1"/>
                  </a:solidFill>
                  <a:latin typeface="Calibri"/>
                  <a:ea typeface="Calibri"/>
                  <a:cs typeface="Calibri"/>
                  <a:sym typeface="Calibri"/>
                </a:rPr>
                <a:t>It consists of 194 open-ended questions covering diverse topics like healthcare, welfare, and other sociopolitical issues. German, being a well-documented language, serves as the primary language for training.</a:t>
              </a:r>
              <a:endParaRPr b="0" i="0" sz="1100" u="none" cap="none" strike="noStrike">
                <a:solidFill>
                  <a:schemeClr val="lt1"/>
                </a:solidFill>
                <a:latin typeface="Calibri"/>
                <a:ea typeface="Calibri"/>
                <a:cs typeface="Calibri"/>
                <a:sym typeface="Calibri"/>
              </a:endParaRPr>
            </a:p>
          </p:txBody>
        </p:sp>
        <p:sp>
          <p:nvSpPr>
            <p:cNvPr id="176" name="Google Shape;176;p18"/>
            <p:cNvSpPr/>
            <p:nvPr/>
          </p:nvSpPr>
          <p:spPr>
            <a:xfrm>
              <a:off x="1048931" y="1699434"/>
              <a:ext cx="6309360" cy="718991"/>
            </a:xfrm>
            <a:prstGeom prst="roundRect">
              <a:avLst>
                <a:gd fmla="val 10000"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nvSpPr>
          <p:spPr>
            <a:xfrm>
              <a:off x="1069990" y="1720493"/>
              <a:ext cx="5279375" cy="676873"/>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b="1" i="0" lang="en-US" sz="1100" u="none" cap="none" strike="noStrike">
                  <a:solidFill>
                    <a:schemeClr val="lt1"/>
                  </a:solidFill>
                  <a:latin typeface="Calibri"/>
                  <a:ea typeface="Calibri"/>
                  <a:cs typeface="Calibri"/>
                  <a:sym typeface="Calibri"/>
                </a:rPr>
                <a:t>French and Italian Test Corpus: </a:t>
              </a:r>
              <a:r>
                <a:rPr b="0" i="0" lang="en-US" sz="1100" u="none" cap="none" strike="noStrike">
                  <a:solidFill>
                    <a:schemeClr val="lt1"/>
                  </a:solidFill>
                  <a:latin typeface="Calibri"/>
                  <a:ea typeface="Calibri"/>
                  <a:cs typeface="Calibri"/>
                  <a:sym typeface="Calibri"/>
                </a:rPr>
                <a:t>This part is significantly larger, containing around 17,000 political survey responses in French and Italian. These responses are translations of similar questions found in the German training set, offering a cross-lingual perspective.</a:t>
              </a:r>
              <a:endParaRPr b="0" i="0" sz="1100" u="none" cap="none" strike="noStrike">
                <a:solidFill>
                  <a:schemeClr val="lt1"/>
                </a:solidFill>
                <a:latin typeface="Calibri"/>
                <a:ea typeface="Calibri"/>
                <a:cs typeface="Calibri"/>
                <a:sym typeface="Calibri"/>
              </a:endParaRPr>
            </a:p>
          </p:txBody>
        </p:sp>
        <p:sp>
          <p:nvSpPr>
            <p:cNvPr id="178" name="Google Shape;178;p18"/>
            <p:cNvSpPr/>
            <p:nvPr/>
          </p:nvSpPr>
          <p:spPr>
            <a:xfrm>
              <a:off x="1577340" y="2549151"/>
              <a:ext cx="6309360" cy="718991"/>
            </a:xfrm>
            <a:prstGeom prst="roundRect">
              <a:avLst>
                <a:gd fmla="val 10000"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txBox="1"/>
            <p:nvPr/>
          </p:nvSpPr>
          <p:spPr>
            <a:xfrm>
              <a:off x="1598399" y="2570210"/>
              <a:ext cx="5271488" cy="676873"/>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b="1" i="0" lang="en-US" sz="1100" u="none" cap="none" strike="noStrike">
                  <a:solidFill>
                    <a:schemeClr val="lt1"/>
                  </a:solidFill>
                  <a:latin typeface="Calibri"/>
                  <a:ea typeface="Calibri"/>
                  <a:cs typeface="Calibri"/>
                  <a:sym typeface="Calibri"/>
                </a:rPr>
                <a:t>Diverse Topics: </a:t>
              </a:r>
              <a:r>
                <a:rPr b="0" i="0" lang="en-US" sz="1100" u="none" cap="none" strike="noStrike">
                  <a:solidFill>
                    <a:schemeClr val="lt1"/>
                  </a:solidFill>
                  <a:latin typeface="Calibri"/>
                  <a:ea typeface="Calibri"/>
                  <a:cs typeface="Calibri"/>
                  <a:sym typeface="Calibri"/>
                </a:rPr>
                <a:t>The dataset spans a range of subjects, providing a comprehensive view of public opinion on various policy matters.</a:t>
              </a:r>
              <a:endParaRPr b="0" i="0" sz="1100" u="none" cap="none" strike="noStrike">
                <a:solidFill>
                  <a:schemeClr val="lt1"/>
                </a:solidFill>
                <a:latin typeface="Calibri"/>
                <a:ea typeface="Calibri"/>
                <a:cs typeface="Calibri"/>
                <a:sym typeface="Calibri"/>
              </a:endParaRPr>
            </a:p>
          </p:txBody>
        </p:sp>
        <p:sp>
          <p:nvSpPr>
            <p:cNvPr id="180" name="Google Shape;180;p18"/>
            <p:cNvSpPr/>
            <p:nvPr/>
          </p:nvSpPr>
          <p:spPr>
            <a:xfrm>
              <a:off x="5842015" y="550682"/>
              <a:ext cx="467344" cy="467344"/>
            </a:xfrm>
            <a:prstGeom prst="downArrow">
              <a:avLst>
                <a:gd fmla="val 55000" name="adj1"/>
                <a:gd fmla="val 45000" name="adj2"/>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nvSpPr>
          <p:spPr>
            <a:xfrm>
              <a:off x="5947167" y="550682"/>
              <a:ext cx="257040" cy="351676"/>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82" name="Google Shape;182;p18"/>
            <p:cNvSpPr/>
            <p:nvPr/>
          </p:nvSpPr>
          <p:spPr>
            <a:xfrm>
              <a:off x="6370424" y="1400399"/>
              <a:ext cx="467344" cy="467344"/>
            </a:xfrm>
            <a:prstGeom prst="downArrow">
              <a:avLst>
                <a:gd fmla="val 55000" name="adj1"/>
                <a:gd fmla="val 45000" name="adj2"/>
              </a:avLst>
            </a:prstGeom>
            <a:solidFill>
              <a:srgbClr val="EBD6D4">
                <a:alpha val="89803"/>
              </a:srgbClr>
            </a:solidFill>
            <a:ln cap="flat" cmpd="sng" w="12700">
              <a:solidFill>
                <a:srgbClr val="EBD6D4">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txBox="1"/>
            <p:nvPr/>
          </p:nvSpPr>
          <p:spPr>
            <a:xfrm>
              <a:off x="6475576" y="1400399"/>
              <a:ext cx="257040" cy="351676"/>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84" name="Google Shape;184;p18"/>
            <p:cNvSpPr/>
            <p:nvPr/>
          </p:nvSpPr>
          <p:spPr>
            <a:xfrm>
              <a:off x="6890946" y="2250116"/>
              <a:ext cx="467344" cy="467344"/>
            </a:xfrm>
            <a:prstGeom prst="downArrow">
              <a:avLst>
                <a:gd fmla="val 55000" name="adj1"/>
                <a:gd fmla="val 45000" name="adj2"/>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nvSpPr>
          <p:spPr>
            <a:xfrm>
              <a:off x="6996098" y="2250116"/>
              <a:ext cx="257040" cy="351676"/>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9"/>
          <p:cNvSpPr txBox="1"/>
          <p:nvPr>
            <p:ph type="title"/>
          </p:nvPr>
        </p:nvSpPr>
        <p:spPr>
          <a:xfrm>
            <a:off x="628650" y="344897"/>
            <a:ext cx="7886700" cy="7534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300"/>
              <a:buFont typeface="Calibri"/>
              <a:buNone/>
            </a:pPr>
            <a:r>
              <a:rPr lang="en-US">
                <a:solidFill>
                  <a:srgbClr val="000000"/>
                </a:solidFill>
              </a:rPr>
              <a:t>Data Preprocessing</a:t>
            </a:r>
            <a:endParaRPr>
              <a:solidFill>
                <a:srgbClr val="000000"/>
              </a:solidFill>
            </a:endParaRPr>
          </a:p>
        </p:txBody>
      </p:sp>
      <p:grpSp>
        <p:nvGrpSpPr>
          <p:cNvPr id="191" name="Google Shape;191;p19"/>
          <p:cNvGrpSpPr/>
          <p:nvPr/>
        </p:nvGrpSpPr>
        <p:grpSpPr>
          <a:xfrm>
            <a:off x="535623" y="1648960"/>
            <a:ext cx="8072753" cy="1685013"/>
            <a:chOff x="3987" y="1017687"/>
            <a:chExt cx="8072753" cy="1685013"/>
          </a:xfrm>
        </p:grpSpPr>
        <p:sp>
          <p:nvSpPr>
            <p:cNvPr id="192" name="Google Shape;192;p19"/>
            <p:cNvSpPr/>
            <p:nvPr/>
          </p:nvSpPr>
          <p:spPr>
            <a:xfrm>
              <a:off x="326897" y="1017687"/>
              <a:ext cx="528398" cy="52839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3987" y="1798955"/>
              <a:ext cx="1174218" cy="9037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nvSpPr>
          <p:spPr>
            <a:xfrm>
              <a:off x="3987" y="1798955"/>
              <a:ext cx="1174218" cy="90374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Cleaning</a:t>
              </a:r>
              <a:r>
                <a:rPr b="0" i="0" lang="en-US" sz="1100" u="none" cap="none" strike="noStrike">
                  <a:solidFill>
                    <a:schemeClr val="dk1"/>
                  </a:solidFill>
                  <a:latin typeface="Calibri"/>
                  <a:ea typeface="Calibri"/>
                  <a:cs typeface="Calibri"/>
                  <a:sym typeface="Calibri"/>
                </a:rPr>
                <a:t>: We cleaned the data by removing duplicates and irrelevant information, ensuring only useful text data was left.</a:t>
              </a:r>
              <a:endParaRPr b="0" i="0" sz="1100" u="none" cap="none" strike="noStrike">
                <a:solidFill>
                  <a:schemeClr val="dk1"/>
                </a:solidFill>
                <a:latin typeface="Calibri"/>
                <a:ea typeface="Calibri"/>
                <a:cs typeface="Calibri"/>
                <a:sym typeface="Calibri"/>
              </a:endParaRPr>
            </a:p>
          </p:txBody>
        </p:sp>
        <p:sp>
          <p:nvSpPr>
            <p:cNvPr id="195" name="Google Shape;195;p19"/>
            <p:cNvSpPr/>
            <p:nvPr/>
          </p:nvSpPr>
          <p:spPr>
            <a:xfrm>
              <a:off x="1706604" y="1017687"/>
              <a:ext cx="528398" cy="52839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1383694" y="1798955"/>
              <a:ext cx="1174218" cy="9037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txBox="1"/>
            <p:nvPr/>
          </p:nvSpPr>
          <p:spPr>
            <a:xfrm>
              <a:off x="1383694" y="1798955"/>
              <a:ext cx="1174218" cy="90374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Text Normalization</a:t>
              </a:r>
              <a:r>
                <a:rPr b="0" i="0" lang="en-US" sz="1100" u="none" cap="none" strike="noStrike">
                  <a:solidFill>
                    <a:schemeClr val="dk1"/>
                  </a:solidFill>
                  <a:latin typeface="Calibri"/>
                  <a:ea typeface="Calibri"/>
                  <a:cs typeface="Calibri"/>
                  <a:sym typeface="Calibri"/>
                </a:rPr>
                <a:t>: This step involved tokenization, converting all text to lowercase, and removing special characters and punctuations.</a:t>
              </a:r>
              <a:endParaRPr b="0" i="0" sz="1100" u="none" cap="none" strike="noStrike">
                <a:solidFill>
                  <a:schemeClr val="dk1"/>
                </a:solidFill>
                <a:latin typeface="Calibri"/>
                <a:ea typeface="Calibri"/>
                <a:cs typeface="Calibri"/>
                <a:sym typeface="Calibri"/>
              </a:endParaRPr>
            </a:p>
          </p:txBody>
        </p:sp>
        <p:sp>
          <p:nvSpPr>
            <p:cNvPr id="198" name="Google Shape;198;p19"/>
            <p:cNvSpPr/>
            <p:nvPr/>
          </p:nvSpPr>
          <p:spPr>
            <a:xfrm>
              <a:off x="3086311" y="1017687"/>
              <a:ext cx="528398" cy="52839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2763401" y="1798955"/>
              <a:ext cx="1174218" cy="9037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txBox="1"/>
            <p:nvPr/>
          </p:nvSpPr>
          <p:spPr>
            <a:xfrm>
              <a:off x="2763401" y="1798955"/>
              <a:ext cx="1174218" cy="90374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Handling Stopwords</a:t>
              </a:r>
              <a:r>
                <a:rPr b="0" i="0" lang="en-US" sz="1100" u="none" cap="none" strike="noStrike">
                  <a:solidFill>
                    <a:schemeClr val="dk1"/>
                  </a:solidFill>
                  <a:latin typeface="Calibri"/>
                  <a:ea typeface="Calibri"/>
                  <a:cs typeface="Calibri"/>
                  <a:sym typeface="Calibri"/>
                </a:rPr>
                <a:t>: We removed common words like 'the', 'is', etc., which don't contribute to topic understanding, in all three languages.</a:t>
              </a:r>
              <a:endParaRPr b="0" i="0" sz="1100" u="none" cap="none" strike="noStrike">
                <a:solidFill>
                  <a:schemeClr val="dk1"/>
                </a:solidFill>
                <a:latin typeface="Calibri"/>
                <a:ea typeface="Calibri"/>
                <a:cs typeface="Calibri"/>
                <a:sym typeface="Calibri"/>
              </a:endParaRPr>
            </a:p>
          </p:txBody>
        </p:sp>
        <p:sp>
          <p:nvSpPr>
            <p:cNvPr id="201" name="Google Shape;201;p19"/>
            <p:cNvSpPr/>
            <p:nvPr/>
          </p:nvSpPr>
          <p:spPr>
            <a:xfrm>
              <a:off x="4466018" y="1017687"/>
              <a:ext cx="528398" cy="52839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4143108" y="1798955"/>
              <a:ext cx="1174218" cy="9037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txBox="1"/>
            <p:nvPr/>
          </p:nvSpPr>
          <p:spPr>
            <a:xfrm>
              <a:off x="4143108" y="1798955"/>
              <a:ext cx="1174218" cy="90374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Language-Specific Preprocessing</a:t>
              </a:r>
              <a:r>
                <a:rPr b="0" i="0" lang="en-US" sz="1100" u="none" cap="none" strike="noStrike">
                  <a:solidFill>
                    <a:schemeClr val="dk1"/>
                  </a:solidFill>
                  <a:latin typeface="Calibri"/>
                  <a:ea typeface="Calibri"/>
                  <a:cs typeface="Calibri"/>
                  <a:sym typeface="Calibri"/>
                </a:rPr>
                <a:t>: For French and Italian texts, additional language-specific preprocessing steps were applied to account for linguistic nuances.</a:t>
              </a:r>
              <a:endParaRPr b="0" i="0" sz="1100" u="none" cap="none" strike="noStrike">
                <a:solidFill>
                  <a:schemeClr val="dk1"/>
                </a:solidFill>
                <a:latin typeface="Calibri"/>
                <a:ea typeface="Calibri"/>
                <a:cs typeface="Calibri"/>
                <a:sym typeface="Calibri"/>
              </a:endParaRPr>
            </a:p>
          </p:txBody>
        </p:sp>
        <p:sp>
          <p:nvSpPr>
            <p:cNvPr id="204" name="Google Shape;204;p19"/>
            <p:cNvSpPr/>
            <p:nvPr/>
          </p:nvSpPr>
          <p:spPr>
            <a:xfrm>
              <a:off x="5845725" y="1017687"/>
              <a:ext cx="528398" cy="528398"/>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522815" y="1798955"/>
              <a:ext cx="1174218" cy="9037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nvSpPr>
          <p:spPr>
            <a:xfrm>
              <a:off x="5522815" y="1798955"/>
              <a:ext cx="1174218" cy="90374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Vectorization for Semantic Analysis</a:t>
              </a:r>
              <a:r>
                <a:rPr b="0" i="0" lang="en-US" sz="1100" u="none" cap="none" strike="noStrike">
                  <a:solidFill>
                    <a:schemeClr val="dk1"/>
                  </a:solidFill>
                  <a:latin typeface="Calibri"/>
                  <a:ea typeface="Calibri"/>
                  <a:cs typeface="Calibri"/>
                  <a:sym typeface="Calibri"/>
                </a:rPr>
                <a:t>: We used TF-IDF (Term Frequency-Inverse Document Frequency) vectorization to transform the text data into a numerical format, highlighting the most significant words for topic modeling.</a:t>
              </a:r>
              <a:endParaRPr b="0" i="0" sz="1100" u="none" cap="none" strike="noStrike">
                <a:solidFill>
                  <a:schemeClr val="dk1"/>
                </a:solidFill>
                <a:latin typeface="Calibri"/>
                <a:ea typeface="Calibri"/>
                <a:cs typeface="Calibri"/>
                <a:sym typeface="Calibri"/>
              </a:endParaRPr>
            </a:p>
          </p:txBody>
        </p:sp>
        <p:sp>
          <p:nvSpPr>
            <p:cNvPr id="207" name="Google Shape;207;p19"/>
            <p:cNvSpPr/>
            <p:nvPr/>
          </p:nvSpPr>
          <p:spPr>
            <a:xfrm>
              <a:off x="7225432" y="1017687"/>
              <a:ext cx="528398" cy="528398"/>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6902522" y="1798955"/>
              <a:ext cx="1174218" cy="9037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txBox="1"/>
            <p:nvPr/>
          </p:nvSpPr>
          <p:spPr>
            <a:xfrm>
              <a:off x="6902522" y="1798955"/>
              <a:ext cx="1174218" cy="90374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Ensuring Data Consistency</a:t>
              </a:r>
              <a:r>
                <a:rPr b="0" i="0" lang="en-US" sz="1100" u="none" cap="none" strike="noStrike">
                  <a:solidFill>
                    <a:schemeClr val="dk1"/>
                  </a:solidFill>
                  <a:latin typeface="Calibri"/>
                  <a:ea typeface="Calibri"/>
                  <a:cs typeface="Calibri"/>
                  <a:sym typeface="Calibri"/>
                </a:rPr>
                <a:t>: Throughout the preprocessing steps, we maintained consistency across languages to ensure the model could effectively learn and compare topics.</a:t>
              </a:r>
              <a:endParaRPr b="0" i="0" sz="11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Sample Data</a:t>
            </a:r>
            <a:endParaRPr/>
          </a:p>
        </p:txBody>
      </p:sp>
      <p:pic>
        <p:nvPicPr>
          <p:cNvPr descr="A screenshot of a phone&#10;&#10;Description automatically generated" id="215" name="Google Shape;215;p20"/>
          <p:cNvPicPr preferRelativeResize="0"/>
          <p:nvPr>
            <p:ph idx="1" type="body"/>
          </p:nvPr>
        </p:nvPicPr>
        <p:blipFill rotWithShape="1">
          <a:blip r:embed="rId3">
            <a:alphaModFix/>
          </a:blip>
          <a:srcRect b="0" l="0" r="0" t="0"/>
          <a:stretch/>
        </p:blipFill>
        <p:spPr>
          <a:xfrm>
            <a:off x="767699" y="1388867"/>
            <a:ext cx="7608602" cy="27429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21"/>
          <p:cNvSpPr txBox="1"/>
          <p:nvPr>
            <p:ph type="title"/>
          </p:nvPr>
        </p:nvSpPr>
        <p:spPr>
          <a:xfrm>
            <a:off x="628650" y="344897"/>
            <a:ext cx="7886700" cy="7534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300"/>
              <a:buFont typeface="Calibri"/>
              <a:buNone/>
            </a:pPr>
            <a:r>
              <a:rPr lang="en-US">
                <a:solidFill>
                  <a:srgbClr val="000000"/>
                </a:solidFill>
              </a:rPr>
              <a:t>Model Selection</a:t>
            </a:r>
            <a:endParaRPr>
              <a:solidFill>
                <a:srgbClr val="000000"/>
              </a:solidFill>
            </a:endParaRPr>
          </a:p>
        </p:txBody>
      </p:sp>
      <p:grpSp>
        <p:nvGrpSpPr>
          <p:cNvPr id="221" name="Google Shape;221;p21"/>
          <p:cNvGrpSpPr/>
          <p:nvPr/>
        </p:nvGrpSpPr>
        <p:grpSpPr>
          <a:xfrm>
            <a:off x="628650" y="1464678"/>
            <a:ext cx="7689531" cy="3035512"/>
            <a:chOff x="0" y="113995"/>
            <a:chExt cx="7689531" cy="3035512"/>
          </a:xfrm>
        </p:grpSpPr>
        <p:sp>
          <p:nvSpPr>
            <p:cNvPr id="222" name="Google Shape;222;p21"/>
            <p:cNvSpPr/>
            <p:nvPr/>
          </p:nvSpPr>
          <p:spPr>
            <a:xfrm>
              <a:off x="985837" y="504418"/>
              <a:ext cx="788670" cy="71"/>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1821827" y="438206"/>
              <a:ext cx="90697" cy="170234"/>
            </a:xfrm>
            <a:prstGeom prst="chevron">
              <a:avLst>
                <a:gd fmla="val 90000" name="adj"/>
              </a:avLst>
            </a:prstGeom>
            <a:solidFill>
              <a:srgbClr val="E0E0E0">
                <a:alpha val="89803"/>
              </a:srgbClr>
            </a:solidFill>
            <a:ln cap="flat" cmpd="sng" w="12700">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496794" y="113995"/>
              <a:ext cx="780919" cy="780919"/>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txBox="1"/>
            <p:nvPr/>
          </p:nvSpPr>
          <p:spPr>
            <a:xfrm>
              <a:off x="611157" y="228358"/>
              <a:ext cx="552193" cy="552193"/>
            </a:xfrm>
            <a:prstGeom prst="rect">
              <a:avLst/>
            </a:prstGeom>
            <a:noFill/>
            <a:ln>
              <a:noFill/>
            </a:ln>
          </p:spPr>
          <p:txBody>
            <a:bodyPr anchorCtr="0" anchor="ctr" bIns="30300" lIns="30300" spcFirstLastPara="1" rIns="30300" wrap="square" tIns="30300">
              <a:noAutofit/>
            </a:bodyPr>
            <a:lstStyle/>
            <a:p>
              <a:pPr indent="0" lvl="0" marL="0" marR="0" rtl="0" algn="ctr">
                <a:lnSpc>
                  <a:spcPct val="90000"/>
                </a:lnSpc>
                <a:spcBef>
                  <a:spcPts val="0"/>
                </a:spcBef>
                <a:spcAft>
                  <a:spcPts val="0"/>
                </a:spcAft>
                <a:buClr>
                  <a:schemeClr val="lt1"/>
                </a:buClr>
                <a:buSzPts val="3500"/>
                <a:buFont typeface="Calibri"/>
                <a:buNone/>
              </a:pPr>
              <a:r>
                <a:rPr b="0" i="0" lang="en-US" sz="3500" u="none" cap="none" strike="noStrike">
                  <a:solidFill>
                    <a:schemeClr val="lt1"/>
                  </a:solidFill>
                  <a:latin typeface="Calibri"/>
                  <a:ea typeface="Calibri"/>
                  <a:cs typeface="Calibri"/>
                  <a:sym typeface="Calibri"/>
                </a:rPr>
                <a:t>1</a:t>
              </a:r>
              <a:endParaRPr/>
            </a:p>
          </p:txBody>
        </p:sp>
        <p:sp>
          <p:nvSpPr>
            <p:cNvPr id="226" name="Google Shape;226;p21"/>
            <p:cNvSpPr/>
            <p:nvPr/>
          </p:nvSpPr>
          <p:spPr>
            <a:xfrm>
              <a:off x="0" y="1060399"/>
              <a:ext cx="1774507" cy="2088450"/>
            </a:xfrm>
            <a:prstGeom prst="upArrowCallout">
              <a:avLst>
                <a:gd fmla="val 50000" name="adj1"/>
                <a:gd fmla="val 20000" name="adj2"/>
                <a:gd fmla="val 20000" name="adj3"/>
                <a:gd fmla="val 100000" name="adj4"/>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txBox="1"/>
            <p:nvPr/>
          </p:nvSpPr>
          <p:spPr>
            <a:xfrm>
              <a:off x="0" y="1415300"/>
              <a:ext cx="1774507" cy="1733549"/>
            </a:xfrm>
            <a:prstGeom prst="rect">
              <a:avLst/>
            </a:prstGeom>
            <a:noFill/>
            <a:ln>
              <a:noFill/>
            </a:ln>
          </p:spPr>
          <p:txBody>
            <a:bodyPr anchorCtr="0" anchor="t" bIns="165100" lIns="139975" spcFirstLastPara="1" rIns="139975"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Model Chosen</a:t>
              </a:r>
              <a:r>
                <a:rPr b="0" i="0" lang="en-US" sz="1100" u="none" cap="none" strike="noStrike">
                  <a:solidFill>
                    <a:schemeClr val="dk1"/>
                  </a:solidFill>
                  <a:latin typeface="Calibri"/>
                  <a:ea typeface="Calibri"/>
                  <a:cs typeface="Calibri"/>
                  <a:sym typeface="Calibri"/>
                </a:rPr>
                <a:t>: We selected the Zero-Shot Topic Model (ZeroShotTM) for our project. This model is ideal for cross-language topic modeling due to its ability to handle multiple languages efficiently.</a:t>
              </a:r>
              <a:endParaRPr b="0" i="0" sz="1100" u="none" cap="none" strike="noStrike">
                <a:solidFill>
                  <a:schemeClr val="dk1"/>
                </a:solidFill>
                <a:latin typeface="Calibri"/>
                <a:ea typeface="Calibri"/>
                <a:cs typeface="Calibri"/>
                <a:sym typeface="Calibri"/>
              </a:endParaRPr>
            </a:p>
          </p:txBody>
        </p:sp>
        <p:sp>
          <p:nvSpPr>
            <p:cNvPr id="228" name="Google Shape;228;p21"/>
            <p:cNvSpPr/>
            <p:nvPr/>
          </p:nvSpPr>
          <p:spPr>
            <a:xfrm>
              <a:off x="1971674" y="504690"/>
              <a:ext cx="1774507" cy="72"/>
            </a:xfrm>
            <a:prstGeom prst="rect">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3793502" y="438432"/>
              <a:ext cx="90697" cy="170471"/>
            </a:xfrm>
            <a:prstGeom prst="chevron">
              <a:avLst>
                <a:gd fmla="val 90000" name="adj"/>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2468469" y="114266"/>
              <a:ext cx="780919" cy="780919"/>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txBox="1"/>
            <p:nvPr/>
          </p:nvSpPr>
          <p:spPr>
            <a:xfrm>
              <a:off x="2582832" y="228629"/>
              <a:ext cx="552193" cy="552193"/>
            </a:xfrm>
            <a:prstGeom prst="rect">
              <a:avLst/>
            </a:prstGeom>
            <a:noFill/>
            <a:ln>
              <a:noFill/>
            </a:ln>
          </p:spPr>
          <p:txBody>
            <a:bodyPr anchorCtr="0" anchor="ctr" bIns="30300" lIns="30300" spcFirstLastPara="1" rIns="30300" wrap="square" tIns="30300">
              <a:noAutofit/>
            </a:bodyPr>
            <a:lstStyle/>
            <a:p>
              <a:pPr indent="0" lvl="0" marL="0" marR="0" rtl="0" algn="ctr">
                <a:lnSpc>
                  <a:spcPct val="90000"/>
                </a:lnSpc>
                <a:spcBef>
                  <a:spcPts val="0"/>
                </a:spcBef>
                <a:spcAft>
                  <a:spcPts val="0"/>
                </a:spcAft>
                <a:buClr>
                  <a:schemeClr val="lt1"/>
                </a:buClr>
                <a:buSzPts val="3500"/>
                <a:buFont typeface="Calibri"/>
                <a:buNone/>
              </a:pPr>
              <a:r>
                <a:rPr b="0" i="0" lang="en-US" sz="3500" u="none" cap="none" strike="noStrike">
                  <a:solidFill>
                    <a:schemeClr val="lt1"/>
                  </a:solidFill>
                  <a:latin typeface="Calibri"/>
                  <a:ea typeface="Calibri"/>
                  <a:cs typeface="Calibri"/>
                  <a:sym typeface="Calibri"/>
                </a:rPr>
                <a:t>2</a:t>
              </a:r>
              <a:endParaRPr/>
            </a:p>
          </p:txBody>
        </p:sp>
        <p:sp>
          <p:nvSpPr>
            <p:cNvPr id="232" name="Google Shape;232;p21"/>
            <p:cNvSpPr/>
            <p:nvPr/>
          </p:nvSpPr>
          <p:spPr>
            <a:xfrm>
              <a:off x="1971674" y="1061057"/>
              <a:ext cx="1774507" cy="2088450"/>
            </a:xfrm>
            <a:prstGeom prst="upArrowCallout">
              <a:avLst>
                <a:gd fmla="val 50000" name="adj1"/>
                <a:gd fmla="val 20000" name="adj2"/>
                <a:gd fmla="val 20000" name="adj3"/>
                <a:gd fmla="val 100000" name="adj4"/>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txBox="1"/>
            <p:nvPr/>
          </p:nvSpPr>
          <p:spPr>
            <a:xfrm>
              <a:off x="1971674" y="1415958"/>
              <a:ext cx="1774507" cy="1733549"/>
            </a:xfrm>
            <a:prstGeom prst="rect">
              <a:avLst/>
            </a:prstGeom>
            <a:noFill/>
            <a:ln>
              <a:noFill/>
            </a:ln>
          </p:spPr>
          <p:txBody>
            <a:bodyPr anchorCtr="0" anchor="t" bIns="165100" lIns="139975" spcFirstLastPara="1" rIns="139975"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Multilingual Understanding</a:t>
              </a:r>
              <a:r>
                <a:rPr b="0" i="0" lang="en-US" sz="1100" u="none" cap="none" strike="noStrike">
                  <a:solidFill>
                    <a:schemeClr val="dk1"/>
                  </a:solidFill>
                  <a:latin typeface="Calibri"/>
                  <a:ea typeface="Calibri"/>
                  <a:cs typeface="Calibri"/>
                  <a:sym typeface="Calibri"/>
                </a:rPr>
                <a:t>: ZeroShotTM is designed to work with texts in multiple languages, making it perfect for our dataset which includes German, French, and Italian.</a:t>
              </a:r>
              <a:endParaRPr b="0" i="0" sz="1100" u="none" cap="none" strike="noStrike">
                <a:solidFill>
                  <a:schemeClr val="dk1"/>
                </a:solidFill>
                <a:latin typeface="Calibri"/>
                <a:ea typeface="Calibri"/>
                <a:cs typeface="Calibri"/>
                <a:sym typeface="Calibri"/>
              </a:endParaRPr>
            </a:p>
          </p:txBody>
        </p:sp>
        <p:sp>
          <p:nvSpPr>
            <p:cNvPr id="234" name="Google Shape;234;p21"/>
            <p:cNvSpPr/>
            <p:nvPr/>
          </p:nvSpPr>
          <p:spPr>
            <a:xfrm>
              <a:off x="3943350" y="504690"/>
              <a:ext cx="1774507" cy="72"/>
            </a:xfrm>
            <a:prstGeom prst="rect">
              <a:avLst/>
            </a:prstGeom>
            <a:solidFill>
              <a:srgbClr val="E0E0E0">
                <a:alpha val="89803"/>
              </a:srgbClr>
            </a:solidFill>
            <a:ln cap="flat" cmpd="sng" w="12700">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5765177" y="438432"/>
              <a:ext cx="90697" cy="170471"/>
            </a:xfrm>
            <a:prstGeom prst="chevron">
              <a:avLst>
                <a:gd fmla="val 90000" name="adj"/>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4440144" y="114266"/>
              <a:ext cx="780919" cy="780919"/>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txBox="1"/>
            <p:nvPr/>
          </p:nvSpPr>
          <p:spPr>
            <a:xfrm>
              <a:off x="4554507" y="228629"/>
              <a:ext cx="552193" cy="552193"/>
            </a:xfrm>
            <a:prstGeom prst="rect">
              <a:avLst/>
            </a:prstGeom>
            <a:noFill/>
            <a:ln>
              <a:noFill/>
            </a:ln>
          </p:spPr>
          <p:txBody>
            <a:bodyPr anchorCtr="0" anchor="ctr" bIns="30300" lIns="30300" spcFirstLastPara="1" rIns="30300" wrap="square" tIns="30300">
              <a:noAutofit/>
            </a:bodyPr>
            <a:lstStyle/>
            <a:p>
              <a:pPr indent="0" lvl="0" marL="0" marR="0" rtl="0" algn="ctr">
                <a:lnSpc>
                  <a:spcPct val="90000"/>
                </a:lnSpc>
                <a:spcBef>
                  <a:spcPts val="0"/>
                </a:spcBef>
                <a:spcAft>
                  <a:spcPts val="0"/>
                </a:spcAft>
                <a:buClr>
                  <a:schemeClr val="lt1"/>
                </a:buClr>
                <a:buSzPts val="3500"/>
                <a:buFont typeface="Calibri"/>
                <a:buNone/>
              </a:pPr>
              <a:r>
                <a:rPr b="0" i="0" lang="en-US" sz="3500" u="none" cap="none" strike="noStrike">
                  <a:solidFill>
                    <a:schemeClr val="lt1"/>
                  </a:solidFill>
                  <a:latin typeface="Calibri"/>
                  <a:ea typeface="Calibri"/>
                  <a:cs typeface="Calibri"/>
                  <a:sym typeface="Calibri"/>
                </a:rPr>
                <a:t>3</a:t>
              </a:r>
              <a:endParaRPr/>
            </a:p>
          </p:txBody>
        </p:sp>
        <p:sp>
          <p:nvSpPr>
            <p:cNvPr id="238" name="Google Shape;238;p21"/>
            <p:cNvSpPr/>
            <p:nvPr/>
          </p:nvSpPr>
          <p:spPr>
            <a:xfrm>
              <a:off x="3943350" y="1061057"/>
              <a:ext cx="1774507" cy="2088450"/>
            </a:xfrm>
            <a:prstGeom prst="upArrowCallout">
              <a:avLst>
                <a:gd fmla="val 50000" name="adj1"/>
                <a:gd fmla="val 20000" name="adj2"/>
                <a:gd fmla="val 20000" name="adj3"/>
                <a:gd fmla="val 100000" name="adj4"/>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txBox="1"/>
            <p:nvPr/>
          </p:nvSpPr>
          <p:spPr>
            <a:xfrm>
              <a:off x="3943350" y="1415958"/>
              <a:ext cx="1774507" cy="1733549"/>
            </a:xfrm>
            <a:prstGeom prst="rect">
              <a:avLst/>
            </a:prstGeom>
            <a:noFill/>
            <a:ln>
              <a:noFill/>
            </a:ln>
          </p:spPr>
          <p:txBody>
            <a:bodyPr anchorCtr="0" anchor="t" bIns="165100" lIns="139975" spcFirstLastPara="1" rIns="139975"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No Need for Parallel Data</a:t>
              </a:r>
              <a:r>
                <a:rPr b="0" i="0" lang="en-US" sz="1100" u="none" cap="none" strike="noStrike">
                  <a:solidFill>
                    <a:schemeClr val="dk1"/>
                  </a:solidFill>
                  <a:latin typeface="Calibri"/>
                  <a:ea typeface="Calibri"/>
                  <a:cs typeface="Calibri"/>
                  <a:sym typeface="Calibri"/>
                </a:rPr>
                <a:t>: It can predict topics in languages it wasn't trained on, eliminating the need for parallel corpora.</a:t>
              </a:r>
              <a:endParaRPr b="0" i="0" sz="1100" u="none" cap="none" strike="noStrike">
                <a:solidFill>
                  <a:schemeClr val="dk1"/>
                </a:solidFill>
                <a:latin typeface="Calibri"/>
                <a:ea typeface="Calibri"/>
                <a:cs typeface="Calibri"/>
                <a:sym typeface="Calibri"/>
              </a:endParaRPr>
            </a:p>
          </p:txBody>
        </p:sp>
        <p:sp>
          <p:nvSpPr>
            <p:cNvPr id="240" name="Google Shape;240;p21"/>
            <p:cNvSpPr/>
            <p:nvPr/>
          </p:nvSpPr>
          <p:spPr>
            <a:xfrm>
              <a:off x="5915024" y="504690"/>
              <a:ext cx="887253" cy="72"/>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6411819" y="114266"/>
              <a:ext cx="780919" cy="780919"/>
            </a:xfrm>
            <a:prstGeom prst="ellipse">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txBox="1"/>
            <p:nvPr/>
          </p:nvSpPr>
          <p:spPr>
            <a:xfrm>
              <a:off x="6526182" y="228629"/>
              <a:ext cx="552193" cy="552193"/>
            </a:xfrm>
            <a:prstGeom prst="rect">
              <a:avLst/>
            </a:prstGeom>
            <a:noFill/>
            <a:ln>
              <a:noFill/>
            </a:ln>
          </p:spPr>
          <p:txBody>
            <a:bodyPr anchorCtr="0" anchor="ctr" bIns="30300" lIns="30300" spcFirstLastPara="1" rIns="30300" wrap="square" tIns="30300">
              <a:noAutofit/>
            </a:bodyPr>
            <a:lstStyle/>
            <a:p>
              <a:pPr indent="0" lvl="0" marL="0" marR="0" rtl="0" algn="ctr">
                <a:lnSpc>
                  <a:spcPct val="90000"/>
                </a:lnSpc>
                <a:spcBef>
                  <a:spcPts val="0"/>
                </a:spcBef>
                <a:spcAft>
                  <a:spcPts val="0"/>
                </a:spcAft>
                <a:buClr>
                  <a:schemeClr val="lt1"/>
                </a:buClr>
                <a:buSzPts val="3500"/>
                <a:buFont typeface="Calibri"/>
                <a:buNone/>
              </a:pPr>
              <a:r>
                <a:rPr b="0" i="0" lang="en-US" sz="3500" u="none" cap="none" strike="noStrike">
                  <a:solidFill>
                    <a:schemeClr val="lt1"/>
                  </a:solidFill>
                  <a:latin typeface="Calibri"/>
                  <a:ea typeface="Calibri"/>
                  <a:cs typeface="Calibri"/>
                  <a:sym typeface="Calibri"/>
                </a:rPr>
                <a:t>4</a:t>
              </a:r>
              <a:endParaRPr/>
            </a:p>
          </p:txBody>
        </p:sp>
        <p:sp>
          <p:nvSpPr>
            <p:cNvPr id="243" name="Google Shape;243;p21"/>
            <p:cNvSpPr/>
            <p:nvPr/>
          </p:nvSpPr>
          <p:spPr>
            <a:xfrm>
              <a:off x="5915024" y="1061057"/>
              <a:ext cx="1774507" cy="2088450"/>
            </a:xfrm>
            <a:prstGeom prst="upArrowCallout">
              <a:avLst>
                <a:gd fmla="val 50000" name="adj1"/>
                <a:gd fmla="val 20000" name="adj2"/>
                <a:gd fmla="val 20000" name="adj3"/>
                <a:gd fmla="val 100000" name="adj4"/>
              </a:avLst>
            </a:prstGeom>
            <a:solidFill>
              <a:srgbClr val="E0E0E0">
                <a:alpha val="89803"/>
              </a:srgbClr>
            </a:solidFill>
            <a:ln cap="flat" cmpd="sng" w="12700">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txBox="1"/>
            <p:nvPr/>
          </p:nvSpPr>
          <p:spPr>
            <a:xfrm>
              <a:off x="5915024" y="1415958"/>
              <a:ext cx="1774507" cy="1733549"/>
            </a:xfrm>
            <a:prstGeom prst="rect">
              <a:avLst/>
            </a:prstGeom>
            <a:noFill/>
            <a:ln>
              <a:noFill/>
            </a:ln>
          </p:spPr>
          <p:txBody>
            <a:bodyPr anchorCtr="0" anchor="t" bIns="165100" lIns="139975" spcFirstLastPara="1" rIns="139975"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100" u="none" cap="none" strike="noStrike">
                  <a:solidFill>
                    <a:schemeClr val="dk1"/>
                  </a:solidFill>
                  <a:latin typeface="Calibri"/>
                  <a:ea typeface="Calibri"/>
                  <a:cs typeface="Calibri"/>
                  <a:sym typeface="Calibri"/>
                </a:rPr>
                <a:t>Semantic Consistency</a:t>
              </a:r>
              <a:r>
                <a:rPr b="0" i="0" lang="en-US" sz="1100" u="none" cap="none" strike="noStrike">
                  <a:solidFill>
                    <a:schemeClr val="dk1"/>
                  </a:solidFill>
                  <a:latin typeface="Calibri"/>
                  <a:ea typeface="Calibri"/>
                  <a:cs typeface="Calibri"/>
                  <a:sym typeface="Calibri"/>
                </a:rPr>
                <a:t>: This model uses semantic understanding rather than just word frequency, ensuring that topics are consistent across languages.</a:t>
              </a:r>
              <a:endParaRPr b="0" i="0" sz="1100" u="none" cap="none" strike="noStrik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