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73" r:id="rId6"/>
    <p:sldId id="259" r:id="rId7"/>
    <p:sldId id="261" r:id="rId8"/>
    <p:sldId id="262" r:id="rId9"/>
    <p:sldId id="260" r:id="rId10"/>
    <p:sldId id="263" r:id="rId11"/>
    <p:sldId id="264" r:id="rId12"/>
    <p:sldId id="265" r:id="rId13"/>
    <p:sldId id="266" r:id="rId14"/>
    <p:sldId id="267" r:id="rId15"/>
    <p:sldId id="268" r:id="rId16"/>
    <p:sldId id="269"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1143-1CA4-F3BB-2DAA-92A98C163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A19ADD-F1D4-599B-D041-B66E66012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D9A11C-EEE6-D87E-019E-FDB8CEA96B04}"/>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5" name="Footer Placeholder 4">
            <a:extLst>
              <a:ext uri="{FF2B5EF4-FFF2-40B4-BE49-F238E27FC236}">
                <a16:creationId xmlns:a16="http://schemas.microsoft.com/office/drawing/2014/main" id="{AF3B1FC5-CBDA-968C-E51F-357CAD3E9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EFE29-D215-0E41-A769-AD83BA89A0BD}"/>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166875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094D-B119-C308-F68C-8CFDA2F3F5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1CE49B-B945-AFAB-FBF8-A166616C4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55B7A-F3A3-EED6-A1A4-97D5DF49E816}"/>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5" name="Footer Placeholder 4">
            <a:extLst>
              <a:ext uri="{FF2B5EF4-FFF2-40B4-BE49-F238E27FC236}">
                <a16:creationId xmlns:a16="http://schemas.microsoft.com/office/drawing/2014/main" id="{A8C1A859-C243-9B5F-683F-EE6880B97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96168-C14C-8F35-D385-062D151DCF55}"/>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150165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CDC79-E24B-4126-482B-FEA3B6ADF4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AD5A5-B02A-984E-96F7-C23A9198B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6FD0B-9E88-40E3-06CD-E6130462533B}"/>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5" name="Footer Placeholder 4">
            <a:extLst>
              <a:ext uri="{FF2B5EF4-FFF2-40B4-BE49-F238E27FC236}">
                <a16:creationId xmlns:a16="http://schemas.microsoft.com/office/drawing/2014/main" id="{52DBB2FC-B84B-A075-363C-127761E0F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C2369-2E53-80FF-CFE8-CFFB931832DF}"/>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348249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89E7-322C-E133-D9F2-7D7EF3420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6525AA-AE95-FD74-0D8A-FC98EEA31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C182B-3CCE-55EB-BB29-061F56C00F64}"/>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5" name="Footer Placeholder 4">
            <a:extLst>
              <a:ext uri="{FF2B5EF4-FFF2-40B4-BE49-F238E27FC236}">
                <a16:creationId xmlns:a16="http://schemas.microsoft.com/office/drawing/2014/main" id="{25A5E8A4-D228-4A2A-F8F1-D57EFF2AF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579BC-8E0B-5E97-C38C-EC3D0EFFDA20}"/>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284787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CB86-96BC-8A12-8D99-1329181EEB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7F28B7-A3C5-C1BC-2B07-BC80ECFC5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89F77-9D08-921E-5A0D-5444B4FF0829}"/>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5" name="Footer Placeholder 4">
            <a:extLst>
              <a:ext uri="{FF2B5EF4-FFF2-40B4-BE49-F238E27FC236}">
                <a16:creationId xmlns:a16="http://schemas.microsoft.com/office/drawing/2014/main" id="{962A6EDD-6D92-6B3C-CD40-00D1E9474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F0F16-F068-7688-734F-BB0E3171A927}"/>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209295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909F-5D7F-79DA-7EA8-19689C7BB6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A25243-A6AD-3878-0931-5A3AC58A5A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15B6CA-A898-4693-D6A0-6CA07AA53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FA5022-747D-74E3-9FCC-698355ABBA6A}"/>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6" name="Footer Placeholder 5">
            <a:extLst>
              <a:ext uri="{FF2B5EF4-FFF2-40B4-BE49-F238E27FC236}">
                <a16:creationId xmlns:a16="http://schemas.microsoft.com/office/drawing/2014/main" id="{18E1AD7A-CE08-55B3-D0B3-76B07BC91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38717-EAE8-7671-D271-FF1518ABAAE1}"/>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184344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9BB9-FE5F-9C6A-8A66-71F94D8ACF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2E6984-FACC-1261-DE8A-465DC6FC9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C6340-7D83-CDD7-546C-D91243003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14EB5-E579-7330-B2E6-F7DCFC219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8E808-8185-BFF5-CC94-55D6E7C83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5CDC3E-9345-523B-1712-2B58A30E1C3D}"/>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8" name="Footer Placeholder 7">
            <a:extLst>
              <a:ext uri="{FF2B5EF4-FFF2-40B4-BE49-F238E27FC236}">
                <a16:creationId xmlns:a16="http://schemas.microsoft.com/office/drawing/2014/main" id="{92995811-279A-60FA-5FCD-CA926C697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2D0E9A-A879-6D0A-CD8E-2A77737E62F2}"/>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153037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136A-5F48-D6AD-44CD-E4DD0AF264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FEDD4F-5FD2-A6F9-5877-B4AA93560E9D}"/>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4" name="Footer Placeholder 3">
            <a:extLst>
              <a:ext uri="{FF2B5EF4-FFF2-40B4-BE49-F238E27FC236}">
                <a16:creationId xmlns:a16="http://schemas.microsoft.com/office/drawing/2014/main" id="{62EAE1B7-B6A2-C97D-F467-3528ABDFDF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F22B72-C78F-4599-8945-593C3F1730F7}"/>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29844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8762D-387E-8E4E-BCAC-B3EA7A817EA6}"/>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3" name="Footer Placeholder 2">
            <a:extLst>
              <a:ext uri="{FF2B5EF4-FFF2-40B4-BE49-F238E27FC236}">
                <a16:creationId xmlns:a16="http://schemas.microsoft.com/office/drawing/2014/main" id="{48E0925E-A9C9-AA2A-87B7-333E47BFE9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FA7AFB-3401-ACF1-FBD6-B2D47E0E5625}"/>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421847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89B1-98C8-D81C-9ACE-E78E8EEAA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01D82-2F9F-C939-4428-67A0FB493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4C2DAC-100F-BE89-A69D-297F78DE1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503B8-D0A9-0B08-FDE8-E927E6DDBCAE}"/>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6" name="Footer Placeholder 5">
            <a:extLst>
              <a:ext uri="{FF2B5EF4-FFF2-40B4-BE49-F238E27FC236}">
                <a16:creationId xmlns:a16="http://schemas.microsoft.com/office/drawing/2014/main" id="{003E03F6-B734-6D8B-7FAF-E52C9B2C4C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380BC0-082A-9D88-6D13-FE69B78C55BB}"/>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410235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92B6-D869-8259-7E2A-A9720EDAC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0E597B-7C77-0094-76D5-8F536AF0A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B7A036-2E2D-96EA-B6C4-39DD0F1D5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FF92B-7965-B4B1-0494-AB02D577B154}"/>
              </a:ext>
            </a:extLst>
          </p:cNvPr>
          <p:cNvSpPr>
            <a:spLocks noGrp="1"/>
          </p:cNvSpPr>
          <p:nvPr>
            <p:ph type="dt" sz="half" idx="10"/>
          </p:nvPr>
        </p:nvSpPr>
        <p:spPr/>
        <p:txBody>
          <a:bodyPr/>
          <a:lstStyle/>
          <a:p>
            <a:fld id="{BDF8C2E8-BB42-46D8-B739-8C145CF80871}" type="datetimeFigureOut">
              <a:rPr lang="en-IN" smtClean="0"/>
              <a:t>22-09-2023</a:t>
            </a:fld>
            <a:endParaRPr lang="en-IN"/>
          </a:p>
        </p:txBody>
      </p:sp>
      <p:sp>
        <p:nvSpPr>
          <p:cNvPr id="6" name="Footer Placeholder 5">
            <a:extLst>
              <a:ext uri="{FF2B5EF4-FFF2-40B4-BE49-F238E27FC236}">
                <a16:creationId xmlns:a16="http://schemas.microsoft.com/office/drawing/2014/main" id="{389A47F1-DE71-7A93-9DCD-1CA4B26BD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97FD20-0DD8-2B53-EA83-14C4918F2EDF}"/>
              </a:ext>
            </a:extLst>
          </p:cNvPr>
          <p:cNvSpPr>
            <a:spLocks noGrp="1"/>
          </p:cNvSpPr>
          <p:nvPr>
            <p:ph type="sldNum" sz="quarter" idx="12"/>
          </p:nvPr>
        </p:nvSpPr>
        <p:spPr/>
        <p:txBody>
          <a:bodyPr/>
          <a:lstStyle/>
          <a:p>
            <a:fld id="{510EAEF5-DBCD-427D-B0CF-DE4425E88924}" type="slidenum">
              <a:rPr lang="en-IN" smtClean="0"/>
              <a:t>‹#›</a:t>
            </a:fld>
            <a:endParaRPr lang="en-IN"/>
          </a:p>
        </p:txBody>
      </p:sp>
    </p:spTree>
    <p:extLst>
      <p:ext uri="{BB962C8B-B14F-4D97-AF65-F5344CB8AC3E}">
        <p14:creationId xmlns:p14="http://schemas.microsoft.com/office/powerpoint/2010/main" val="166557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1A9FD-68B1-ADB7-40D2-6F4909E4A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82D024-453D-3B40-005A-FAD8775A3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33DD4-52CA-9298-8976-49E3085F3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8C2E8-BB42-46D8-B739-8C145CF80871}" type="datetimeFigureOut">
              <a:rPr lang="en-IN" smtClean="0"/>
              <a:t>22-09-2023</a:t>
            </a:fld>
            <a:endParaRPr lang="en-IN"/>
          </a:p>
        </p:txBody>
      </p:sp>
      <p:sp>
        <p:nvSpPr>
          <p:cNvPr id="5" name="Footer Placeholder 4">
            <a:extLst>
              <a:ext uri="{FF2B5EF4-FFF2-40B4-BE49-F238E27FC236}">
                <a16:creationId xmlns:a16="http://schemas.microsoft.com/office/drawing/2014/main" id="{33408803-1E09-9BC3-1B3A-38F92B97F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E6F454-4837-2FD6-531D-8E914D282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EAEF5-DBCD-427D-B0CF-DE4425E88924}" type="slidenum">
              <a:rPr lang="en-IN" smtClean="0"/>
              <a:t>‹#›</a:t>
            </a:fld>
            <a:endParaRPr lang="en-IN"/>
          </a:p>
        </p:txBody>
      </p:sp>
    </p:spTree>
    <p:extLst>
      <p:ext uri="{BB962C8B-B14F-4D97-AF65-F5344CB8AC3E}">
        <p14:creationId xmlns:p14="http://schemas.microsoft.com/office/powerpoint/2010/main" val="239438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FF8B-665C-1882-8D0B-E5685F278713}"/>
              </a:ext>
            </a:extLst>
          </p:cNvPr>
          <p:cNvSpPr>
            <a:spLocks noGrp="1"/>
          </p:cNvSpPr>
          <p:nvPr>
            <p:ph type="ctrTitle"/>
          </p:nvPr>
        </p:nvSpPr>
        <p:spPr/>
        <p:txBody>
          <a:bodyPr/>
          <a:lstStyle/>
          <a:p>
            <a:r>
              <a:rPr lang="en-IN" dirty="0"/>
              <a:t>Inventory Management System</a:t>
            </a:r>
          </a:p>
        </p:txBody>
      </p:sp>
      <p:sp>
        <p:nvSpPr>
          <p:cNvPr id="3" name="Subtitle 2">
            <a:extLst>
              <a:ext uri="{FF2B5EF4-FFF2-40B4-BE49-F238E27FC236}">
                <a16:creationId xmlns:a16="http://schemas.microsoft.com/office/drawing/2014/main" id="{74DFEBFB-7A37-0182-E79B-7187D0EBA6F8}"/>
              </a:ext>
            </a:extLst>
          </p:cNvPr>
          <p:cNvSpPr>
            <a:spLocks noGrp="1"/>
          </p:cNvSpPr>
          <p:nvPr>
            <p:ph type="subTitle" idx="1"/>
          </p:nvPr>
        </p:nvSpPr>
        <p:spPr>
          <a:xfrm>
            <a:off x="5460525" y="4428889"/>
            <a:ext cx="9144000" cy="1655762"/>
          </a:xfrm>
        </p:spPr>
        <p:txBody>
          <a:bodyPr>
            <a:normAutofit/>
          </a:bodyPr>
          <a:lstStyle/>
          <a:p>
            <a:r>
              <a:rPr lang="en-IN" dirty="0"/>
              <a:t>Submitted by :</a:t>
            </a:r>
          </a:p>
          <a:p>
            <a:r>
              <a:rPr lang="en-IN" dirty="0"/>
              <a:t>Gayatri Baragi</a:t>
            </a:r>
          </a:p>
          <a:p>
            <a:r>
              <a:rPr lang="en-IN" dirty="0"/>
              <a:t>Anusha R</a:t>
            </a:r>
          </a:p>
        </p:txBody>
      </p:sp>
    </p:spTree>
    <p:extLst>
      <p:ext uri="{BB962C8B-B14F-4D97-AF65-F5344CB8AC3E}">
        <p14:creationId xmlns:p14="http://schemas.microsoft.com/office/powerpoint/2010/main" val="260060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2DA7-BBC5-BC56-9631-76C15A2FB9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2493CC-7BDC-936A-93EC-BCC9B3E03DF1}"/>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A3C1C7F2-5FE7-CA94-4797-D94EE36386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6568" y="1991031"/>
            <a:ext cx="8790037" cy="3672349"/>
          </a:xfrm>
          <a:prstGeom prst="rect">
            <a:avLst/>
          </a:prstGeom>
        </p:spPr>
      </p:pic>
    </p:spTree>
    <p:extLst>
      <p:ext uri="{BB962C8B-B14F-4D97-AF65-F5344CB8AC3E}">
        <p14:creationId xmlns:p14="http://schemas.microsoft.com/office/powerpoint/2010/main" val="109697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C3F9-FDCD-1EF4-57AA-A29CEBC45C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48EB22-B537-3CF2-6C66-4FCD74C0728C}"/>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02156F33-1E45-4B44-F4A7-CE8AAD34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42" y="1825624"/>
            <a:ext cx="9925664" cy="4486276"/>
          </a:xfrm>
          <a:prstGeom prst="rect">
            <a:avLst/>
          </a:prstGeom>
        </p:spPr>
      </p:pic>
    </p:spTree>
    <p:extLst>
      <p:ext uri="{BB962C8B-B14F-4D97-AF65-F5344CB8AC3E}">
        <p14:creationId xmlns:p14="http://schemas.microsoft.com/office/powerpoint/2010/main" val="246297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AE06-6BBC-59DD-A3AA-241A44905B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24A293-9F67-D7CD-AAEC-8C1846A50942}"/>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A4226A8F-A7C2-168D-47E3-1A551927E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90" y="1690688"/>
            <a:ext cx="9999407" cy="4179170"/>
          </a:xfrm>
          <a:prstGeom prst="rect">
            <a:avLst/>
          </a:prstGeom>
        </p:spPr>
      </p:pic>
    </p:spTree>
    <p:extLst>
      <p:ext uri="{BB962C8B-B14F-4D97-AF65-F5344CB8AC3E}">
        <p14:creationId xmlns:p14="http://schemas.microsoft.com/office/powerpoint/2010/main" val="423054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FF00-AB81-36D8-A84B-CE738715DE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EDEC45-3447-2A3D-1687-7FD76A3FF717}"/>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9E40D678-F4D3-7A60-1D9C-0A057AE04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1961534"/>
            <a:ext cx="9719187" cy="4215429"/>
          </a:xfrm>
          <a:prstGeom prst="rect">
            <a:avLst/>
          </a:prstGeom>
        </p:spPr>
      </p:pic>
    </p:spTree>
    <p:extLst>
      <p:ext uri="{BB962C8B-B14F-4D97-AF65-F5344CB8AC3E}">
        <p14:creationId xmlns:p14="http://schemas.microsoft.com/office/powerpoint/2010/main" val="325507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46FB-C215-6BD4-21C8-09C27DA6FB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9EB75A-0A49-4FE3-2D54-0B23B096964D}"/>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F8945B10-2972-0703-C0E8-2A76DD735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4"/>
            <a:ext cx="10282084" cy="4351338"/>
          </a:xfrm>
          <a:prstGeom prst="rect">
            <a:avLst/>
          </a:prstGeom>
        </p:spPr>
      </p:pic>
    </p:spTree>
    <p:extLst>
      <p:ext uri="{BB962C8B-B14F-4D97-AF65-F5344CB8AC3E}">
        <p14:creationId xmlns:p14="http://schemas.microsoft.com/office/powerpoint/2010/main" val="168239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FD82-8BD7-C9A8-6434-1E018A2D34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5D0091-B850-E05D-036D-B6DDAAFD4CB4}"/>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9C71B2C9-3BF9-C66E-CDF0-DB9B623A3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05780"/>
            <a:ext cx="10326329" cy="4306120"/>
          </a:xfrm>
          <a:prstGeom prst="rect">
            <a:avLst/>
          </a:prstGeom>
        </p:spPr>
      </p:pic>
    </p:spTree>
    <p:extLst>
      <p:ext uri="{BB962C8B-B14F-4D97-AF65-F5344CB8AC3E}">
        <p14:creationId xmlns:p14="http://schemas.microsoft.com/office/powerpoint/2010/main" val="353934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C071-2BAE-7109-2E45-CD317E16731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2E0779B-72BB-9047-3F33-D10E0BAE082A}"/>
              </a:ext>
            </a:extLst>
          </p:cNvPr>
          <p:cNvSpPr>
            <a:spLocks noGrp="1"/>
          </p:cNvSpPr>
          <p:nvPr>
            <p:ph idx="1"/>
          </p:nvPr>
        </p:nvSpPr>
        <p:spPr/>
        <p:txBody>
          <a:bodyPr/>
          <a:lstStyle/>
          <a:p>
            <a:r>
              <a:rPr lang="en-IN" dirty="0"/>
              <a:t>.</a:t>
            </a:r>
          </a:p>
        </p:txBody>
      </p:sp>
      <p:pic>
        <p:nvPicPr>
          <p:cNvPr id="6" name="Picture 5">
            <a:extLst>
              <a:ext uri="{FF2B5EF4-FFF2-40B4-BE49-F238E27FC236}">
                <a16:creationId xmlns:a16="http://schemas.microsoft.com/office/drawing/2014/main" id="{E8F1998C-8CA2-0154-218A-C68B312F5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8425"/>
            <a:ext cx="10409822" cy="4991533"/>
          </a:xfrm>
          <a:prstGeom prst="rect">
            <a:avLst/>
          </a:prstGeom>
        </p:spPr>
      </p:pic>
    </p:spTree>
    <p:extLst>
      <p:ext uri="{BB962C8B-B14F-4D97-AF65-F5344CB8AC3E}">
        <p14:creationId xmlns:p14="http://schemas.microsoft.com/office/powerpoint/2010/main" val="164146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E28D-A74B-6140-AB8C-A01E36E1555E}"/>
              </a:ext>
            </a:extLst>
          </p:cNvPr>
          <p:cNvSpPr>
            <a:spLocks noGrp="1"/>
          </p:cNvSpPr>
          <p:nvPr>
            <p:ph type="title"/>
          </p:nvPr>
        </p:nvSpPr>
        <p:spPr/>
        <p:txBody>
          <a:bodyPr>
            <a:normAutofit/>
          </a:bodyPr>
          <a:lstStyle/>
          <a:p>
            <a:r>
              <a:rPr lang="en-IN" b="1" kern="100" dirty="0">
                <a:solidFill>
                  <a:srgbClr val="000000"/>
                </a:solidFill>
                <a:effectLst/>
                <a:latin typeface="Times New Roman" panose="02020603050405020304" pitchFamily="18" charset="0"/>
                <a:ea typeface="Times New Roman" panose="02020603050405020304" pitchFamily="18" charset="0"/>
              </a:rPr>
              <a:t>                        Conclusion</a:t>
            </a:r>
            <a:br>
              <a:rPr lang="en-IN" b="1" kern="100" dirty="0">
                <a:solidFill>
                  <a:srgbClr val="000000"/>
                </a:solidFill>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6066D843-6B72-B012-B7D3-64D88A90AAA2}"/>
              </a:ext>
            </a:extLst>
          </p:cNvPr>
          <p:cNvSpPr>
            <a:spLocks noGrp="1"/>
          </p:cNvSpPr>
          <p:nvPr>
            <p:ph idx="1"/>
          </p:nvPr>
        </p:nvSpPr>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The development and implementation of the inventory management system have been a significant milestone for our organization, This project  undertook the primary goal of optimizing our inventory control processes, improving efficiency, ultimately enhancing our overall business performance.</a:t>
            </a:r>
          </a:p>
          <a:p>
            <a:pPr marL="70485" indent="-6350" algn="l">
              <a:lnSpc>
                <a:spcPct val="106000"/>
              </a:lnSpc>
              <a:spcAft>
                <a:spcPts val="595"/>
              </a:spcAft>
            </a:pPr>
            <a:r>
              <a:rPr lang="en-IN" sz="1800" kern="100" dirty="0">
                <a:solidFill>
                  <a:srgbClr val="000000"/>
                </a:solidFill>
                <a:effectLst/>
                <a:latin typeface="Times New Roman" panose="02020603050405020304" pitchFamily="18" charset="0"/>
                <a:ea typeface="Times New Roman" panose="02020603050405020304" pitchFamily="18" charset="0"/>
              </a:rPr>
              <a:t>The IMS (inventory management system) has successfully improved inventory accuracy by automating data entry, reducing manual errors , and providing real-time tracking of stock levels. This has resulted in Reduced stock outs, overstock situations, and associated financial losses.</a:t>
            </a:r>
          </a:p>
          <a:p>
            <a:r>
              <a:rPr lang="en-IN" sz="1800" kern="100" dirty="0">
                <a:solidFill>
                  <a:srgbClr val="000000"/>
                </a:solidFill>
                <a:effectLst/>
                <a:latin typeface="Times New Roman" panose="02020603050405020304" pitchFamily="18" charset="0"/>
                <a:ea typeface="Times New Roman" panose="02020603050405020304" pitchFamily="18" charset="0"/>
              </a:rPr>
              <a:t>The IMS has reduced the time and effort required to track, this has freed up valuable human resources for more strategic tasks.</a:t>
            </a:r>
          </a:p>
          <a:p>
            <a:r>
              <a:rPr lang="en-IN" sz="1800" kern="100" dirty="0">
                <a:solidFill>
                  <a:srgbClr val="000000"/>
                </a:solidFill>
                <a:effectLst/>
                <a:latin typeface="Times New Roman" panose="02020603050405020304" pitchFamily="18" charset="0"/>
                <a:ea typeface="Times New Roman" panose="02020603050405020304" pitchFamily="18" charset="0"/>
              </a:rPr>
              <a:t>With stock availability and faster order fulfilment , our customers have experienced an enhanced level of service, resulting in higher customer satisfaction and loyalty</a:t>
            </a:r>
          </a:p>
        </p:txBody>
      </p:sp>
    </p:spTree>
    <p:extLst>
      <p:ext uri="{BB962C8B-B14F-4D97-AF65-F5344CB8AC3E}">
        <p14:creationId xmlns:p14="http://schemas.microsoft.com/office/powerpoint/2010/main" val="383957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3779-6499-682D-D0C2-116C49243364}"/>
              </a:ext>
            </a:extLst>
          </p:cNvPr>
          <p:cNvSpPr>
            <a:spLocks noGrp="1"/>
          </p:cNvSpPr>
          <p:nvPr>
            <p:ph type="title"/>
          </p:nvPr>
        </p:nvSpPr>
        <p:spPr/>
        <p:txBody>
          <a:bodyPr>
            <a:normAutofit/>
          </a:bodyPr>
          <a:lstStyle/>
          <a:p>
            <a:r>
              <a:rPr lang="en-IN" b="1" kern="100" dirty="0">
                <a:solidFill>
                  <a:srgbClr val="000000"/>
                </a:solidFill>
                <a:effectLst/>
                <a:latin typeface="Times New Roman" panose="02020603050405020304" pitchFamily="18" charset="0"/>
                <a:ea typeface="Times New Roman" panose="02020603050405020304" pitchFamily="18" charset="0"/>
              </a:rPr>
              <a:t>                Future Enhancement</a:t>
            </a:r>
            <a:br>
              <a:rPr lang="en-IN" b="1" kern="100" dirty="0">
                <a:solidFill>
                  <a:srgbClr val="000000"/>
                </a:solidFill>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B0ED2FEF-F5E6-9901-56C2-125D95FF7C1F}"/>
              </a:ext>
            </a:extLst>
          </p:cNvPr>
          <p:cNvSpPr>
            <a:spLocks noGrp="1"/>
          </p:cNvSpPr>
          <p:nvPr>
            <p:ph idx="1"/>
          </p:nvPr>
        </p:nvSpPr>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AI and Machine Learning:</a:t>
            </a:r>
          </a:p>
          <a:p>
            <a:r>
              <a:rPr lang="en-IN" sz="1800" kern="100" dirty="0">
                <a:solidFill>
                  <a:srgbClr val="000000"/>
                </a:solidFill>
                <a:effectLst/>
                <a:latin typeface="Times New Roman" panose="02020603050405020304" pitchFamily="18" charset="0"/>
                <a:ea typeface="Times New Roman" panose="02020603050405020304" pitchFamily="18" charset="0"/>
              </a:rPr>
              <a:t>Explore the use of AI and machine Learning algorithms for more advanced inventory optimization, including dynamic pricing, demand sensing.</a:t>
            </a:r>
          </a:p>
          <a:p>
            <a:endParaRPr lang="en-IN" sz="1800" kern="100" dirty="0">
              <a:solidFill>
                <a:srgbClr val="000000"/>
              </a:solidFill>
              <a:latin typeface="Times New Roman" panose="02020603050405020304" pitchFamily="18" charset="0"/>
              <a:ea typeface="Times New Roman" panose="02020603050405020304" pitchFamily="18" charset="0"/>
            </a:endParaRPr>
          </a:p>
          <a:p>
            <a:endParaRPr lang="en-IN" sz="1800" kern="100" dirty="0">
              <a:solidFill>
                <a:srgbClr val="000000"/>
              </a:solidFill>
              <a:effectLst/>
              <a:latin typeface="Times New Roman" panose="02020603050405020304" pitchFamily="18" charset="0"/>
              <a:ea typeface="Times New Roman" panose="02020603050405020304" pitchFamily="18" charset="0"/>
            </a:endParaRPr>
          </a:p>
          <a:p>
            <a:r>
              <a:rPr lang="en-IN" sz="1800" kern="100" dirty="0">
                <a:solidFill>
                  <a:srgbClr val="000000"/>
                </a:solidFill>
                <a:effectLst/>
                <a:latin typeface="Times New Roman" panose="02020603050405020304" pitchFamily="18" charset="0"/>
                <a:ea typeface="Times New Roman" panose="02020603050405020304" pitchFamily="18" charset="0"/>
              </a:rPr>
              <a:t>Feedback Mechanism:</a:t>
            </a:r>
          </a:p>
          <a:p>
            <a:r>
              <a:rPr lang="en-IN" sz="1800" kern="100" dirty="0">
                <a:solidFill>
                  <a:srgbClr val="000000"/>
                </a:solidFill>
                <a:effectLst/>
                <a:latin typeface="Times New Roman" panose="02020603050405020304" pitchFamily="18" charset="0"/>
                <a:ea typeface="Times New Roman" panose="02020603050405020304" pitchFamily="18" charset="0"/>
              </a:rPr>
              <a:t>Establish feedback mechanisms for users to submit suggestions and report issues, fostering  </a:t>
            </a:r>
            <a:r>
              <a:rPr lang="en-IN" sz="1800" kern="100" dirty="0" err="1">
                <a:solidFill>
                  <a:srgbClr val="000000"/>
                </a:solidFill>
                <a:effectLst/>
                <a:latin typeface="Times New Roman" panose="02020603050405020304" pitchFamily="18" charset="0"/>
                <a:ea typeface="Times New Roman" panose="02020603050405020304" pitchFamily="18" charset="0"/>
              </a:rPr>
              <a:t>continuos</a:t>
            </a:r>
            <a:r>
              <a:rPr lang="en-IN" sz="1800" kern="100" dirty="0">
                <a:solidFill>
                  <a:srgbClr val="000000"/>
                </a:solidFill>
                <a:effectLst/>
                <a:latin typeface="Times New Roman" panose="02020603050405020304" pitchFamily="18" charset="0"/>
                <a:ea typeface="Times New Roman" panose="02020603050405020304" pitchFamily="18" charset="0"/>
              </a:rPr>
              <a:t> improvement and user engagement.</a:t>
            </a:r>
          </a:p>
          <a:p>
            <a:endParaRPr lang="en-IN" dirty="0"/>
          </a:p>
        </p:txBody>
      </p:sp>
    </p:spTree>
    <p:extLst>
      <p:ext uri="{BB962C8B-B14F-4D97-AF65-F5344CB8AC3E}">
        <p14:creationId xmlns:p14="http://schemas.microsoft.com/office/powerpoint/2010/main" val="3156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7911-08AF-4AF2-8659-36C83665A57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E121FF5-FBB3-1045-FD08-9B07D1934AE8}"/>
              </a:ext>
            </a:extLst>
          </p:cNvPr>
          <p:cNvSpPr>
            <a:spLocks noGrp="1"/>
          </p:cNvSpPr>
          <p:nvPr>
            <p:ph idx="1"/>
          </p:nvPr>
        </p:nvSpPr>
        <p:spPr/>
        <p:txBody>
          <a:bodyPr>
            <a:normAutofit/>
          </a:bodyPr>
          <a:lstStyle/>
          <a:p>
            <a:pPr lvl="7"/>
            <a:endParaRPr lang="en-IN" sz="4400" dirty="0"/>
          </a:p>
          <a:p>
            <a:pPr lvl="7"/>
            <a:endParaRPr lang="en-IN" sz="4400" dirty="0"/>
          </a:p>
          <a:p>
            <a:pPr marL="3200400" lvl="7" indent="0">
              <a:buNone/>
            </a:pPr>
            <a:r>
              <a:rPr lang="en-IN" sz="6000" dirty="0"/>
              <a:t>THANK YOU</a:t>
            </a:r>
          </a:p>
        </p:txBody>
      </p:sp>
    </p:spTree>
    <p:extLst>
      <p:ext uri="{BB962C8B-B14F-4D97-AF65-F5344CB8AC3E}">
        <p14:creationId xmlns:p14="http://schemas.microsoft.com/office/powerpoint/2010/main" val="181505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E20E-A7DF-C227-038E-618B673204CE}"/>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8AB7A46-4548-30DA-0F25-9EAE811DEA75}"/>
              </a:ext>
            </a:extLst>
          </p:cNvPr>
          <p:cNvSpPr>
            <a:spLocks noGrp="1"/>
          </p:cNvSpPr>
          <p:nvPr>
            <p:ph idx="1"/>
          </p:nvPr>
        </p:nvSpPr>
        <p:spPr/>
        <p:txBody>
          <a:bodyPr>
            <a:normAutofit/>
          </a:bodyPr>
          <a:lstStyle/>
          <a:p>
            <a:pPr marL="457200" indent="457200" algn="just">
              <a:lnSpc>
                <a:spcPct val="109000"/>
              </a:lnSpc>
              <a:spcAft>
                <a:spcPts val="255"/>
              </a:spcAft>
            </a:pPr>
            <a:r>
              <a:rPr lang="en-IN" sz="1800" kern="100" dirty="0">
                <a:solidFill>
                  <a:srgbClr val="000000"/>
                </a:solidFill>
                <a:effectLst/>
                <a:latin typeface="Times New Roman" panose="02020603050405020304" pitchFamily="18" charset="0"/>
                <a:ea typeface="Times New Roman" panose="02020603050405020304" pitchFamily="18" charset="0"/>
              </a:rPr>
              <a:t>Inventory is the stock of physical items such as materials, components , </a:t>
            </a:r>
            <a:r>
              <a:rPr lang="en-IN" sz="1800" dirty="0">
                <a:solidFill>
                  <a:srgbClr val="000000"/>
                </a:solidFill>
                <a:effectLst/>
                <a:latin typeface="Times New Roman" panose="02020603050405020304" pitchFamily="18" charset="0"/>
                <a:ea typeface="Times New Roman" panose="02020603050405020304" pitchFamily="18" charset="0"/>
              </a:rPr>
              <a:t>work in progress, finished goods etc</a:t>
            </a:r>
            <a:r>
              <a:rPr lang="en-IN" sz="1800" dirty="0">
                <a:solidFill>
                  <a:srgbClr val="000000"/>
                </a:solidFill>
                <a:latin typeface="Times New Roman" panose="02020603050405020304" pitchFamily="18" charset="0"/>
                <a:ea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rPr>
              <a:t> Inventory is the merchandise that is purchased and or produced and stored for eventual sale.</a:t>
            </a:r>
          </a:p>
          <a:p>
            <a:r>
              <a:rPr lang="en-IN" sz="1800" dirty="0">
                <a:solidFill>
                  <a:srgbClr val="000000"/>
                </a:solidFill>
                <a:effectLst/>
                <a:latin typeface="Times New Roman" panose="02020603050405020304" pitchFamily="18" charset="0"/>
                <a:ea typeface="Times New Roman" panose="02020603050405020304" pitchFamily="18" charset="0"/>
              </a:rPr>
              <a:t>An inventory would include items which are held for sale in the ordinary course of business or which are in the process of production for the purpose of sale or which are to be used in the production of goods or service which will be for sale. </a:t>
            </a:r>
            <a:endParaRPr lang="en-IN" sz="1800" dirty="0">
              <a:solidFill>
                <a:srgbClr val="000000"/>
              </a:solidFill>
              <a:latin typeface="Times New Roman" panose="02020603050405020304" pitchFamily="18" charset="0"/>
              <a:ea typeface="Times New Roman" panose="02020603050405020304" pitchFamily="18" charset="0"/>
            </a:endParaRPr>
          </a:p>
          <a:p>
            <a:r>
              <a:rPr lang="en-IN" sz="1800" kern="0" dirty="0">
                <a:solidFill>
                  <a:srgbClr val="000000"/>
                </a:solidFill>
                <a:effectLst/>
                <a:latin typeface="Times New Roman" panose="02020603050405020304" pitchFamily="18" charset="0"/>
                <a:ea typeface="Times New Roman" panose="02020603050405020304" pitchFamily="18" charset="0"/>
              </a:rPr>
              <a:t>The main objective of inventory management is to maintain inventory at appropriate level to avoid excessive or shortage of inventory because both the cases are undesirable for business. </a:t>
            </a:r>
          </a:p>
          <a:p>
            <a:r>
              <a:rPr lang="en-IN" sz="1800" kern="100" dirty="0">
                <a:solidFill>
                  <a:srgbClr val="000000"/>
                </a:solidFill>
                <a:effectLst/>
                <a:latin typeface="Times New Roman" panose="02020603050405020304" pitchFamily="18" charset="0"/>
                <a:ea typeface="Times New Roman" panose="02020603050405020304" pitchFamily="18" charset="0"/>
              </a:rPr>
              <a:t>Inventory management should follow following objectives:</a:t>
            </a:r>
          </a:p>
          <a:p>
            <a:pPr marL="342900" indent="-342900">
              <a:buAutoNum type="arabicParenR"/>
            </a:pPr>
            <a:r>
              <a:rPr lang="en-IN" sz="1800" kern="100" dirty="0">
                <a:solidFill>
                  <a:srgbClr val="000000"/>
                </a:solidFill>
                <a:effectLst/>
                <a:latin typeface="Times New Roman" panose="02020603050405020304" pitchFamily="18" charset="0"/>
                <a:ea typeface="Times New Roman" panose="02020603050405020304" pitchFamily="18" charset="0"/>
              </a:rPr>
              <a:t>To keep inventory at sufficiently high level to perform production and Sales activities smoothly.</a:t>
            </a:r>
          </a:p>
          <a:p>
            <a:pPr marL="0" indent="0">
              <a:buNone/>
            </a:pPr>
            <a:r>
              <a:rPr lang="en-IN" sz="1800" kern="100" dirty="0">
                <a:solidFill>
                  <a:srgbClr val="000000"/>
                </a:solidFill>
                <a:latin typeface="Times New Roman" panose="02020603050405020304" pitchFamily="18" charset="0"/>
                <a:ea typeface="Times New Roman" panose="02020603050405020304" pitchFamily="18" charset="0"/>
              </a:rPr>
              <a:t>2)</a:t>
            </a:r>
            <a:r>
              <a:rPr lang="en-IN" sz="1800" kern="100" dirty="0">
                <a:solidFill>
                  <a:srgbClr val="000000"/>
                </a:solidFill>
                <a:effectLst/>
                <a:latin typeface="Times New Roman" panose="02020603050405020304" pitchFamily="18" charset="0"/>
                <a:ea typeface="Times New Roman" panose="02020603050405020304" pitchFamily="18" charset="0"/>
              </a:rPr>
              <a:t> To minimize investment in inventory at minimum level to maximize Profitability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The inventory management system is used for purposes, including: </a:t>
            </a:r>
            <a:r>
              <a:rPr lang="en-IN" sz="1800" kern="0" dirty="0">
                <a:solidFill>
                  <a:srgbClr val="000000"/>
                </a:solidFill>
                <a:effectLst/>
                <a:latin typeface="Times New Roman" panose="02020603050405020304" pitchFamily="18" charset="0"/>
                <a:ea typeface="Times New Roman" panose="02020603050405020304" pitchFamily="18" charset="0"/>
              </a:rPr>
              <a:t>Maintaining and recording the information between too much and too little inventory in the company. Keep track of stock. Recording product information in a warehouse or other location. Having a record of Picking, packing, and selling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0621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E00D-4E06-A057-67CE-9BFDAA6EC58E}"/>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4F2252C-04AA-7CE8-5249-376B77A1B416}"/>
              </a:ext>
            </a:extLst>
          </p:cNvPr>
          <p:cNvSpPr>
            <a:spLocks noGrp="1"/>
          </p:cNvSpPr>
          <p:nvPr>
            <p:ph idx="1"/>
          </p:nvPr>
        </p:nvSpPr>
        <p:spPr/>
        <p:txBody>
          <a:bodyPr>
            <a:normAutofit/>
          </a:bodyPr>
          <a:lstStyle/>
          <a:p>
            <a:r>
              <a:rPr lang="en-IN" dirty="0"/>
              <a:t>“Principles of Inventory Management” by Max Muller and Tom F. Wallace:</a:t>
            </a:r>
          </a:p>
          <a:p>
            <a:pPr lvl="1"/>
            <a:r>
              <a:rPr lang="en-IN" sz="1800" dirty="0"/>
              <a:t>This book is considered a foundational resource for inventory management. It covers a wide range of topics, from basic  concepts to advanced techniques, making it suitable for both beginners and experts.</a:t>
            </a:r>
          </a:p>
          <a:p>
            <a:pPr lvl="1"/>
            <a:endParaRPr lang="en-IN" sz="1800" dirty="0"/>
          </a:p>
          <a:p>
            <a:pPr lvl="1"/>
            <a:endParaRPr lang="en-IN" sz="1800" dirty="0"/>
          </a:p>
          <a:p>
            <a:r>
              <a:rPr lang="en-IN" dirty="0"/>
              <a:t>“Inventory Management: Principles, Concepts, and Techniques” by F. Robert Jacobs and Richard B. Chase:</a:t>
            </a:r>
          </a:p>
          <a:p>
            <a:pPr lvl="1"/>
            <a:r>
              <a:rPr lang="en-IN" sz="1800" dirty="0"/>
              <a:t>This text offers a comprehensive overview of inventory management principles and practices . It includes discussion on various inventory models and their application.</a:t>
            </a:r>
          </a:p>
        </p:txBody>
      </p:sp>
    </p:spTree>
    <p:extLst>
      <p:ext uri="{BB962C8B-B14F-4D97-AF65-F5344CB8AC3E}">
        <p14:creationId xmlns:p14="http://schemas.microsoft.com/office/powerpoint/2010/main" val="124960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99E9-FEBB-8B7F-97EB-7437C89BD73C}"/>
              </a:ext>
            </a:extLst>
          </p:cNvPr>
          <p:cNvSpPr>
            <a:spLocks noGrp="1"/>
          </p:cNvSpPr>
          <p:nvPr>
            <p:ph type="title"/>
          </p:nvPr>
        </p:nvSpPr>
        <p:spPr/>
        <p:txBody>
          <a:bodyPr>
            <a:normAutofit/>
          </a:bodyPr>
          <a:lstStyle/>
          <a:p>
            <a:r>
              <a:rPr lang="en-IN" sz="3600" b="1" kern="100" dirty="0">
                <a:solidFill>
                  <a:srgbClr val="000000"/>
                </a:solidFill>
                <a:effectLst/>
                <a:latin typeface="Times New Roman" panose="02020603050405020304" pitchFamily="18" charset="0"/>
                <a:ea typeface="Times New Roman" panose="02020603050405020304" pitchFamily="18" charset="0"/>
              </a:rPr>
              <a:t> 			</a:t>
            </a:r>
            <a:r>
              <a:rPr lang="en-IN" b="1" kern="100" dirty="0">
                <a:solidFill>
                  <a:srgbClr val="000000"/>
                </a:solidFill>
                <a:effectLst/>
                <a:latin typeface="Times New Roman" panose="02020603050405020304" pitchFamily="18" charset="0"/>
                <a:ea typeface="Times New Roman" panose="02020603050405020304" pitchFamily="18" charset="0"/>
              </a:rPr>
              <a:t>Proposed system</a:t>
            </a:r>
            <a:br>
              <a:rPr lang="en-IN" sz="4000" kern="100" dirty="0">
                <a:solidFill>
                  <a:srgbClr val="000000"/>
                </a:solidFill>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455A24E7-95A3-E006-6926-E23E18582E41}"/>
              </a:ext>
            </a:extLst>
          </p:cNvPr>
          <p:cNvSpPr>
            <a:spLocks noGrp="1"/>
          </p:cNvSpPr>
          <p:nvPr>
            <p:ph idx="1"/>
          </p:nvPr>
        </p:nvSpPr>
        <p:spPr/>
        <p:txBody>
          <a:bodyPr>
            <a:normAutofit fontScale="92500" lnSpcReduction="10000"/>
          </a:bodyPr>
          <a:lstStyle/>
          <a:p>
            <a:r>
              <a:rPr lang="en-IN" sz="1800" dirty="0">
                <a:solidFill>
                  <a:srgbClr val="000000"/>
                </a:solidFill>
                <a:effectLst/>
                <a:latin typeface="Times New Roman" panose="02020603050405020304" pitchFamily="18" charset="0"/>
                <a:ea typeface="Times New Roman" panose="02020603050405020304" pitchFamily="18" charset="0"/>
              </a:rPr>
              <a:t>Proposed system is a software application which avoids more manual hours that need to spend in record keeping and generating reports. </a:t>
            </a:r>
          </a:p>
          <a:p>
            <a:r>
              <a:rPr lang="en-IN" sz="1800" dirty="0">
                <a:solidFill>
                  <a:srgbClr val="000000"/>
                </a:solidFill>
                <a:effectLst/>
                <a:latin typeface="Times New Roman" panose="02020603050405020304" pitchFamily="18" charset="0"/>
                <a:ea typeface="Times New Roman" panose="02020603050405020304" pitchFamily="18" charset="0"/>
              </a:rPr>
              <a:t>This application keeps the data in a centralized way which is available to all the users simultaneously. </a:t>
            </a:r>
            <a:endParaRPr lang="en-IN" sz="1800"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It is very easy to manage historical data in database.</a:t>
            </a:r>
          </a:p>
          <a:p>
            <a:r>
              <a:rPr lang="en-IN" sz="1800" dirty="0">
                <a:solidFill>
                  <a:srgbClr val="000000"/>
                </a:solidFill>
                <a:effectLst/>
                <a:latin typeface="Times New Roman" panose="02020603050405020304" pitchFamily="18" charset="0"/>
                <a:ea typeface="Times New Roman" panose="02020603050405020304" pitchFamily="18" charset="0"/>
              </a:rPr>
              <a:t>No specific training is required for the employees to use this application. </a:t>
            </a:r>
            <a:endParaRPr lang="en-IN" sz="1800" dirty="0">
              <a:solidFill>
                <a:srgbClr val="000000"/>
              </a:solidFill>
              <a:latin typeface="Times New Roman" panose="02020603050405020304" pitchFamily="18" charset="0"/>
              <a:ea typeface="Times New Roman" panose="02020603050405020304" pitchFamily="18" charset="0"/>
            </a:endParaRPr>
          </a:p>
          <a:p>
            <a:r>
              <a:rPr lang="en-IN" sz="1800" kern="100" dirty="0">
                <a:solidFill>
                  <a:srgbClr val="000000"/>
                </a:solidFill>
                <a:effectLst/>
                <a:latin typeface="Times New Roman" panose="02020603050405020304" pitchFamily="18" charset="0"/>
                <a:ea typeface="Times New Roman" panose="02020603050405020304" pitchFamily="18" charset="0"/>
              </a:rPr>
              <a:t>They can easily use the tool that decreases manual hours spending for normal things to maintain the stocks of the various items.</a:t>
            </a:r>
          </a:p>
          <a:p>
            <a:r>
              <a:rPr lang="en-IN" sz="1800" kern="100" dirty="0">
                <a:solidFill>
                  <a:srgbClr val="000000"/>
                </a:solidFill>
                <a:effectLst/>
                <a:latin typeface="Times New Roman" panose="02020603050405020304" pitchFamily="18" charset="0"/>
                <a:ea typeface="Times New Roman" panose="02020603050405020304" pitchFamily="18" charset="0"/>
              </a:rPr>
              <a:t>Advantages: </a:t>
            </a:r>
          </a:p>
          <a:p>
            <a:r>
              <a:rPr lang="en-IN" sz="1800" kern="100" dirty="0">
                <a:solidFill>
                  <a:srgbClr val="000000"/>
                </a:solidFill>
                <a:effectLst/>
                <a:latin typeface="Times New Roman" panose="02020603050405020304" pitchFamily="18" charset="0"/>
                <a:ea typeface="Times New Roman" panose="02020603050405020304" pitchFamily="18" charset="0"/>
              </a:rPr>
              <a:t> Easy to manage all the daily transactions</a:t>
            </a:r>
          </a:p>
          <a:p>
            <a:r>
              <a:rPr lang="en-IN" sz="1800" kern="100" dirty="0">
                <a:solidFill>
                  <a:srgbClr val="000000"/>
                </a:solidFill>
                <a:effectLst/>
                <a:latin typeface="Times New Roman" panose="02020603050405020304" pitchFamily="18" charset="0"/>
                <a:ea typeface="Times New Roman" panose="02020603050405020304" pitchFamily="18" charset="0"/>
              </a:rPr>
              <a:t>Can generate required reports easily</a:t>
            </a:r>
          </a:p>
          <a:p>
            <a:r>
              <a:rPr lang="en-IN" sz="1800" kern="100" dirty="0">
                <a:solidFill>
                  <a:srgbClr val="000000"/>
                </a:solidFill>
                <a:effectLst/>
                <a:latin typeface="Times New Roman" panose="02020603050405020304" pitchFamily="18" charset="0"/>
                <a:ea typeface="Times New Roman" panose="02020603050405020304" pitchFamily="18" charset="0"/>
              </a:rPr>
              <a:t>Easy to manage historical data in a secure manner</a:t>
            </a:r>
          </a:p>
          <a:p>
            <a:r>
              <a:rPr lang="en-IN" sz="1800" dirty="0">
                <a:solidFill>
                  <a:srgbClr val="000000"/>
                </a:solidFill>
                <a:effectLst/>
                <a:latin typeface="Times New Roman" panose="02020603050405020304" pitchFamily="18" charset="0"/>
                <a:ea typeface="Times New Roman" panose="02020603050405020304" pitchFamily="18" charset="0"/>
              </a:rPr>
              <a:t>Centralized database helps in avoiding conflicts</a:t>
            </a:r>
          </a:p>
          <a:p>
            <a:pPr marL="70485" indent="-6350" algn="just">
              <a:lnSpc>
                <a:spcPct val="109000"/>
              </a:lnSpc>
              <a:spcAft>
                <a:spcPts val="255"/>
              </a:spcAft>
            </a:pPr>
            <a:r>
              <a:rPr lang="en-IN" sz="1800" kern="100" dirty="0">
                <a:solidFill>
                  <a:srgbClr val="000000"/>
                </a:solidFill>
                <a:effectLst/>
                <a:latin typeface="Times New Roman" panose="02020603050405020304" pitchFamily="18" charset="0"/>
                <a:ea typeface="Times New Roman" panose="02020603050405020304" pitchFamily="18" charset="0"/>
              </a:rPr>
              <a:t>Easy to use GUI that does not requires specific training</a:t>
            </a:r>
          </a:p>
          <a:p>
            <a:endParaRPr lang="en-IN" dirty="0"/>
          </a:p>
        </p:txBody>
      </p:sp>
    </p:spTree>
    <p:extLst>
      <p:ext uri="{BB962C8B-B14F-4D97-AF65-F5344CB8AC3E}">
        <p14:creationId xmlns:p14="http://schemas.microsoft.com/office/powerpoint/2010/main" val="128588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77CE-7F6D-764C-4909-7385A5003C11}"/>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Specific Requirements</a:t>
            </a:r>
          </a:p>
        </p:txBody>
      </p:sp>
      <p:sp>
        <p:nvSpPr>
          <p:cNvPr id="3" name="Content Placeholder 2">
            <a:extLst>
              <a:ext uri="{FF2B5EF4-FFF2-40B4-BE49-F238E27FC236}">
                <a16:creationId xmlns:a16="http://schemas.microsoft.com/office/drawing/2014/main" id="{D17B3D53-A6E7-9493-0443-6B3C63A9EA05}"/>
              </a:ext>
            </a:extLst>
          </p:cNvPr>
          <p:cNvSpPr>
            <a:spLocks noGrp="1"/>
          </p:cNvSpPr>
          <p:nvPr>
            <p:ph idx="1"/>
          </p:nvPr>
        </p:nvSpPr>
        <p:spPr/>
        <p:txBody>
          <a:bodyPr>
            <a:normAutofit/>
          </a:bodyPr>
          <a:lstStyle/>
          <a:p>
            <a:pPr marL="70485" indent="-6350" algn="just">
              <a:lnSpc>
                <a:spcPct val="109000"/>
              </a:lnSpc>
              <a:spcAft>
                <a:spcPts val="255"/>
              </a:spcAft>
            </a:pPr>
            <a:r>
              <a:rPr lang="en-IN" sz="1800" b="1" kern="100" dirty="0">
                <a:solidFill>
                  <a:srgbClr val="1F2023"/>
                </a:solidFill>
                <a:effectLst/>
                <a:latin typeface="Times New Roman" panose="02020603050405020304" pitchFamily="18" charset="0"/>
                <a:ea typeface="Times New Roman" panose="02020603050405020304" pitchFamily="18" charset="0"/>
              </a:rPr>
              <a:t>Hardware Requirements:</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800100" lvl="1" indent="-342900" fontAlgn="base">
              <a:lnSpc>
                <a:spcPct val="106000"/>
              </a:lnSpc>
              <a:spcAft>
                <a:spcPts val="595"/>
              </a:spcAft>
              <a:buClr>
                <a:srgbClr val="1F2023"/>
              </a:buClr>
              <a:buSzPts val="1200"/>
            </a:pPr>
            <a:r>
              <a:rPr lang="en-IN" sz="1800" u="none" strike="noStrike" kern="10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Processors: Intel core i3 processor or above.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lnSpc>
                <a:spcPct val="106000"/>
              </a:lnSpc>
              <a:spcAft>
                <a:spcPts val="595"/>
              </a:spcAft>
              <a:buClr>
                <a:srgbClr val="1F2023"/>
              </a:buClr>
              <a:buSzPts val="1200"/>
            </a:pPr>
            <a:r>
              <a:rPr lang="en-IN" sz="1800" u="none" strike="noStrike" kern="10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Disk space: 1GB or more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lnSpc>
                <a:spcPct val="106000"/>
              </a:lnSpc>
              <a:spcAft>
                <a:spcPts val="595"/>
              </a:spcAft>
              <a:buClr>
                <a:srgbClr val="1F2023"/>
              </a:buClr>
              <a:buSzPts val="1200"/>
            </a:pPr>
            <a:r>
              <a:rPr lang="en-IN" sz="1800" u="none" strike="noStrike" kern="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Operating System: Windows </a:t>
            </a:r>
            <a:r>
              <a:rPr lang="en-IN" sz="1800" kern="0" dirty="0">
                <a:solidFill>
                  <a:srgbClr val="1F202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a:t>
            </a:r>
            <a:r>
              <a:rPr lang="en-IN" sz="1800" u="none" strike="noStrike" kern="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1F2023"/>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 above</a:t>
            </a:r>
            <a:endParaRPr lang="en-IN" sz="1800" u="none" strike="noStrike" kern="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4135" indent="0" algn="l">
              <a:lnSpc>
                <a:spcPct val="106000"/>
              </a:lnSpc>
              <a:spcAft>
                <a:spcPts val="595"/>
              </a:spcAft>
              <a:buNone/>
            </a:pPr>
            <a:r>
              <a:rPr lang="en-IN" sz="1800" b="1" kern="100" dirty="0">
                <a:solidFill>
                  <a:srgbClr val="1F2023"/>
                </a:solidFill>
                <a:effectLst/>
                <a:latin typeface="Times New Roman" panose="02020603050405020304" pitchFamily="18" charset="0"/>
                <a:ea typeface="Times New Roman" panose="02020603050405020304" pitchFamily="18" charset="0"/>
              </a:rPr>
              <a:t>Software requirements:</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800100" lvl="1" indent="-342900" fontAlgn="base">
              <a:lnSpc>
                <a:spcPct val="106000"/>
              </a:lnSpc>
              <a:spcAft>
                <a:spcPts val="595"/>
              </a:spcAft>
              <a:buClr>
                <a:srgbClr val="1F2023"/>
              </a:buClr>
              <a:buSzPts val="1200"/>
            </a:pPr>
            <a:r>
              <a:rPr lang="en-IN" sz="1800" u="none" strike="noStrike" kern="10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Editor: PyCharm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lnSpc>
                <a:spcPct val="106000"/>
              </a:lnSpc>
              <a:spcAft>
                <a:spcPts val="595"/>
              </a:spcAft>
              <a:buClr>
                <a:srgbClr val="1F2023"/>
              </a:buClr>
              <a:buSzPts val="1200"/>
            </a:pPr>
            <a:r>
              <a:rPr lang="en-IN" sz="1800" u="none" strike="noStrike" kern="10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sqlite3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lnSpc>
                <a:spcPct val="106000"/>
              </a:lnSpc>
              <a:spcAft>
                <a:spcPts val="255"/>
              </a:spcAft>
              <a:buClr>
                <a:srgbClr val="1F2023"/>
              </a:buClr>
              <a:buSzPts val="1200"/>
            </a:pPr>
            <a:r>
              <a:rPr lang="en-IN" sz="1800" u="none" strike="noStrike" kern="100" dirty="0">
                <a:solidFill>
                  <a:srgbClr val="1F2023"/>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Frontend: Python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066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AA10-DE6B-F795-9B9A-A52B76EE7E9F}"/>
              </a:ext>
            </a:extLst>
          </p:cNvPr>
          <p:cNvSpPr>
            <a:spLocks noGrp="1"/>
          </p:cNvSpPr>
          <p:nvPr>
            <p:ph type="title"/>
          </p:nvPr>
        </p:nvSpPr>
        <p:spPr/>
        <p:txBody>
          <a:bodyPr>
            <a:normAutofit/>
          </a:bodyPr>
          <a:lstStyle/>
          <a:p>
            <a:r>
              <a:rPr lang="en-IN" sz="4000" b="1" kern="100" dirty="0">
                <a:solidFill>
                  <a:srgbClr val="000000"/>
                </a:solidFill>
                <a:effectLst/>
                <a:latin typeface="Times New Roman" panose="02020603050405020304" pitchFamily="18" charset="0"/>
                <a:ea typeface="Times New Roman" panose="02020603050405020304" pitchFamily="18" charset="0"/>
              </a:rPr>
              <a:t>			</a:t>
            </a:r>
            <a:r>
              <a:rPr lang="en-IN" b="1" kern="100" dirty="0">
                <a:solidFill>
                  <a:srgbClr val="000000"/>
                </a:solidFill>
                <a:effectLst/>
                <a:latin typeface="Times New Roman" panose="02020603050405020304" pitchFamily="18" charset="0"/>
                <a:ea typeface="Times New Roman" panose="02020603050405020304" pitchFamily="18" charset="0"/>
              </a:rPr>
              <a:t>System architecture</a:t>
            </a:r>
            <a:br>
              <a:rPr lang="en-IN" sz="4000" kern="100" dirty="0">
                <a:solidFill>
                  <a:srgbClr val="000000"/>
                </a:solidFill>
                <a:effectLst/>
                <a:latin typeface="Times New Roman" panose="02020603050405020304" pitchFamily="18" charset="0"/>
                <a:ea typeface="Times New Roman" panose="02020603050405020304" pitchFamily="18" charset="0"/>
              </a:rPr>
            </a:br>
            <a:endParaRPr lang="en-IN" sz="4000" dirty="0"/>
          </a:p>
        </p:txBody>
      </p:sp>
      <p:pic>
        <p:nvPicPr>
          <p:cNvPr id="6" name="Content Placeholder 5">
            <a:extLst>
              <a:ext uri="{FF2B5EF4-FFF2-40B4-BE49-F238E27FC236}">
                <a16:creationId xmlns:a16="http://schemas.microsoft.com/office/drawing/2014/main" id="{CC069079-A600-409A-A770-D7828FD89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7668" y="1825625"/>
            <a:ext cx="4616663" cy="4351338"/>
          </a:xfrm>
          <a:prstGeom prst="rect">
            <a:avLst/>
          </a:prstGeom>
        </p:spPr>
      </p:pic>
    </p:spTree>
    <p:extLst>
      <p:ext uri="{BB962C8B-B14F-4D97-AF65-F5344CB8AC3E}">
        <p14:creationId xmlns:p14="http://schemas.microsoft.com/office/powerpoint/2010/main" val="372264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B42F-F4E7-6070-2635-1356D01305AE}"/>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Work Flow Diagram</a:t>
            </a:r>
          </a:p>
        </p:txBody>
      </p:sp>
      <p:pic>
        <p:nvPicPr>
          <p:cNvPr id="4" name="Content Placeholder 3">
            <a:extLst>
              <a:ext uri="{FF2B5EF4-FFF2-40B4-BE49-F238E27FC236}">
                <a16:creationId xmlns:a16="http://schemas.microsoft.com/office/drawing/2014/main" id="{9641E1BA-EB47-C73D-2371-A9BC753B5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645" y="1825625"/>
            <a:ext cx="2766709" cy="4351338"/>
          </a:xfrm>
          <a:prstGeom prst="rect">
            <a:avLst/>
          </a:prstGeom>
        </p:spPr>
      </p:pic>
    </p:spTree>
    <p:extLst>
      <p:ext uri="{BB962C8B-B14F-4D97-AF65-F5344CB8AC3E}">
        <p14:creationId xmlns:p14="http://schemas.microsoft.com/office/powerpoint/2010/main" val="47224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F207-C041-1C97-6A56-CCA94ACDC7CF}"/>
              </a:ext>
            </a:extLst>
          </p:cNvPr>
          <p:cNvSpPr>
            <a:spLocks noGrp="1"/>
          </p:cNvSpPr>
          <p:nvPr>
            <p:ph type="title"/>
          </p:nvPr>
        </p:nvSpPr>
        <p:spPr>
          <a:xfrm>
            <a:off x="929148" y="365125"/>
            <a:ext cx="10424652" cy="1325563"/>
          </a:xfrm>
        </p:spPr>
        <p:txBody>
          <a:bodyPr/>
          <a:lstStyle/>
          <a:p>
            <a:r>
              <a:rPr lang="en-IN" dirty="0"/>
              <a:t>	</a:t>
            </a:r>
            <a:r>
              <a:rPr lang="en-IN"/>
              <a:t>	</a:t>
            </a:r>
            <a:r>
              <a:rPr lang="en-IN">
                <a:latin typeface="Times New Roman" panose="02020603050405020304" pitchFamily="18" charset="0"/>
                <a:cs typeface="Times New Roman" panose="02020603050405020304" pitchFamily="18" charset="0"/>
              </a:rPr>
              <a:t>Use case </a:t>
            </a:r>
            <a:r>
              <a:rPr lang="en-IN" dirty="0">
                <a:latin typeface="Times New Roman" panose="02020603050405020304" pitchFamily="18" charset="0"/>
                <a:cs typeface="Times New Roman" panose="02020603050405020304" pitchFamily="18" charset="0"/>
              </a:rPr>
              <a:t>Diagram</a:t>
            </a:r>
          </a:p>
        </p:txBody>
      </p:sp>
      <p:sp>
        <p:nvSpPr>
          <p:cNvPr id="3" name="Content Placeholder 2">
            <a:extLst>
              <a:ext uri="{FF2B5EF4-FFF2-40B4-BE49-F238E27FC236}">
                <a16:creationId xmlns:a16="http://schemas.microsoft.com/office/drawing/2014/main" id="{4013A599-1292-3059-26AB-79C757F61117}"/>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2FAD7A8C-6D5D-0B2A-C42B-81C1BB94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2035277"/>
            <a:ext cx="5731510" cy="4006747"/>
          </a:xfrm>
          <a:prstGeom prst="rect">
            <a:avLst/>
          </a:prstGeom>
        </p:spPr>
      </p:pic>
    </p:spTree>
    <p:extLst>
      <p:ext uri="{BB962C8B-B14F-4D97-AF65-F5344CB8AC3E}">
        <p14:creationId xmlns:p14="http://schemas.microsoft.com/office/powerpoint/2010/main" val="145040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68D6-200D-9F3A-E6B6-89F75B7EC86E}"/>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Screen Shots</a:t>
            </a:r>
          </a:p>
        </p:txBody>
      </p:sp>
      <p:sp>
        <p:nvSpPr>
          <p:cNvPr id="3" name="Content Placeholder 2">
            <a:extLst>
              <a:ext uri="{FF2B5EF4-FFF2-40B4-BE49-F238E27FC236}">
                <a16:creationId xmlns:a16="http://schemas.microsoft.com/office/drawing/2014/main" id="{EEEF9CBC-D7F6-E259-5C65-0BB58740C8A3}"/>
              </a:ext>
            </a:extLst>
          </p:cNvPr>
          <p:cNvSpPr>
            <a:spLocks noGrp="1"/>
          </p:cNvSpPr>
          <p:nvPr>
            <p:ph idx="1"/>
          </p:nvPr>
        </p:nvSpPr>
        <p:spPr/>
        <p:txBody>
          <a:bodyPr/>
          <a:lstStyle/>
          <a:p>
            <a:r>
              <a:rPr lang="en-IN" dirty="0"/>
              <a:t>.</a:t>
            </a:r>
          </a:p>
        </p:txBody>
      </p:sp>
      <p:pic>
        <p:nvPicPr>
          <p:cNvPr id="4" name="Picture 3">
            <a:extLst>
              <a:ext uri="{FF2B5EF4-FFF2-40B4-BE49-F238E27FC236}">
                <a16:creationId xmlns:a16="http://schemas.microsoft.com/office/drawing/2014/main" id="{42932F94-619D-C2DA-5657-94A8B2F78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147" y="1825625"/>
            <a:ext cx="8748201" cy="3926245"/>
          </a:xfrm>
          <a:prstGeom prst="rect">
            <a:avLst/>
          </a:prstGeom>
        </p:spPr>
      </p:pic>
    </p:spTree>
    <p:extLst>
      <p:ext uri="{BB962C8B-B14F-4D97-AF65-F5344CB8AC3E}">
        <p14:creationId xmlns:p14="http://schemas.microsoft.com/office/powerpoint/2010/main" val="314817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716</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Inventory Management System</vt:lpstr>
      <vt:lpstr>                          Introduction</vt:lpstr>
      <vt:lpstr>   Literature Survey</vt:lpstr>
      <vt:lpstr>    Proposed system </vt:lpstr>
      <vt:lpstr>       Specific Requirements</vt:lpstr>
      <vt:lpstr>   System architecture </vt:lpstr>
      <vt:lpstr>  Work Flow Diagram</vt:lpstr>
      <vt:lpstr>  Use case Diagram</vt:lpstr>
      <vt:lpstr>   Screen Shots</vt:lpstr>
      <vt:lpstr>PowerPoint Presentation</vt:lpstr>
      <vt:lpstr>PowerPoint Presentation</vt:lpstr>
      <vt:lpstr>PowerPoint Presentation</vt:lpstr>
      <vt:lpstr>PowerPoint Presentation</vt:lpstr>
      <vt:lpstr>PowerPoint Presentation</vt:lpstr>
      <vt:lpstr>PowerPoint Presentation</vt:lpstr>
      <vt:lpstr>.</vt:lpstr>
      <vt:lpstr>                        Conclusion </vt:lpstr>
      <vt:lpstr>                Future Enhancement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Sandhya N</dc:creator>
  <cp:lastModifiedBy>Gayatri Baragi</cp:lastModifiedBy>
  <cp:revision>49</cp:revision>
  <dcterms:created xsi:type="dcterms:W3CDTF">2023-09-11T10:07:16Z</dcterms:created>
  <dcterms:modified xsi:type="dcterms:W3CDTF">2023-09-22T13:52:38Z</dcterms:modified>
</cp:coreProperties>
</file>