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4" r:id="rId2"/>
    <p:sldId id="275" r:id="rId3"/>
    <p:sldId id="259" r:id="rId4"/>
    <p:sldId id="260" r:id="rId5"/>
    <p:sldId id="261" r:id="rId6"/>
    <p:sldId id="262" r:id="rId7"/>
    <p:sldId id="268" r:id="rId8"/>
    <p:sldId id="269" r:id="rId9"/>
    <p:sldId id="270" r:id="rId10"/>
    <p:sldId id="271" r:id="rId11"/>
    <p:sldId id="272" r:id="rId12"/>
    <p:sldId id="273" r:id="rId13"/>
    <p:sldId id="263" r:id="rId14"/>
    <p:sldId id="265" r:id="rId15"/>
    <p:sldId id="266" r:id="rId16"/>
    <p:sldId id="26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94660"/>
  </p:normalViewPr>
  <p:slideViewPr>
    <p:cSldViewPr>
      <p:cViewPr>
        <p:scale>
          <a:sx n="75" d="100"/>
          <a:sy n="75" d="100"/>
        </p:scale>
        <p:origin x="-1766" y="-235"/>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6A91DB-FFDE-4465-B834-58D24B67D8CE}" type="datetimeFigureOut">
              <a:rPr lang="en-US" smtClean="0"/>
              <a:pPr/>
              <a:t>6/21/2025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99D5E9-700F-480B-B892-860B2B290507}" type="slidenum">
              <a:rPr lang="en-US" smtClean="0"/>
              <a:pPr/>
              <a:t>‹#›</a:t>
            </a:fld>
            <a:endParaRPr lang="en-US"/>
          </a:p>
        </p:txBody>
      </p:sp>
    </p:spTree>
    <p:extLst>
      <p:ext uri="{BB962C8B-B14F-4D97-AF65-F5344CB8AC3E}">
        <p14:creationId xmlns:p14="http://schemas.microsoft.com/office/powerpoint/2010/main" val="2050787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109FF4-9D0D-400A-92C1-654FD7E79451}" type="datetime3">
              <a:rPr lang="en-US" smtClean="0"/>
              <a:pPr/>
              <a:t>21 June 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D72A51-8118-41D1-84E9-560A4261CC02}" type="datetime3">
              <a:rPr lang="en-US" smtClean="0"/>
              <a:pPr/>
              <a:t>21 June 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00C754-866C-4E1B-A485-58A80A92E00C}" type="datetime3">
              <a:rPr lang="en-US" smtClean="0"/>
              <a:pPr/>
              <a:t>21 June 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BF634B-AD1F-430D-B3E7-AD82F124F4D2}" type="datetime3">
              <a:rPr lang="en-US" smtClean="0"/>
              <a:pPr/>
              <a:t>21 June 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84B36F-7E4A-4E17-A745-92AA358FB7DB}" type="datetime3">
              <a:rPr lang="en-US" smtClean="0"/>
              <a:pPr/>
              <a:t>21 June 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1400CB3-5655-4DF5-A012-F42D27A755B6}" type="datetime3">
              <a:rPr lang="en-US" smtClean="0"/>
              <a:pPr/>
              <a:t>21 June 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C2F44E8-1FA2-4DA3-BF53-C7C89676DAF3}" type="datetime3">
              <a:rPr lang="en-US" smtClean="0"/>
              <a:pPr/>
              <a:t>21 June 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A1DCC3-8C81-4407-947D-93D18C1335E1}" type="datetime3">
              <a:rPr lang="en-US" smtClean="0"/>
              <a:pPr/>
              <a:t>21 June 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ECA3C9-4904-4811-BFF1-86F7BB7983BE}" type="datetime3">
              <a:rPr lang="en-US" smtClean="0"/>
              <a:pPr/>
              <a:t>21 June 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8455C1-C536-460F-A57B-211D2B5622F1}" type="datetime3">
              <a:rPr lang="en-US" smtClean="0"/>
              <a:pPr/>
              <a:t>21 June 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BFF6FD-F8CB-412A-BE1D-6F2A97C1E32B}" type="datetime3">
              <a:rPr lang="en-US" smtClean="0"/>
              <a:pPr/>
              <a:t>21 June 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254649-F0DA-4EE0-B0DE-713CB6FC6CE4}" type="datetime3">
              <a:rPr lang="en-US" smtClean="0"/>
              <a:pPr/>
              <a:t>21 June 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1295400"/>
          </a:xfrm>
        </p:spPr>
        <p:style>
          <a:lnRef idx="0">
            <a:schemeClr val="accent5"/>
          </a:lnRef>
          <a:fillRef idx="3">
            <a:schemeClr val="accent5"/>
          </a:fillRef>
          <a:effectRef idx="3">
            <a:schemeClr val="accent5"/>
          </a:effectRef>
          <a:fontRef idx="minor">
            <a:schemeClr val="lt1"/>
          </a:fontRef>
        </p:style>
        <p:txBody>
          <a:bodyPr>
            <a:normAutofit/>
          </a:bodyPr>
          <a:lstStyle/>
          <a:p>
            <a:r>
              <a:rPr lang="en-US" sz="3600" b="1" dirty="0">
                <a:solidFill>
                  <a:srgbClr val="FFFF00"/>
                </a:solidFill>
                <a:latin typeface="Times New Roman" pitchFamily="18" charset="0"/>
                <a:cs typeface="Times New Roman" pitchFamily="18" charset="0"/>
              </a:rPr>
              <a:t>A</a:t>
            </a:r>
            <a:r>
              <a:rPr lang="en-IN" sz="3600" b="1" dirty="0">
                <a:solidFill>
                  <a:srgbClr val="FFFF00"/>
                </a:solidFill>
                <a:latin typeface="Times New Roman" pitchFamily="18" charset="0"/>
                <a:cs typeface="Times New Roman" pitchFamily="18" charset="0"/>
              </a:rPr>
              <a:t> Major – Project </a:t>
            </a:r>
            <a:r>
              <a:rPr lang="en-US" sz="3600" b="1" dirty="0">
                <a:solidFill>
                  <a:srgbClr val="FFFF00"/>
                </a:solidFill>
                <a:latin typeface="Times New Roman" pitchFamily="18" charset="0"/>
                <a:cs typeface="Times New Roman" pitchFamily="18" charset="0"/>
              </a:rPr>
              <a:t>Presentation</a:t>
            </a:r>
          </a:p>
        </p:txBody>
      </p:sp>
      <p:sp>
        <p:nvSpPr>
          <p:cNvPr id="4" name="Title 1"/>
          <p:cNvSpPr txBox="1">
            <a:spLocks/>
          </p:cNvSpPr>
          <p:nvPr/>
        </p:nvSpPr>
        <p:spPr>
          <a:xfrm>
            <a:off x="0" y="6553200"/>
            <a:ext cx="9144000" cy="304800"/>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r>
              <a:rPr lang="en-US" sz="1100" b="1" dirty="0">
                <a:latin typeface="Arial Narrow" pitchFamily="34" charset="0"/>
              </a:rPr>
              <a:t>						                               Major-Project Presentation  </a:t>
            </a:r>
          </a:p>
        </p:txBody>
      </p:sp>
      <p:sp>
        <p:nvSpPr>
          <p:cNvPr id="7" name="Date Placeholder 6"/>
          <p:cNvSpPr>
            <a:spLocks noGrp="1"/>
          </p:cNvSpPr>
          <p:nvPr>
            <p:ph type="dt" sz="half" idx="10"/>
          </p:nvPr>
        </p:nvSpPr>
        <p:spPr>
          <a:xfrm>
            <a:off x="0" y="6553200"/>
            <a:ext cx="65532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nSpc>
                <a:spcPct val="80000"/>
              </a:lnSpc>
              <a:spcBef>
                <a:spcPct val="0"/>
              </a:spcBef>
            </a:pPr>
            <a:fld id="{A8A661E4-5ACE-46BB-A005-30B133A2BD02}" type="datetime3">
              <a:rPr lang="en-US" sz="1100" b="1" smtClean="0">
                <a:solidFill>
                  <a:schemeClr val="lt1"/>
                </a:solidFill>
                <a:latin typeface="Arial Narrow" pitchFamily="34" charset="0"/>
              </a:rPr>
              <a:pPr>
                <a:lnSpc>
                  <a:spcPct val="80000"/>
                </a:lnSpc>
                <a:spcBef>
                  <a:spcPct val="0"/>
                </a:spcBef>
              </a:pPr>
              <a:t>21 June 2025</a:t>
            </a:fld>
            <a:r>
              <a:rPr lang="en-US" sz="1100" b="1" dirty="0">
                <a:solidFill>
                  <a:schemeClr val="bg1"/>
                </a:solidFill>
                <a:latin typeface="Arial Narrow" pitchFamily="34" charset="0"/>
              </a:rPr>
              <a:t>                                    Department of Artificial Intelligence and Data Science, SSGBCOET, Bhusawal </a:t>
            </a:r>
          </a:p>
        </p:txBody>
      </p:sp>
      <p:sp>
        <p:nvSpPr>
          <p:cNvPr id="8" name="Date Placeholder 6"/>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1</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sp>
        <p:nvSpPr>
          <p:cNvPr id="2049" name="Rectangle 1"/>
          <p:cNvSpPr>
            <a:spLocks noChangeArrowheads="1"/>
          </p:cNvSpPr>
          <p:nvPr/>
        </p:nvSpPr>
        <p:spPr bwMode="auto">
          <a:xfrm>
            <a:off x="0" y="1065886"/>
            <a:ext cx="9144000" cy="1055608"/>
          </a:xfrm>
          <a:prstGeom prst="roundRect">
            <a:avLst/>
          </a:prstGeom>
          <a:ln>
            <a:headEnd/>
            <a:tailEn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800" b="1" dirty="0">
                <a:solidFill>
                  <a:schemeClr val="tx1"/>
                </a:solidFill>
                <a:latin typeface="Times New Roman" pitchFamily="18" charset="0"/>
                <a:cs typeface="Times New Roman" pitchFamily="18" charset="0"/>
              </a:rPr>
              <a:t>Optimized Flight Reservation Using Rule-Based and Data-Driven Models</a:t>
            </a:r>
          </a:p>
        </p:txBody>
      </p:sp>
      <p:sp>
        <p:nvSpPr>
          <p:cNvPr id="15361" name="Rectangle 1"/>
          <p:cNvSpPr>
            <a:spLocks noChangeArrowheads="1"/>
          </p:cNvSpPr>
          <p:nvPr/>
        </p:nvSpPr>
        <p:spPr bwMode="auto">
          <a:xfrm>
            <a:off x="0" y="1508609"/>
            <a:ext cx="9144000" cy="50475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lnSpc>
                <a:spcPct val="150000"/>
              </a:lnSpc>
              <a:spcBef>
                <a:spcPct val="0"/>
              </a:spcBef>
              <a:spcAft>
                <a:spcPct val="0"/>
              </a:spcAft>
            </a:pPr>
            <a:endParaRPr lang="en-US" sz="2800" b="1" dirty="0" smtClean="0">
              <a:latin typeface="Times New Roman" pitchFamily="18" charset="0"/>
              <a:ea typeface="Times New Roman" pitchFamily="18" charset="0"/>
              <a:cs typeface="Times New Roman" pitchFamily="18" charset="0"/>
            </a:endParaRPr>
          </a:p>
          <a:p>
            <a:pPr lvl="0" algn="ctr" fontAlgn="base">
              <a:lnSpc>
                <a:spcPct val="150000"/>
              </a:lnSpc>
              <a:spcBef>
                <a:spcPct val="0"/>
              </a:spcBef>
              <a:spcAft>
                <a:spcPct val="0"/>
              </a:spcAft>
            </a:pPr>
            <a:r>
              <a:rPr lang="en-US" sz="2400" b="1" dirty="0" smtClean="0">
                <a:latin typeface="Times New Roman" pitchFamily="18" charset="0"/>
                <a:ea typeface="Times New Roman" pitchFamily="18" charset="0"/>
                <a:cs typeface="Times New Roman" pitchFamily="18" charset="0"/>
              </a:rPr>
              <a:t>Presented </a:t>
            </a:r>
            <a:r>
              <a:rPr lang="en-US" sz="2400" b="1" dirty="0">
                <a:latin typeface="Times New Roman" pitchFamily="18" charset="0"/>
                <a:ea typeface="Times New Roman" pitchFamily="18" charset="0"/>
                <a:cs typeface="Times New Roman" pitchFamily="18" charset="0"/>
              </a:rPr>
              <a:t>by </a:t>
            </a:r>
          </a:p>
          <a:p>
            <a:pPr marL="342900" indent="-342900" algn="ctr" fontAlgn="base">
              <a:spcBef>
                <a:spcPct val="0"/>
              </a:spcBef>
              <a:spcAft>
                <a:spcPct val="0"/>
              </a:spcAft>
              <a:buAutoNum type="arabicPeriod"/>
            </a:pPr>
            <a:r>
              <a:rPr lang="en-IN" sz="2000" b="1" dirty="0" err="1">
                <a:latin typeface="Times New Roman" pitchFamily="18" charset="0"/>
                <a:ea typeface="Times New Roman" pitchFamily="18" charset="0"/>
                <a:cs typeface="Times New Roman" pitchFamily="18" charset="0"/>
              </a:rPr>
              <a:t>Sejal</a:t>
            </a:r>
            <a:r>
              <a:rPr lang="en-IN" sz="2000" b="1" dirty="0">
                <a:latin typeface="Times New Roman" pitchFamily="18" charset="0"/>
                <a:ea typeface="Times New Roman" pitchFamily="18" charset="0"/>
                <a:cs typeface="Times New Roman" pitchFamily="18" charset="0"/>
              </a:rPr>
              <a:t> </a:t>
            </a:r>
            <a:r>
              <a:rPr lang="en-IN" sz="2000" b="1" dirty="0" err="1">
                <a:latin typeface="Times New Roman" pitchFamily="18" charset="0"/>
                <a:ea typeface="Times New Roman" pitchFamily="18" charset="0"/>
                <a:cs typeface="Times New Roman" pitchFamily="18" charset="0"/>
              </a:rPr>
              <a:t>Pramod</a:t>
            </a:r>
            <a:r>
              <a:rPr lang="en-IN" sz="2000" b="1" dirty="0">
                <a:latin typeface="Times New Roman" pitchFamily="18" charset="0"/>
                <a:ea typeface="Times New Roman" pitchFamily="18" charset="0"/>
                <a:cs typeface="Times New Roman" pitchFamily="18" charset="0"/>
              </a:rPr>
              <a:t> </a:t>
            </a:r>
            <a:r>
              <a:rPr lang="en-IN" sz="2000" b="1" dirty="0" err="1">
                <a:latin typeface="Times New Roman" pitchFamily="18" charset="0"/>
                <a:ea typeface="Times New Roman" pitchFamily="18" charset="0"/>
                <a:cs typeface="Times New Roman" pitchFamily="18" charset="0"/>
              </a:rPr>
              <a:t>Hivarkar</a:t>
            </a:r>
            <a:endParaRPr lang="en-IN" sz="2000" b="1" dirty="0">
              <a:latin typeface="Times New Roman" pitchFamily="18" charset="0"/>
              <a:ea typeface="Times New Roman" pitchFamily="18" charset="0"/>
              <a:cs typeface="Times New Roman" pitchFamily="18" charset="0"/>
            </a:endParaRPr>
          </a:p>
          <a:p>
            <a:pPr marL="342900" indent="-342900" algn="ctr" fontAlgn="base">
              <a:spcBef>
                <a:spcPct val="0"/>
              </a:spcBef>
              <a:spcAft>
                <a:spcPct val="0"/>
              </a:spcAft>
              <a:buAutoNum type="arabicPeriod"/>
            </a:pPr>
            <a:r>
              <a:rPr lang="en-IN" sz="2000" b="1" dirty="0">
                <a:latin typeface="Times New Roman" pitchFamily="18" charset="0"/>
                <a:ea typeface="Times New Roman" pitchFamily="18" charset="0"/>
                <a:cs typeface="Times New Roman" pitchFamily="18" charset="0"/>
              </a:rPr>
              <a:t>Gayatri </a:t>
            </a:r>
            <a:r>
              <a:rPr lang="en-IN" sz="2000" b="1" dirty="0" err="1">
                <a:latin typeface="Times New Roman" pitchFamily="18" charset="0"/>
                <a:ea typeface="Times New Roman" pitchFamily="18" charset="0"/>
                <a:cs typeface="Times New Roman" pitchFamily="18" charset="0"/>
              </a:rPr>
              <a:t>Pramod</a:t>
            </a:r>
            <a:r>
              <a:rPr lang="en-IN" sz="2000" b="1" dirty="0">
                <a:latin typeface="Times New Roman" pitchFamily="18" charset="0"/>
                <a:ea typeface="Times New Roman" pitchFamily="18" charset="0"/>
                <a:cs typeface="Times New Roman" pitchFamily="18" charset="0"/>
              </a:rPr>
              <a:t> </a:t>
            </a:r>
            <a:r>
              <a:rPr lang="en-IN" sz="2000" b="1" dirty="0" err="1" smtClean="0">
                <a:latin typeface="Times New Roman" pitchFamily="18" charset="0"/>
                <a:ea typeface="Times New Roman" pitchFamily="18" charset="0"/>
                <a:cs typeface="Times New Roman" pitchFamily="18" charset="0"/>
              </a:rPr>
              <a:t>Fegade</a:t>
            </a:r>
            <a:endParaRPr lang="en-IN" sz="2000" b="1" dirty="0" smtClean="0">
              <a:latin typeface="Times New Roman" pitchFamily="18" charset="0"/>
              <a:ea typeface="Times New Roman" pitchFamily="18" charset="0"/>
              <a:cs typeface="Times New Roman" pitchFamily="18" charset="0"/>
            </a:endParaRPr>
          </a:p>
          <a:p>
            <a:pPr marL="342900" indent="-342900" algn="ctr" fontAlgn="base">
              <a:spcBef>
                <a:spcPct val="0"/>
              </a:spcBef>
              <a:spcAft>
                <a:spcPct val="0"/>
              </a:spcAft>
              <a:buAutoNum type="arabicPeriod"/>
            </a:pPr>
            <a:r>
              <a:rPr lang="en-IN" sz="2000" b="1" dirty="0" err="1" smtClean="0">
                <a:latin typeface="Times New Roman" pitchFamily="18" charset="0"/>
                <a:ea typeface="Times New Roman" pitchFamily="18" charset="0"/>
                <a:cs typeface="Times New Roman" pitchFamily="18" charset="0"/>
              </a:rPr>
              <a:t>Uzma</a:t>
            </a:r>
            <a:r>
              <a:rPr lang="en-IN" sz="2000" b="1" dirty="0" smtClean="0">
                <a:latin typeface="Times New Roman" pitchFamily="18" charset="0"/>
                <a:ea typeface="Times New Roman" pitchFamily="18" charset="0"/>
                <a:cs typeface="Times New Roman" pitchFamily="18" charset="0"/>
              </a:rPr>
              <a:t> </a:t>
            </a:r>
            <a:r>
              <a:rPr lang="en-IN" sz="2000" b="1" dirty="0" err="1" smtClean="0">
                <a:latin typeface="Times New Roman" pitchFamily="18" charset="0"/>
                <a:ea typeface="Times New Roman" pitchFamily="18" charset="0"/>
                <a:cs typeface="Times New Roman" pitchFamily="18" charset="0"/>
              </a:rPr>
              <a:t>Ajaz</a:t>
            </a:r>
            <a:r>
              <a:rPr lang="en-IN" sz="2000" b="1" dirty="0" smtClean="0">
                <a:latin typeface="Times New Roman" pitchFamily="18" charset="0"/>
                <a:ea typeface="Times New Roman" pitchFamily="18" charset="0"/>
                <a:cs typeface="Times New Roman" pitchFamily="18" charset="0"/>
              </a:rPr>
              <a:t> Ahmad</a:t>
            </a:r>
            <a:endParaRPr lang="en-IN" sz="2000" b="1" dirty="0">
              <a:latin typeface="Times New Roman" pitchFamily="18" charset="0"/>
              <a:ea typeface="Times New Roman" pitchFamily="18" charset="0"/>
              <a:cs typeface="Times New Roman" pitchFamily="18" charset="0"/>
            </a:endParaRPr>
          </a:p>
          <a:p>
            <a:pPr lvl="0" algn="ctr" fontAlgn="base">
              <a:lnSpc>
                <a:spcPct val="150000"/>
              </a:lnSpc>
              <a:spcBef>
                <a:spcPct val="0"/>
              </a:spcBef>
              <a:spcAft>
                <a:spcPct val="0"/>
              </a:spcAft>
            </a:pPr>
            <a:r>
              <a:rPr lang="en-US" sz="2400" b="1" dirty="0">
                <a:latin typeface="Times New Roman" pitchFamily="18" charset="0"/>
                <a:cs typeface="Times New Roman" pitchFamily="18" charset="0"/>
              </a:rPr>
              <a:t>Last Year B. </a:t>
            </a:r>
            <a:r>
              <a:rPr lang="en-IN" sz="2400" b="1" dirty="0">
                <a:latin typeface="Times New Roman" pitchFamily="18" charset="0"/>
                <a:cs typeface="Times New Roman" pitchFamily="18" charset="0"/>
              </a:rPr>
              <a:t>Tech., </a:t>
            </a:r>
            <a:r>
              <a:rPr lang="en-US" sz="2400" b="1" dirty="0">
                <a:latin typeface="Times New Roman" pitchFamily="18" charset="0"/>
                <a:cs typeface="Times New Roman" pitchFamily="18" charset="0"/>
              </a:rPr>
              <a:t>  </a:t>
            </a:r>
          </a:p>
          <a:p>
            <a:pPr lvl="0" algn="ctr" eaLnBrk="0" fontAlgn="base" hangingPunct="0">
              <a:lnSpc>
                <a:spcPct val="150000"/>
              </a:lnSpc>
              <a:spcBef>
                <a:spcPct val="0"/>
              </a:spcBef>
              <a:spcAft>
                <a:spcPct val="0"/>
              </a:spcAft>
            </a:pPr>
            <a:r>
              <a:rPr lang="en-US" sz="2400" b="1" dirty="0">
                <a:latin typeface="Times New Roman" pitchFamily="18" charset="0"/>
                <a:ea typeface="Times New Roman" pitchFamily="18" charset="0"/>
                <a:cs typeface="Times New Roman" pitchFamily="18" charset="0"/>
              </a:rPr>
              <a:t>Under The Guidance of </a:t>
            </a:r>
            <a:endParaRPr lang="en-US" sz="1100" dirty="0">
              <a:latin typeface="Times New Roman" pitchFamily="18" charset="0"/>
              <a:cs typeface="Times New Roman" pitchFamily="18" charset="0"/>
            </a:endParaRPr>
          </a:p>
          <a:p>
            <a:pPr lvl="0" algn="ctr" eaLnBrk="0" fontAlgn="base" hangingPunct="0">
              <a:lnSpc>
                <a:spcPct val="150000"/>
              </a:lnSpc>
              <a:spcBef>
                <a:spcPct val="0"/>
              </a:spcBef>
              <a:spcAft>
                <a:spcPct val="0"/>
              </a:spcAft>
            </a:pPr>
            <a:r>
              <a:rPr lang="en-IN" sz="2000" b="1" dirty="0" err="1">
                <a:latin typeface="Times New Roman" pitchFamily="18" charset="0"/>
                <a:ea typeface="Times New Roman" pitchFamily="18" charset="0"/>
                <a:cs typeface="Times New Roman" pitchFamily="18" charset="0"/>
              </a:rPr>
              <a:t>Dr.</a:t>
            </a:r>
            <a:r>
              <a:rPr lang="en-IN" sz="2000" b="1" dirty="0">
                <a:latin typeface="Times New Roman" pitchFamily="18" charset="0"/>
                <a:ea typeface="Times New Roman" pitchFamily="18" charset="0"/>
                <a:cs typeface="Times New Roman" pitchFamily="18" charset="0"/>
              </a:rPr>
              <a:t> S. M. </a:t>
            </a:r>
            <a:r>
              <a:rPr lang="en-IN" sz="2000" b="1" dirty="0" err="1" smtClean="0">
                <a:latin typeface="Times New Roman" pitchFamily="18" charset="0"/>
                <a:ea typeface="Times New Roman" pitchFamily="18" charset="0"/>
                <a:cs typeface="Times New Roman" pitchFamily="18" charset="0"/>
              </a:rPr>
              <a:t>Shinde</a:t>
            </a:r>
            <a:endParaRPr kumimoji="0" lang="en-US" sz="1600" b="1" i="0" u="none" strike="noStrike" cap="none" normalizeH="0" baseline="0" dirty="0">
              <a:ln>
                <a:noFill/>
              </a:ln>
              <a:effectLst/>
              <a:latin typeface="Times New Roman" pitchFamily="18" charset="0"/>
              <a:ea typeface="Times New Roman" pitchFamily="18" charset="0"/>
              <a:cs typeface="Times New Roman" pitchFamily="18" charset="0"/>
            </a:endParaRPr>
          </a:p>
          <a:p>
            <a:pPr marL="0" marR="0" lvl="0" indent="0" algn="ctr" defTabSz="914400" rtl="0" eaLnBrk="1" fontAlgn="base" latinLnBrk="0" hangingPunct="1">
              <a:lnSpc>
                <a:spcPct val="150000"/>
              </a:lnSpc>
              <a:spcBef>
                <a:spcPct val="0"/>
              </a:spcBef>
              <a:spcAft>
                <a:spcPct val="0"/>
              </a:spcAft>
              <a:buClrTx/>
              <a:buSzTx/>
              <a:buFontTx/>
              <a:buNone/>
              <a:tabLst/>
            </a:pPr>
            <a:r>
              <a:rPr lang="en-US" sz="1600" b="1" dirty="0">
                <a:solidFill>
                  <a:srgbClr val="7030A0"/>
                </a:solidFill>
                <a:latin typeface="Cambria" pitchFamily="18" charset="0"/>
                <a:ea typeface="Cambria" pitchFamily="18" charset="0"/>
                <a:cs typeface="Times New Roman" pitchFamily="18" charset="0"/>
              </a:rPr>
              <a:t>Department of Artificial Intelligence and Data Science</a:t>
            </a:r>
          </a:p>
          <a:p>
            <a:pPr marL="0" marR="0" lvl="0" indent="0" algn="ctr" defTabSz="914400" rtl="0" eaLnBrk="1" fontAlgn="base" latinLnBrk="0" hangingPunct="1">
              <a:spcBef>
                <a:spcPct val="0"/>
              </a:spcBef>
              <a:spcAft>
                <a:spcPct val="0"/>
              </a:spcAft>
              <a:buClrTx/>
              <a:buSzTx/>
              <a:buFontTx/>
              <a:buNone/>
              <a:tabLst/>
            </a:pPr>
            <a:r>
              <a:rPr kumimoji="0" lang="en-IN" sz="1400" b="1" i="0" u="none" strike="noStrike" cap="none" normalizeH="0" baseline="0" dirty="0">
                <a:ln>
                  <a:noFill/>
                </a:ln>
                <a:solidFill>
                  <a:srgbClr val="7030A0"/>
                </a:solidFill>
                <a:effectLst/>
                <a:latin typeface="Times New Roman" pitchFamily="18" charset="0"/>
                <a:cs typeface="Times New Roman" pitchFamily="18" charset="0"/>
              </a:rPr>
              <a:t>Hindi Seva Mandal’s (Estd.</a:t>
            </a:r>
            <a:r>
              <a:rPr kumimoji="0" lang="en-IN" sz="1400" b="1" i="0" u="none" strike="noStrike" cap="none" normalizeH="0" dirty="0">
                <a:ln>
                  <a:noFill/>
                </a:ln>
                <a:solidFill>
                  <a:srgbClr val="7030A0"/>
                </a:solidFill>
                <a:effectLst/>
                <a:latin typeface="Times New Roman" pitchFamily="18" charset="0"/>
                <a:cs typeface="Times New Roman" pitchFamily="18" charset="0"/>
              </a:rPr>
              <a:t> 1950)</a:t>
            </a:r>
            <a:endParaRPr kumimoji="0" lang="en-US" sz="1400" b="1" i="0" u="none" strike="noStrike" cap="none" normalizeH="0" baseline="0" dirty="0">
              <a:ln>
                <a:noFill/>
              </a:ln>
              <a:solidFill>
                <a:srgbClr val="7030A0"/>
              </a:solidFill>
              <a:effectLst/>
              <a:latin typeface="Times New Roman" pitchFamily="18" charset="0"/>
              <a:cs typeface="Times New Roman" pitchFamily="18" charset="0"/>
            </a:endParaRPr>
          </a:p>
          <a:p>
            <a:pPr marL="0" marR="0" lvl="0" indent="0" algn="ctr" defTabSz="914400" rtl="0" eaLnBrk="1" fontAlgn="base" latinLnBrk="0" hangingPunct="1">
              <a:spcBef>
                <a:spcPct val="0"/>
              </a:spcBef>
              <a:spcAft>
                <a:spcPct val="0"/>
              </a:spcAft>
              <a:buClrTx/>
              <a:buSzTx/>
              <a:buFontTx/>
              <a:buNone/>
              <a:tabLst/>
            </a:pPr>
            <a:r>
              <a:rPr kumimoji="0" lang="en-US" sz="2400" b="1" i="0" u="none" strike="noStrike" cap="none" normalizeH="0" baseline="0" dirty="0">
                <a:ln>
                  <a:noFill/>
                </a:ln>
                <a:solidFill>
                  <a:srgbClr val="7030A0"/>
                </a:solidFill>
                <a:effectLst/>
                <a:latin typeface="Times New Roman" pitchFamily="18" charset="0"/>
                <a:cs typeface="Times New Roman" pitchFamily="18" charset="0"/>
              </a:rPr>
              <a:t>Shri</a:t>
            </a:r>
            <a:r>
              <a:rPr kumimoji="0" lang="en-US" sz="2400" b="1" i="0" u="none" strike="noStrike" cap="none" normalizeH="0" dirty="0">
                <a:ln>
                  <a:noFill/>
                </a:ln>
                <a:solidFill>
                  <a:srgbClr val="7030A0"/>
                </a:solidFill>
                <a:effectLst/>
                <a:latin typeface="Times New Roman" pitchFamily="18" charset="0"/>
                <a:cs typeface="Times New Roman" pitchFamily="18" charset="0"/>
              </a:rPr>
              <a:t> Sant Gadge Baba </a:t>
            </a:r>
            <a:r>
              <a:rPr lang="en-US" sz="2400" b="1" baseline="0" dirty="0">
                <a:solidFill>
                  <a:srgbClr val="7030A0"/>
                </a:solidFill>
                <a:latin typeface="Times New Roman" pitchFamily="18" charset="0"/>
                <a:cs typeface="Times New Roman" pitchFamily="18" charset="0"/>
              </a:rPr>
              <a:t>College</a:t>
            </a:r>
            <a:r>
              <a:rPr lang="en-US" sz="2400" b="1" dirty="0">
                <a:solidFill>
                  <a:srgbClr val="7030A0"/>
                </a:solidFill>
                <a:latin typeface="Times New Roman" pitchFamily="18" charset="0"/>
                <a:cs typeface="Times New Roman" pitchFamily="18" charset="0"/>
              </a:rPr>
              <a:t> of Engineering and Technology</a:t>
            </a:r>
            <a:r>
              <a:rPr lang="en-US" sz="2000" b="1" dirty="0">
                <a:solidFill>
                  <a:srgbClr val="7030A0"/>
                </a:solidFill>
                <a:latin typeface="Times New Roman" pitchFamily="18" charset="0"/>
                <a:cs typeface="Times New Roman" pitchFamily="18" charset="0"/>
              </a:rPr>
              <a:t>, </a:t>
            </a:r>
          </a:p>
          <a:p>
            <a:pPr marL="0" marR="0" lvl="0" indent="0" algn="ctr" defTabSz="914400" rtl="0" eaLnBrk="1" fontAlgn="base" latinLnBrk="0" hangingPunct="1">
              <a:spcBef>
                <a:spcPct val="0"/>
              </a:spcBef>
              <a:spcAft>
                <a:spcPct val="0"/>
              </a:spcAft>
              <a:buClrTx/>
              <a:buSzTx/>
              <a:buFontTx/>
              <a:buNone/>
              <a:tabLst/>
            </a:pPr>
            <a:r>
              <a:rPr lang="en-US" sz="2000" b="1" dirty="0">
                <a:solidFill>
                  <a:srgbClr val="7030A0"/>
                </a:solidFill>
                <a:latin typeface="Times New Roman" pitchFamily="18" charset="0"/>
                <a:cs typeface="Times New Roman" pitchFamily="18" charset="0"/>
              </a:rPr>
              <a:t>Bhusawal – 425203, Dist. - Jalgaon, Maharashtra, India</a:t>
            </a:r>
            <a:endParaRPr kumimoji="0" lang="en-US" sz="1050" b="0" i="0" u="none" strike="noStrike" cap="none" normalizeH="0" baseline="0" dirty="0">
              <a:ln>
                <a:noFill/>
              </a:ln>
              <a:solidFill>
                <a:srgbClr val="7030A0"/>
              </a:solidFill>
              <a:effectLst/>
              <a:latin typeface="Times New Roman" pitchFamily="18" charset="0"/>
              <a:cs typeface="Times New Roman" pitchFamily="18" charset="0"/>
            </a:endParaRPr>
          </a:p>
        </p:txBody>
      </p:sp>
      <p:pic>
        <p:nvPicPr>
          <p:cNvPr id="9" name="Picture 8" descr="SSGB-LOGO123-removebg-preview.png"/>
          <p:cNvPicPr>
            <a:picLocks noChangeAspect="1"/>
          </p:cNvPicPr>
          <p:nvPr/>
        </p:nvPicPr>
        <p:blipFill>
          <a:blip r:embed="rId2" cstate="print"/>
          <a:stretch>
            <a:fillRect/>
          </a:stretch>
        </p:blipFill>
        <p:spPr>
          <a:xfrm>
            <a:off x="0" y="12539"/>
            <a:ext cx="1374011" cy="914400"/>
          </a:xfrm>
          <a:prstGeom prst="rect">
            <a:avLst/>
          </a:prstGeom>
        </p:spPr>
      </p:pic>
    </p:spTree>
    <p:extLst>
      <p:ext uri="{BB962C8B-B14F-4D97-AF65-F5344CB8AC3E}">
        <p14:creationId xmlns:p14="http://schemas.microsoft.com/office/powerpoint/2010/main" val="625642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8D44356-940C-5965-39DB-49EA7FDD97BB}"/>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E89A56B5-58B5-6F78-2606-E57EA5E56090}"/>
              </a:ext>
            </a:extLst>
          </p:cNvPr>
          <p:cNvSpPr>
            <a:spLocks noGrp="1"/>
          </p:cNvSpPr>
          <p:nvPr>
            <p:ph type="ctrTitle"/>
          </p:nvPr>
        </p:nvSpPr>
        <p:spPr>
          <a:xfrm>
            <a:off x="0" y="0"/>
            <a:ext cx="9144000" cy="838200"/>
          </a:xfrm>
        </p:spPr>
        <p:style>
          <a:lnRef idx="0">
            <a:schemeClr val="accent3"/>
          </a:lnRef>
          <a:fillRef idx="3">
            <a:schemeClr val="accent3"/>
          </a:fillRef>
          <a:effectRef idx="3">
            <a:schemeClr val="accent3"/>
          </a:effectRef>
          <a:fontRef idx="minor">
            <a:schemeClr val="lt1"/>
          </a:fontRef>
        </p:style>
        <p:txBody>
          <a:bodyPr>
            <a:normAutofit/>
          </a:bodyPr>
          <a:lstStyle/>
          <a:p>
            <a:pPr indent="1198563" algn="just"/>
            <a:r>
              <a:rPr lang="en-US" sz="4000" b="1" dirty="0" smtClean="0">
                <a:latin typeface="Times New Roman" panose="02020603050405020304" pitchFamily="18" charset="0"/>
                <a:cs typeface="Times New Roman" panose="02020603050405020304" pitchFamily="18" charset="0"/>
              </a:rPr>
              <a:t>Results </a:t>
            </a:r>
            <a:endParaRPr lang="en-US" sz="4000" b="1"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 xmlns:a16="http://schemas.microsoft.com/office/drawing/2014/main" id="{71F5FE42-0FD8-6A5E-A882-86FB01DED951}"/>
              </a:ext>
            </a:extLst>
          </p:cNvPr>
          <p:cNvSpPr txBox="1">
            <a:spLocks/>
          </p:cNvSpPr>
          <p:nvPr/>
        </p:nvSpPr>
        <p:spPr>
          <a:xfrm>
            <a:off x="0" y="6553200"/>
            <a:ext cx="9144000" cy="304800"/>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r>
              <a:rPr lang="en-US" sz="1100" b="1" dirty="0">
                <a:latin typeface="Arial Narrow" pitchFamily="34" charset="0"/>
              </a:rPr>
              <a:t>                                                    Department of CSE, SSGBCOET, </a:t>
            </a:r>
            <a:r>
              <a:rPr lang="en-US" sz="1100" b="1" dirty="0" err="1">
                <a:latin typeface="Arial Narrow" pitchFamily="34" charset="0"/>
              </a:rPr>
              <a:t>Bhusawal</a:t>
            </a:r>
            <a:r>
              <a:rPr lang="en-US" sz="1100" b="1" dirty="0">
                <a:latin typeface="Arial Narrow" pitchFamily="34" charset="0"/>
              </a:rPr>
              <a:t>                       Seminar-I/Seminar-II/ Special Study/ Minor-Project Presentation </a:t>
            </a:r>
          </a:p>
        </p:txBody>
      </p:sp>
      <p:sp>
        <p:nvSpPr>
          <p:cNvPr id="7" name="Date Placeholder 6">
            <a:extLst>
              <a:ext uri="{FF2B5EF4-FFF2-40B4-BE49-F238E27FC236}">
                <a16:creationId xmlns="" xmlns:a16="http://schemas.microsoft.com/office/drawing/2014/main" id="{1EA153D2-E97C-D79E-4D85-2D88E7CF815C}"/>
              </a:ext>
            </a:extLst>
          </p:cNvPr>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A8A661E4-5ACE-46BB-A005-30B133A2BD02}" type="datetime3">
              <a:rPr lang="en-US" sz="1100" b="1" dirty="0" smtClean="0">
                <a:solidFill>
                  <a:schemeClr val="lt1"/>
                </a:solidFill>
                <a:latin typeface="Arial Narrow" pitchFamily="34" charset="0"/>
              </a:rPr>
              <a:pPr algn="ctr">
                <a:lnSpc>
                  <a:spcPct val="80000"/>
                </a:lnSpc>
                <a:spcBef>
                  <a:spcPct val="0"/>
                </a:spcBef>
              </a:pPr>
              <a:t>21 June 2025</a:t>
            </a:fld>
            <a:endParaRPr lang="en-US" sz="1100" b="1" dirty="0">
              <a:solidFill>
                <a:schemeClr val="lt1"/>
              </a:solidFill>
              <a:latin typeface="Arial Narrow" pitchFamily="34" charset="0"/>
            </a:endParaRPr>
          </a:p>
        </p:txBody>
      </p:sp>
      <p:sp>
        <p:nvSpPr>
          <p:cNvPr id="8" name="Date Placeholder 6">
            <a:extLst>
              <a:ext uri="{FF2B5EF4-FFF2-40B4-BE49-F238E27FC236}">
                <a16:creationId xmlns="" xmlns:a16="http://schemas.microsoft.com/office/drawing/2014/main" id="{1C52FADC-C188-2D6E-73D1-86DDD875181C}"/>
              </a:ext>
            </a:extLst>
          </p:cNvPr>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10</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pic>
        <p:nvPicPr>
          <p:cNvPr id="10" name="Picture 9" descr="ssgblogo.jpg">
            <a:extLst>
              <a:ext uri="{FF2B5EF4-FFF2-40B4-BE49-F238E27FC236}">
                <a16:creationId xmlns="" xmlns:a16="http://schemas.microsoft.com/office/drawing/2014/main" id="{EA776FC7-6620-1F65-2005-F1D91E4AC829}"/>
              </a:ext>
            </a:extLst>
          </p:cNvPr>
          <p:cNvPicPr>
            <a:picLocks noChangeAspect="1"/>
          </p:cNvPicPr>
          <p:nvPr/>
        </p:nvPicPr>
        <p:blipFill>
          <a:blip r:embed="rId2"/>
          <a:stretch>
            <a:fillRect/>
          </a:stretch>
        </p:blipFill>
        <p:spPr>
          <a:xfrm>
            <a:off x="0" y="0"/>
            <a:ext cx="1066800" cy="838200"/>
          </a:xfrm>
          <a:prstGeom prst="rect">
            <a:avLst/>
          </a:prstGeom>
        </p:spPr>
      </p:pic>
      <p:sp>
        <p:nvSpPr>
          <p:cNvPr id="9" name="TextBox 8">
            <a:extLst>
              <a:ext uri="{FF2B5EF4-FFF2-40B4-BE49-F238E27FC236}">
                <a16:creationId xmlns="" xmlns:a16="http://schemas.microsoft.com/office/drawing/2014/main" id="{75937550-A938-D3D4-AF1C-B8BF0396005E}"/>
              </a:ext>
            </a:extLst>
          </p:cNvPr>
          <p:cNvSpPr txBox="1"/>
          <p:nvPr/>
        </p:nvSpPr>
        <p:spPr>
          <a:xfrm>
            <a:off x="533400" y="1295400"/>
            <a:ext cx="8001000" cy="463397"/>
          </a:xfrm>
          <a:prstGeom prst="rect">
            <a:avLst/>
          </a:prstGeom>
          <a:noFill/>
        </p:spPr>
        <p:txBody>
          <a:bodyPr wrap="square" rtlCol="0">
            <a:spAutoFit/>
          </a:bodyPr>
          <a:lstStyle/>
          <a:p>
            <a:pPr algn="just">
              <a:lnSpc>
                <a:spcPct val="150000"/>
              </a:lnSpc>
            </a:pPr>
            <a:r>
              <a:rPr lang="en-IN" b="1" dirty="0" smtClean="0">
                <a:latin typeface="Times New Roman" pitchFamily="18" charset="0"/>
                <a:cs typeface="Times New Roman" pitchFamily="18" charset="0"/>
              </a:rPr>
              <a:t>4. Booking </a:t>
            </a:r>
            <a:r>
              <a:rPr lang="en-IN" b="1" dirty="0">
                <a:latin typeface="Times New Roman" pitchFamily="18" charset="0"/>
                <a:cs typeface="Times New Roman" pitchFamily="18" charset="0"/>
              </a:rPr>
              <a:t>Flight</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9200" y="2000250"/>
            <a:ext cx="7010400" cy="3943350"/>
          </a:xfrm>
          <a:prstGeom prst="rect">
            <a:avLst/>
          </a:prstGeom>
        </p:spPr>
      </p:pic>
    </p:spTree>
    <p:extLst>
      <p:ext uri="{BB962C8B-B14F-4D97-AF65-F5344CB8AC3E}">
        <p14:creationId xmlns:p14="http://schemas.microsoft.com/office/powerpoint/2010/main" val="212779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8D44356-940C-5965-39DB-49EA7FDD97BB}"/>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E89A56B5-58B5-6F78-2606-E57EA5E56090}"/>
              </a:ext>
            </a:extLst>
          </p:cNvPr>
          <p:cNvSpPr>
            <a:spLocks noGrp="1"/>
          </p:cNvSpPr>
          <p:nvPr>
            <p:ph type="ctrTitle"/>
          </p:nvPr>
        </p:nvSpPr>
        <p:spPr>
          <a:xfrm>
            <a:off x="0" y="0"/>
            <a:ext cx="9144000" cy="838200"/>
          </a:xfrm>
        </p:spPr>
        <p:style>
          <a:lnRef idx="0">
            <a:schemeClr val="accent3"/>
          </a:lnRef>
          <a:fillRef idx="3">
            <a:schemeClr val="accent3"/>
          </a:fillRef>
          <a:effectRef idx="3">
            <a:schemeClr val="accent3"/>
          </a:effectRef>
          <a:fontRef idx="minor">
            <a:schemeClr val="lt1"/>
          </a:fontRef>
        </p:style>
        <p:txBody>
          <a:bodyPr>
            <a:normAutofit/>
          </a:bodyPr>
          <a:lstStyle/>
          <a:p>
            <a:pPr indent="1198563" algn="just"/>
            <a:r>
              <a:rPr lang="en-US" sz="4000" b="1" dirty="0" smtClean="0">
                <a:latin typeface="Times New Roman" panose="02020603050405020304" pitchFamily="18" charset="0"/>
                <a:cs typeface="Times New Roman" panose="02020603050405020304" pitchFamily="18" charset="0"/>
              </a:rPr>
              <a:t>Results </a:t>
            </a:r>
            <a:endParaRPr lang="en-US" sz="4000" b="1"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 xmlns:a16="http://schemas.microsoft.com/office/drawing/2014/main" id="{71F5FE42-0FD8-6A5E-A882-86FB01DED951}"/>
              </a:ext>
            </a:extLst>
          </p:cNvPr>
          <p:cNvSpPr txBox="1">
            <a:spLocks/>
          </p:cNvSpPr>
          <p:nvPr/>
        </p:nvSpPr>
        <p:spPr>
          <a:xfrm>
            <a:off x="0" y="6553200"/>
            <a:ext cx="9144000" cy="304800"/>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r>
              <a:rPr lang="en-US" sz="1100" b="1" dirty="0">
                <a:latin typeface="Arial Narrow" pitchFamily="34" charset="0"/>
              </a:rPr>
              <a:t>                                                    Department of CSE, SSGBCOET, </a:t>
            </a:r>
            <a:r>
              <a:rPr lang="en-US" sz="1100" b="1" dirty="0" err="1">
                <a:latin typeface="Arial Narrow" pitchFamily="34" charset="0"/>
              </a:rPr>
              <a:t>Bhusawal</a:t>
            </a:r>
            <a:r>
              <a:rPr lang="en-US" sz="1100" b="1" dirty="0">
                <a:latin typeface="Arial Narrow" pitchFamily="34" charset="0"/>
              </a:rPr>
              <a:t>                       Seminar-I/Seminar-II/ Special Study/ Minor-Project Presentation </a:t>
            </a:r>
          </a:p>
        </p:txBody>
      </p:sp>
      <p:sp>
        <p:nvSpPr>
          <p:cNvPr id="7" name="Date Placeholder 6">
            <a:extLst>
              <a:ext uri="{FF2B5EF4-FFF2-40B4-BE49-F238E27FC236}">
                <a16:creationId xmlns="" xmlns:a16="http://schemas.microsoft.com/office/drawing/2014/main" id="{1EA153D2-E97C-D79E-4D85-2D88E7CF815C}"/>
              </a:ext>
            </a:extLst>
          </p:cNvPr>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A8A661E4-5ACE-46BB-A005-30B133A2BD02}" type="datetime3">
              <a:rPr lang="en-US" sz="1100" b="1" dirty="0" smtClean="0">
                <a:solidFill>
                  <a:schemeClr val="lt1"/>
                </a:solidFill>
                <a:latin typeface="Arial Narrow" pitchFamily="34" charset="0"/>
              </a:rPr>
              <a:pPr algn="ctr">
                <a:lnSpc>
                  <a:spcPct val="80000"/>
                </a:lnSpc>
                <a:spcBef>
                  <a:spcPct val="0"/>
                </a:spcBef>
              </a:pPr>
              <a:t>21 June 2025</a:t>
            </a:fld>
            <a:endParaRPr lang="en-US" sz="1100" b="1" dirty="0">
              <a:solidFill>
                <a:schemeClr val="lt1"/>
              </a:solidFill>
              <a:latin typeface="Arial Narrow" pitchFamily="34" charset="0"/>
            </a:endParaRPr>
          </a:p>
        </p:txBody>
      </p:sp>
      <p:sp>
        <p:nvSpPr>
          <p:cNvPr id="8" name="Date Placeholder 6">
            <a:extLst>
              <a:ext uri="{FF2B5EF4-FFF2-40B4-BE49-F238E27FC236}">
                <a16:creationId xmlns="" xmlns:a16="http://schemas.microsoft.com/office/drawing/2014/main" id="{1C52FADC-C188-2D6E-73D1-86DDD875181C}"/>
              </a:ext>
            </a:extLst>
          </p:cNvPr>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11</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pic>
        <p:nvPicPr>
          <p:cNvPr id="10" name="Picture 9" descr="ssgblogo.jpg">
            <a:extLst>
              <a:ext uri="{FF2B5EF4-FFF2-40B4-BE49-F238E27FC236}">
                <a16:creationId xmlns="" xmlns:a16="http://schemas.microsoft.com/office/drawing/2014/main" id="{EA776FC7-6620-1F65-2005-F1D91E4AC829}"/>
              </a:ext>
            </a:extLst>
          </p:cNvPr>
          <p:cNvPicPr>
            <a:picLocks noChangeAspect="1"/>
          </p:cNvPicPr>
          <p:nvPr/>
        </p:nvPicPr>
        <p:blipFill>
          <a:blip r:embed="rId2"/>
          <a:stretch>
            <a:fillRect/>
          </a:stretch>
        </p:blipFill>
        <p:spPr>
          <a:xfrm>
            <a:off x="0" y="0"/>
            <a:ext cx="1066800" cy="838200"/>
          </a:xfrm>
          <a:prstGeom prst="rect">
            <a:avLst/>
          </a:prstGeom>
        </p:spPr>
      </p:pic>
      <p:sp>
        <p:nvSpPr>
          <p:cNvPr id="9" name="TextBox 8">
            <a:extLst>
              <a:ext uri="{FF2B5EF4-FFF2-40B4-BE49-F238E27FC236}">
                <a16:creationId xmlns="" xmlns:a16="http://schemas.microsoft.com/office/drawing/2014/main" id="{75937550-A938-D3D4-AF1C-B8BF0396005E}"/>
              </a:ext>
            </a:extLst>
          </p:cNvPr>
          <p:cNvSpPr txBox="1"/>
          <p:nvPr/>
        </p:nvSpPr>
        <p:spPr>
          <a:xfrm>
            <a:off x="533400" y="1295400"/>
            <a:ext cx="8001000" cy="463397"/>
          </a:xfrm>
          <a:prstGeom prst="rect">
            <a:avLst/>
          </a:prstGeom>
          <a:noFill/>
        </p:spPr>
        <p:txBody>
          <a:bodyPr wrap="square" rtlCol="0">
            <a:spAutoFit/>
          </a:bodyPr>
          <a:lstStyle/>
          <a:p>
            <a:pPr algn="just">
              <a:lnSpc>
                <a:spcPct val="150000"/>
              </a:lnSpc>
            </a:pPr>
            <a:r>
              <a:rPr lang="en-IN" b="1" dirty="0" smtClean="0">
                <a:latin typeface="Times New Roman" pitchFamily="18" charset="0"/>
                <a:cs typeface="Times New Roman" pitchFamily="18" charset="0"/>
              </a:rPr>
              <a:t>5. Payment </a:t>
            </a:r>
            <a:r>
              <a:rPr lang="en-IN" b="1" dirty="0">
                <a:latin typeface="Times New Roman" pitchFamily="18" charset="0"/>
                <a:cs typeface="Times New Roman" pitchFamily="18" charset="0"/>
              </a:rPr>
              <a:t>Details</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2040" y="1794992"/>
            <a:ext cx="7294034" cy="4102894"/>
          </a:xfrm>
          <a:prstGeom prst="rect">
            <a:avLst/>
          </a:prstGeom>
        </p:spPr>
      </p:pic>
    </p:spTree>
    <p:extLst>
      <p:ext uri="{BB962C8B-B14F-4D97-AF65-F5344CB8AC3E}">
        <p14:creationId xmlns:p14="http://schemas.microsoft.com/office/powerpoint/2010/main" val="212779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8D44356-940C-5965-39DB-49EA7FDD97BB}"/>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E89A56B5-58B5-6F78-2606-E57EA5E56090}"/>
              </a:ext>
            </a:extLst>
          </p:cNvPr>
          <p:cNvSpPr>
            <a:spLocks noGrp="1"/>
          </p:cNvSpPr>
          <p:nvPr>
            <p:ph type="ctrTitle"/>
          </p:nvPr>
        </p:nvSpPr>
        <p:spPr>
          <a:xfrm>
            <a:off x="0" y="0"/>
            <a:ext cx="9144000" cy="838200"/>
          </a:xfrm>
        </p:spPr>
        <p:style>
          <a:lnRef idx="0">
            <a:schemeClr val="accent3"/>
          </a:lnRef>
          <a:fillRef idx="3">
            <a:schemeClr val="accent3"/>
          </a:fillRef>
          <a:effectRef idx="3">
            <a:schemeClr val="accent3"/>
          </a:effectRef>
          <a:fontRef idx="minor">
            <a:schemeClr val="lt1"/>
          </a:fontRef>
        </p:style>
        <p:txBody>
          <a:bodyPr>
            <a:normAutofit/>
          </a:bodyPr>
          <a:lstStyle/>
          <a:p>
            <a:pPr indent="1198563" algn="just"/>
            <a:r>
              <a:rPr lang="en-US" sz="4000" b="1" dirty="0" smtClean="0">
                <a:latin typeface="Times New Roman" panose="02020603050405020304" pitchFamily="18" charset="0"/>
                <a:cs typeface="Times New Roman" panose="02020603050405020304" pitchFamily="18" charset="0"/>
              </a:rPr>
              <a:t>Results </a:t>
            </a:r>
            <a:endParaRPr lang="en-US" sz="4000" b="1"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 xmlns:a16="http://schemas.microsoft.com/office/drawing/2014/main" id="{71F5FE42-0FD8-6A5E-A882-86FB01DED951}"/>
              </a:ext>
            </a:extLst>
          </p:cNvPr>
          <p:cNvSpPr txBox="1">
            <a:spLocks/>
          </p:cNvSpPr>
          <p:nvPr/>
        </p:nvSpPr>
        <p:spPr>
          <a:xfrm>
            <a:off x="0" y="6553200"/>
            <a:ext cx="9144000" cy="304800"/>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r>
              <a:rPr lang="en-US" sz="1100" b="1" dirty="0">
                <a:latin typeface="Arial Narrow" pitchFamily="34" charset="0"/>
              </a:rPr>
              <a:t>                                                    Department of CSE, SSGBCOET, </a:t>
            </a:r>
            <a:r>
              <a:rPr lang="en-US" sz="1100" b="1" dirty="0" err="1">
                <a:latin typeface="Arial Narrow" pitchFamily="34" charset="0"/>
              </a:rPr>
              <a:t>Bhusawal</a:t>
            </a:r>
            <a:r>
              <a:rPr lang="en-US" sz="1100" b="1" dirty="0">
                <a:latin typeface="Arial Narrow" pitchFamily="34" charset="0"/>
              </a:rPr>
              <a:t>                       Seminar-I/Seminar-II/ Special Study/ Minor-Project Presentation </a:t>
            </a:r>
          </a:p>
        </p:txBody>
      </p:sp>
      <p:sp>
        <p:nvSpPr>
          <p:cNvPr id="7" name="Date Placeholder 6">
            <a:extLst>
              <a:ext uri="{FF2B5EF4-FFF2-40B4-BE49-F238E27FC236}">
                <a16:creationId xmlns="" xmlns:a16="http://schemas.microsoft.com/office/drawing/2014/main" id="{1EA153D2-E97C-D79E-4D85-2D88E7CF815C}"/>
              </a:ext>
            </a:extLst>
          </p:cNvPr>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A8A661E4-5ACE-46BB-A005-30B133A2BD02}" type="datetime3">
              <a:rPr lang="en-US" sz="1100" b="1" dirty="0" smtClean="0">
                <a:solidFill>
                  <a:schemeClr val="lt1"/>
                </a:solidFill>
                <a:latin typeface="Arial Narrow" pitchFamily="34" charset="0"/>
              </a:rPr>
              <a:pPr algn="ctr">
                <a:lnSpc>
                  <a:spcPct val="80000"/>
                </a:lnSpc>
                <a:spcBef>
                  <a:spcPct val="0"/>
                </a:spcBef>
              </a:pPr>
              <a:t>21 June 2025</a:t>
            </a:fld>
            <a:endParaRPr lang="en-US" sz="1100" b="1" dirty="0">
              <a:solidFill>
                <a:schemeClr val="lt1"/>
              </a:solidFill>
              <a:latin typeface="Arial Narrow" pitchFamily="34" charset="0"/>
            </a:endParaRPr>
          </a:p>
        </p:txBody>
      </p:sp>
      <p:sp>
        <p:nvSpPr>
          <p:cNvPr id="8" name="Date Placeholder 6">
            <a:extLst>
              <a:ext uri="{FF2B5EF4-FFF2-40B4-BE49-F238E27FC236}">
                <a16:creationId xmlns="" xmlns:a16="http://schemas.microsoft.com/office/drawing/2014/main" id="{1C52FADC-C188-2D6E-73D1-86DDD875181C}"/>
              </a:ext>
            </a:extLst>
          </p:cNvPr>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12</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pic>
        <p:nvPicPr>
          <p:cNvPr id="10" name="Picture 9" descr="ssgblogo.jpg">
            <a:extLst>
              <a:ext uri="{FF2B5EF4-FFF2-40B4-BE49-F238E27FC236}">
                <a16:creationId xmlns="" xmlns:a16="http://schemas.microsoft.com/office/drawing/2014/main" id="{EA776FC7-6620-1F65-2005-F1D91E4AC829}"/>
              </a:ext>
            </a:extLst>
          </p:cNvPr>
          <p:cNvPicPr>
            <a:picLocks noChangeAspect="1"/>
          </p:cNvPicPr>
          <p:nvPr/>
        </p:nvPicPr>
        <p:blipFill>
          <a:blip r:embed="rId2"/>
          <a:stretch>
            <a:fillRect/>
          </a:stretch>
        </p:blipFill>
        <p:spPr>
          <a:xfrm>
            <a:off x="0" y="0"/>
            <a:ext cx="1066800" cy="838200"/>
          </a:xfrm>
          <a:prstGeom prst="rect">
            <a:avLst/>
          </a:prstGeom>
        </p:spPr>
      </p:pic>
      <p:sp>
        <p:nvSpPr>
          <p:cNvPr id="9" name="TextBox 8">
            <a:extLst>
              <a:ext uri="{FF2B5EF4-FFF2-40B4-BE49-F238E27FC236}">
                <a16:creationId xmlns="" xmlns:a16="http://schemas.microsoft.com/office/drawing/2014/main" id="{75937550-A938-D3D4-AF1C-B8BF0396005E}"/>
              </a:ext>
            </a:extLst>
          </p:cNvPr>
          <p:cNvSpPr txBox="1"/>
          <p:nvPr/>
        </p:nvSpPr>
        <p:spPr>
          <a:xfrm>
            <a:off x="533400" y="1295400"/>
            <a:ext cx="8001000" cy="464871"/>
          </a:xfrm>
          <a:prstGeom prst="rect">
            <a:avLst/>
          </a:prstGeom>
          <a:noFill/>
        </p:spPr>
        <p:txBody>
          <a:bodyPr wrap="square" rtlCol="0">
            <a:spAutoFit/>
          </a:bodyPr>
          <a:lstStyle/>
          <a:p>
            <a:pPr algn="just">
              <a:lnSpc>
                <a:spcPct val="150000"/>
              </a:lnSpc>
            </a:pPr>
            <a:r>
              <a:rPr lang="en-IN" b="1" dirty="0" smtClean="0">
                <a:latin typeface="Times New Roman" pitchFamily="18" charset="0"/>
                <a:cs typeface="Times New Roman" pitchFamily="18" charset="0"/>
              </a:rPr>
              <a:t>6. E-Ticket Print</a:t>
            </a:r>
            <a:endParaRPr lang="en-IN" dirty="0">
              <a:latin typeface="Times New Roman" pitchFamily="18" charset="0"/>
              <a:cs typeface="Times New Roman"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2040" y="1905000"/>
            <a:ext cx="7552267" cy="4248150"/>
          </a:xfrm>
          <a:prstGeom prst="rect">
            <a:avLst/>
          </a:prstGeom>
        </p:spPr>
      </p:pic>
    </p:spTree>
    <p:extLst>
      <p:ext uri="{BB962C8B-B14F-4D97-AF65-F5344CB8AC3E}">
        <p14:creationId xmlns:p14="http://schemas.microsoft.com/office/powerpoint/2010/main" val="212779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574BAE3F-EC0F-79BC-4B12-63D5C63478F4}"/>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08505CD8-005C-030B-6F7A-00682A48CE61}"/>
              </a:ext>
            </a:extLst>
          </p:cNvPr>
          <p:cNvSpPr>
            <a:spLocks noGrp="1"/>
          </p:cNvSpPr>
          <p:nvPr>
            <p:ph type="ctrTitle"/>
          </p:nvPr>
        </p:nvSpPr>
        <p:spPr>
          <a:xfrm>
            <a:off x="0" y="0"/>
            <a:ext cx="9144000" cy="838200"/>
          </a:xfrm>
        </p:spPr>
        <p:style>
          <a:lnRef idx="0">
            <a:schemeClr val="accent3"/>
          </a:lnRef>
          <a:fillRef idx="3">
            <a:schemeClr val="accent3"/>
          </a:fillRef>
          <a:effectRef idx="3">
            <a:schemeClr val="accent3"/>
          </a:effectRef>
          <a:fontRef idx="minor">
            <a:schemeClr val="lt1"/>
          </a:fontRef>
        </p:style>
        <p:txBody>
          <a:bodyPr>
            <a:normAutofit/>
          </a:bodyPr>
          <a:lstStyle/>
          <a:p>
            <a:pPr indent="1198563" algn="just"/>
            <a:r>
              <a:rPr lang="en-US" sz="2800" b="1" dirty="0">
                <a:latin typeface="Arial Narrow" pitchFamily="34" charset="0"/>
              </a:rPr>
              <a:t> </a:t>
            </a:r>
            <a:r>
              <a:rPr lang="en-US" sz="4000" b="1" dirty="0">
                <a:latin typeface="Times New Roman" panose="02020603050405020304" pitchFamily="18" charset="0"/>
                <a:cs typeface="Times New Roman" panose="02020603050405020304" pitchFamily="18" charset="0"/>
              </a:rPr>
              <a:t>Applications</a:t>
            </a:r>
          </a:p>
        </p:txBody>
      </p:sp>
      <p:sp>
        <p:nvSpPr>
          <p:cNvPr id="4" name="Title 1">
            <a:extLst>
              <a:ext uri="{FF2B5EF4-FFF2-40B4-BE49-F238E27FC236}">
                <a16:creationId xmlns="" xmlns:a16="http://schemas.microsoft.com/office/drawing/2014/main" id="{0D14C824-24AF-1354-9EC1-270BCA7EF4AF}"/>
              </a:ext>
            </a:extLst>
          </p:cNvPr>
          <p:cNvSpPr txBox="1">
            <a:spLocks/>
          </p:cNvSpPr>
          <p:nvPr/>
        </p:nvSpPr>
        <p:spPr>
          <a:xfrm>
            <a:off x="0" y="6553200"/>
            <a:ext cx="9144000" cy="304800"/>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r>
              <a:rPr lang="en-US" sz="1100" b="1" dirty="0">
                <a:latin typeface="Arial Narrow" pitchFamily="34" charset="0"/>
              </a:rPr>
              <a:t>                                                    Department of CSE, SSGBCOET, </a:t>
            </a:r>
            <a:r>
              <a:rPr lang="en-US" sz="1100" b="1" dirty="0" err="1">
                <a:latin typeface="Arial Narrow" pitchFamily="34" charset="0"/>
              </a:rPr>
              <a:t>Bhusawal</a:t>
            </a:r>
            <a:r>
              <a:rPr lang="en-US" sz="1100" b="1" dirty="0">
                <a:latin typeface="Arial Narrow" pitchFamily="34" charset="0"/>
              </a:rPr>
              <a:t>                       Seminar-I/Seminar-II/ Special Study/ Minor-Project Presentation </a:t>
            </a:r>
          </a:p>
        </p:txBody>
      </p:sp>
      <p:sp>
        <p:nvSpPr>
          <p:cNvPr id="7" name="Date Placeholder 6">
            <a:extLst>
              <a:ext uri="{FF2B5EF4-FFF2-40B4-BE49-F238E27FC236}">
                <a16:creationId xmlns="" xmlns:a16="http://schemas.microsoft.com/office/drawing/2014/main" id="{BED154D7-1B46-593A-58A0-A7ACF5586A53}"/>
              </a:ext>
            </a:extLst>
          </p:cNvPr>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A8A661E4-5ACE-46BB-A005-30B133A2BD02}" type="datetime3">
              <a:rPr lang="en-US" sz="1100" b="1" dirty="0" smtClean="0">
                <a:solidFill>
                  <a:schemeClr val="lt1"/>
                </a:solidFill>
                <a:latin typeface="Arial Narrow" pitchFamily="34" charset="0"/>
              </a:rPr>
              <a:pPr algn="ctr">
                <a:lnSpc>
                  <a:spcPct val="80000"/>
                </a:lnSpc>
                <a:spcBef>
                  <a:spcPct val="0"/>
                </a:spcBef>
              </a:pPr>
              <a:t>21 June 2025</a:t>
            </a:fld>
            <a:endParaRPr lang="en-US" sz="1100" b="1" dirty="0">
              <a:solidFill>
                <a:schemeClr val="lt1"/>
              </a:solidFill>
              <a:latin typeface="Arial Narrow" pitchFamily="34" charset="0"/>
            </a:endParaRPr>
          </a:p>
        </p:txBody>
      </p:sp>
      <p:sp>
        <p:nvSpPr>
          <p:cNvPr id="8" name="Date Placeholder 6">
            <a:extLst>
              <a:ext uri="{FF2B5EF4-FFF2-40B4-BE49-F238E27FC236}">
                <a16:creationId xmlns="" xmlns:a16="http://schemas.microsoft.com/office/drawing/2014/main" id="{D589474B-85A9-190C-3FC0-592589051577}"/>
              </a:ext>
            </a:extLst>
          </p:cNvPr>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13</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pic>
        <p:nvPicPr>
          <p:cNvPr id="10" name="Picture 9" descr="ssgblogo.jpg">
            <a:extLst>
              <a:ext uri="{FF2B5EF4-FFF2-40B4-BE49-F238E27FC236}">
                <a16:creationId xmlns="" xmlns:a16="http://schemas.microsoft.com/office/drawing/2014/main" id="{19A94816-A90B-15C7-B701-FC76B285A6F1}"/>
              </a:ext>
            </a:extLst>
          </p:cNvPr>
          <p:cNvPicPr>
            <a:picLocks noChangeAspect="1"/>
          </p:cNvPicPr>
          <p:nvPr/>
        </p:nvPicPr>
        <p:blipFill>
          <a:blip r:embed="rId2"/>
          <a:stretch>
            <a:fillRect/>
          </a:stretch>
        </p:blipFill>
        <p:spPr>
          <a:xfrm>
            <a:off x="0" y="0"/>
            <a:ext cx="1066800" cy="838200"/>
          </a:xfrm>
          <a:prstGeom prst="rect">
            <a:avLst/>
          </a:prstGeom>
        </p:spPr>
      </p:pic>
      <p:sp>
        <p:nvSpPr>
          <p:cNvPr id="9" name="TextBox 8">
            <a:extLst>
              <a:ext uri="{FF2B5EF4-FFF2-40B4-BE49-F238E27FC236}">
                <a16:creationId xmlns="" xmlns:a16="http://schemas.microsoft.com/office/drawing/2014/main" id="{6AD27FA6-B1A4-D15B-BB77-7AC680B80F2E}"/>
              </a:ext>
            </a:extLst>
          </p:cNvPr>
          <p:cNvSpPr txBox="1"/>
          <p:nvPr/>
        </p:nvSpPr>
        <p:spPr>
          <a:xfrm>
            <a:off x="533400" y="1295400"/>
            <a:ext cx="8001000" cy="3899786"/>
          </a:xfrm>
          <a:prstGeom prst="rect">
            <a:avLst/>
          </a:prstGeom>
          <a:noFill/>
        </p:spPr>
        <p:txBody>
          <a:bodyPr wrap="square" rtlCol="0">
            <a:spAutoFit/>
          </a:bodyPr>
          <a:lstStyle/>
          <a:p>
            <a:pPr indent="393700">
              <a:lnSpc>
                <a:spcPct val="150000"/>
              </a:lnSpc>
              <a:buFont typeface="Wingdings" pitchFamily="2" charset="2"/>
              <a:buChar char="v"/>
            </a:pPr>
            <a:r>
              <a:rPr lang="en-IN" dirty="0">
                <a:latin typeface="Times New Roman" panose="02020603050405020304" pitchFamily="18" charset="0"/>
                <a:cs typeface="Times New Roman" panose="02020603050405020304" pitchFamily="18" charset="0"/>
              </a:rPr>
              <a:t>User Registration and Authentication</a:t>
            </a:r>
          </a:p>
          <a:p>
            <a:pPr indent="393700">
              <a:lnSpc>
                <a:spcPct val="150000"/>
              </a:lnSpc>
              <a:buFont typeface="Wingdings" pitchFamily="2" charset="2"/>
              <a:buChar char="v"/>
            </a:pPr>
            <a:r>
              <a:rPr lang="en-IN" dirty="0">
                <a:latin typeface="Times New Roman" panose="02020603050405020304" pitchFamily="18" charset="0"/>
                <a:cs typeface="Times New Roman" panose="02020603050405020304" pitchFamily="18" charset="0"/>
              </a:rPr>
              <a:t>Flight Search</a:t>
            </a:r>
          </a:p>
          <a:p>
            <a:pPr indent="393700">
              <a:lnSpc>
                <a:spcPct val="150000"/>
              </a:lnSpc>
              <a:buFont typeface="Wingdings" pitchFamily="2" charset="2"/>
              <a:buChar char="v"/>
            </a:pPr>
            <a:r>
              <a:rPr lang="en-IN" dirty="0">
                <a:latin typeface="Times New Roman" panose="02020603050405020304" pitchFamily="18" charset="0"/>
                <a:cs typeface="Times New Roman" panose="02020603050405020304" pitchFamily="18" charset="0"/>
              </a:rPr>
              <a:t>Booking Process</a:t>
            </a:r>
          </a:p>
          <a:p>
            <a:pPr indent="393700">
              <a:lnSpc>
                <a:spcPct val="150000"/>
              </a:lnSpc>
              <a:buFont typeface="Wingdings" pitchFamily="2" charset="2"/>
              <a:buChar char="v"/>
            </a:pPr>
            <a:r>
              <a:rPr lang="en-IN" dirty="0">
                <a:latin typeface="Times New Roman" panose="02020603050405020304" pitchFamily="18" charset="0"/>
                <a:cs typeface="Times New Roman" panose="02020603050405020304" pitchFamily="18" charset="0"/>
              </a:rPr>
              <a:t>Payment Gateway Integration</a:t>
            </a:r>
          </a:p>
          <a:p>
            <a:pPr indent="393700">
              <a:lnSpc>
                <a:spcPct val="150000"/>
              </a:lnSpc>
              <a:buFont typeface="Wingdings" pitchFamily="2" charset="2"/>
              <a:buChar char="v"/>
            </a:pPr>
            <a:r>
              <a:rPr lang="en-IN" dirty="0">
                <a:latin typeface="Times New Roman" panose="02020603050405020304" pitchFamily="18" charset="0"/>
                <a:cs typeface="Times New Roman" panose="02020603050405020304" pitchFamily="18" charset="0"/>
              </a:rPr>
              <a:t>Multi-Language Support</a:t>
            </a:r>
          </a:p>
          <a:p>
            <a:pPr indent="393700">
              <a:lnSpc>
                <a:spcPct val="150000"/>
              </a:lnSpc>
              <a:buFont typeface="Wingdings" pitchFamily="2" charset="2"/>
              <a:buChar char="v"/>
            </a:pPr>
            <a:r>
              <a:rPr lang="en-IN" dirty="0">
                <a:latin typeface="Times New Roman" panose="02020603050405020304" pitchFamily="18" charset="0"/>
                <a:cs typeface="Times New Roman" panose="02020603050405020304" pitchFamily="18" charset="0"/>
              </a:rPr>
              <a:t>Dialogue System</a:t>
            </a:r>
          </a:p>
          <a:p>
            <a:pPr indent="393700">
              <a:lnSpc>
                <a:spcPct val="150000"/>
              </a:lnSpc>
              <a:buFont typeface="Wingdings" pitchFamily="2" charset="2"/>
              <a:buChar char="v"/>
            </a:pPr>
            <a:r>
              <a:rPr lang="en-IN" dirty="0">
                <a:latin typeface="Times New Roman" panose="02020603050405020304" pitchFamily="18" charset="0"/>
                <a:cs typeface="Times New Roman" panose="02020603050405020304" pitchFamily="18" charset="0"/>
              </a:rPr>
              <a:t>Notification System</a:t>
            </a:r>
          </a:p>
          <a:p>
            <a:pPr indent="393700">
              <a:lnSpc>
                <a:spcPct val="150000"/>
              </a:lnSpc>
              <a:buFont typeface="Wingdings" pitchFamily="2" charset="2"/>
              <a:buChar char="v"/>
            </a:pPr>
            <a:r>
              <a:rPr lang="en-IN" dirty="0">
                <a:latin typeface="Times New Roman" panose="02020603050405020304" pitchFamily="18" charset="0"/>
                <a:cs typeface="Times New Roman" panose="02020603050405020304" pitchFamily="18" charset="0"/>
              </a:rPr>
              <a:t>Account Management</a:t>
            </a:r>
          </a:p>
          <a:p>
            <a:pPr indent="393700">
              <a:lnSpc>
                <a:spcPct val="150000"/>
              </a:lnSpc>
              <a:buFont typeface="Wingdings" pitchFamily="2" charset="2"/>
              <a:buChar char="v"/>
            </a:pPr>
            <a:endParaRPr lang="en-US" sz="2400" b="1" dirty="0">
              <a:latin typeface="Arial Narrow" pitchFamily="34" charset="0"/>
            </a:endParaRPr>
          </a:p>
        </p:txBody>
      </p:sp>
    </p:spTree>
    <p:extLst>
      <p:ext uri="{BB962C8B-B14F-4D97-AF65-F5344CB8AC3E}">
        <p14:creationId xmlns:p14="http://schemas.microsoft.com/office/powerpoint/2010/main" val="1708352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6A16548F-355F-9BEF-FB0F-E00B7B3AD35A}"/>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ED65D61C-4E3F-C845-26CB-91213FA26164}"/>
              </a:ext>
            </a:extLst>
          </p:cNvPr>
          <p:cNvSpPr>
            <a:spLocks noGrp="1"/>
          </p:cNvSpPr>
          <p:nvPr>
            <p:ph type="ctrTitle"/>
          </p:nvPr>
        </p:nvSpPr>
        <p:spPr>
          <a:xfrm>
            <a:off x="0" y="0"/>
            <a:ext cx="9144000" cy="838200"/>
          </a:xfrm>
        </p:spPr>
        <p:style>
          <a:lnRef idx="0">
            <a:schemeClr val="accent3"/>
          </a:lnRef>
          <a:fillRef idx="3">
            <a:schemeClr val="accent3"/>
          </a:fillRef>
          <a:effectRef idx="3">
            <a:schemeClr val="accent3"/>
          </a:effectRef>
          <a:fontRef idx="minor">
            <a:schemeClr val="lt1"/>
          </a:fontRef>
        </p:style>
        <p:txBody>
          <a:bodyPr>
            <a:normAutofit/>
          </a:bodyPr>
          <a:lstStyle/>
          <a:p>
            <a:pPr indent="1198563" algn="just"/>
            <a:r>
              <a:rPr lang="en-US" sz="2800" b="1" dirty="0">
                <a:latin typeface="Arial Narrow" pitchFamily="34" charset="0"/>
              </a:rPr>
              <a:t> </a:t>
            </a:r>
            <a:r>
              <a:rPr lang="en-US" sz="4000" dirty="0">
                <a:latin typeface="Times New Roman" panose="02020603050405020304" pitchFamily="18" charset="0"/>
                <a:cs typeface="Times New Roman" panose="02020603050405020304" pitchFamily="18" charset="0"/>
              </a:rPr>
              <a:t>Advantages and Disadvantages</a:t>
            </a:r>
            <a:endParaRPr lang="en-US" sz="4000" b="1" dirty="0">
              <a:latin typeface="Arial Narrow" pitchFamily="34" charset="0"/>
            </a:endParaRPr>
          </a:p>
        </p:txBody>
      </p:sp>
      <p:sp>
        <p:nvSpPr>
          <p:cNvPr id="4" name="Title 1">
            <a:extLst>
              <a:ext uri="{FF2B5EF4-FFF2-40B4-BE49-F238E27FC236}">
                <a16:creationId xmlns="" xmlns:a16="http://schemas.microsoft.com/office/drawing/2014/main" id="{6584887F-DDC4-4775-3B36-2B9A21742CBE}"/>
              </a:ext>
            </a:extLst>
          </p:cNvPr>
          <p:cNvSpPr txBox="1">
            <a:spLocks/>
          </p:cNvSpPr>
          <p:nvPr/>
        </p:nvSpPr>
        <p:spPr>
          <a:xfrm>
            <a:off x="0" y="6553200"/>
            <a:ext cx="9144000" cy="304800"/>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r>
              <a:rPr lang="en-US" sz="1100" b="1" dirty="0">
                <a:latin typeface="Arial Narrow" pitchFamily="34" charset="0"/>
              </a:rPr>
              <a:t>                                                    Department of CSE, SSGBCOET, </a:t>
            </a:r>
            <a:r>
              <a:rPr lang="en-US" sz="1100" b="1" dirty="0" err="1">
                <a:latin typeface="Arial Narrow" pitchFamily="34" charset="0"/>
              </a:rPr>
              <a:t>Bhusawal</a:t>
            </a:r>
            <a:r>
              <a:rPr lang="en-US" sz="1100" b="1" dirty="0">
                <a:latin typeface="Arial Narrow" pitchFamily="34" charset="0"/>
              </a:rPr>
              <a:t>                       Seminar-I/Seminar-II/ Special Study/ Minor-Project Presentation </a:t>
            </a:r>
          </a:p>
        </p:txBody>
      </p:sp>
      <p:sp>
        <p:nvSpPr>
          <p:cNvPr id="7" name="Date Placeholder 6">
            <a:extLst>
              <a:ext uri="{FF2B5EF4-FFF2-40B4-BE49-F238E27FC236}">
                <a16:creationId xmlns="" xmlns:a16="http://schemas.microsoft.com/office/drawing/2014/main" id="{5A685C43-28D3-8D3D-7A65-0872DC6662C5}"/>
              </a:ext>
            </a:extLst>
          </p:cNvPr>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A8A661E4-5ACE-46BB-A005-30B133A2BD02}" type="datetime3">
              <a:rPr lang="en-US" sz="1100" b="1" dirty="0" smtClean="0">
                <a:solidFill>
                  <a:schemeClr val="lt1"/>
                </a:solidFill>
                <a:latin typeface="Arial Narrow" pitchFamily="34" charset="0"/>
              </a:rPr>
              <a:pPr algn="ctr">
                <a:lnSpc>
                  <a:spcPct val="80000"/>
                </a:lnSpc>
                <a:spcBef>
                  <a:spcPct val="0"/>
                </a:spcBef>
              </a:pPr>
              <a:t>21 June 2025</a:t>
            </a:fld>
            <a:endParaRPr lang="en-US" sz="1100" b="1" dirty="0">
              <a:solidFill>
                <a:schemeClr val="lt1"/>
              </a:solidFill>
              <a:latin typeface="Arial Narrow" pitchFamily="34" charset="0"/>
            </a:endParaRPr>
          </a:p>
        </p:txBody>
      </p:sp>
      <p:sp>
        <p:nvSpPr>
          <p:cNvPr id="8" name="Date Placeholder 6">
            <a:extLst>
              <a:ext uri="{FF2B5EF4-FFF2-40B4-BE49-F238E27FC236}">
                <a16:creationId xmlns="" xmlns:a16="http://schemas.microsoft.com/office/drawing/2014/main" id="{D338DA02-F8F8-7E84-8E9C-23D2EC00C3FB}"/>
              </a:ext>
            </a:extLst>
          </p:cNvPr>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14</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pic>
        <p:nvPicPr>
          <p:cNvPr id="10" name="Picture 9" descr="ssgblogo.jpg">
            <a:extLst>
              <a:ext uri="{FF2B5EF4-FFF2-40B4-BE49-F238E27FC236}">
                <a16:creationId xmlns="" xmlns:a16="http://schemas.microsoft.com/office/drawing/2014/main" id="{773EBC48-7130-F884-0DF1-03F172E53AF3}"/>
              </a:ext>
            </a:extLst>
          </p:cNvPr>
          <p:cNvPicPr>
            <a:picLocks noChangeAspect="1"/>
          </p:cNvPicPr>
          <p:nvPr/>
        </p:nvPicPr>
        <p:blipFill>
          <a:blip r:embed="rId2"/>
          <a:stretch>
            <a:fillRect/>
          </a:stretch>
        </p:blipFill>
        <p:spPr>
          <a:xfrm>
            <a:off x="0" y="0"/>
            <a:ext cx="1066800" cy="838200"/>
          </a:xfrm>
          <a:prstGeom prst="rect">
            <a:avLst/>
          </a:prstGeom>
        </p:spPr>
      </p:pic>
      <p:sp>
        <p:nvSpPr>
          <p:cNvPr id="9" name="TextBox 8">
            <a:extLst>
              <a:ext uri="{FF2B5EF4-FFF2-40B4-BE49-F238E27FC236}">
                <a16:creationId xmlns="" xmlns:a16="http://schemas.microsoft.com/office/drawing/2014/main" id="{00190470-9AD4-AF99-D1EA-E8DD249EFEF8}"/>
              </a:ext>
            </a:extLst>
          </p:cNvPr>
          <p:cNvSpPr txBox="1"/>
          <p:nvPr/>
        </p:nvSpPr>
        <p:spPr>
          <a:xfrm>
            <a:off x="533400" y="1066800"/>
            <a:ext cx="8001000" cy="5444054"/>
          </a:xfrm>
          <a:prstGeom prst="rect">
            <a:avLst/>
          </a:prstGeom>
          <a:noFill/>
        </p:spPr>
        <p:txBody>
          <a:bodyPr wrap="square" rtlCol="0">
            <a:spAutoFit/>
          </a:bodyPr>
          <a:lstStyle/>
          <a:p>
            <a:pPr indent="393700">
              <a:lnSpc>
                <a:spcPct val="150000"/>
              </a:lnSpc>
              <a:buFont typeface="Wingdings" pitchFamily="2" charset="2"/>
              <a:buChar char="v"/>
            </a:pPr>
            <a:r>
              <a:rPr lang="en-IN" b="1" dirty="0">
                <a:latin typeface="Times New Roman" panose="02020603050405020304" pitchFamily="18" charset="0"/>
                <a:cs typeface="Times New Roman" panose="02020603050405020304" pitchFamily="18" charset="0"/>
              </a:rPr>
              <a:t>Advantages</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Higher Booking Accuracy</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Smart Recommendations</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Faster Search and Booking</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Improved Customer Experience</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Continuous Improvement</a:t>
            </a:r>
          </a:p>
          <a:p>
            <a:pPr marL="285750" indent="-285750">
              <a:lnSpc>
                <a:spcPct val="150000"/>
              </a:lnSpc>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Disadvantages</a:t>
            </a:r>
          </a:p>
          <a:p>
            <a:pPr marL="285750" indent="-285750">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Data Dependency</a:t>
            </a:r>
          </a:p>
          <a:p>
            <a:pPr marL="285750" indent="-285750">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Higher Maintenance Needs</a:t>
            </a:r>
          </a:p>
          <a:p>
            <a:pPr marL="285750" indent="-285750">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Risk of Inaccurate Predictions</a:t>
            </a:r>
          </a:p>
          <a:p>
            <a:pPr marL="285750" indent="-285750">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Security and Privacy Challenges</a:t>
            </a:r>
          </a:p>
          <a:p>
            <a:pPr marL="285750" indent="-285750">
              <a:lnSpc>
                <a:spcPct val="150000"/>
              </a:lnSpc>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Implementation Cost</a:t>
            </a:r>
            <a:endParaRPr lang="en-IN" b="1"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858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83D92A8-6A33-DBDC-F8D1-0D8FED766959}"/>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860491E3-7443-27B4-4BD4-CD965F01F89F}"/>
              </a:ext>
            </a:extLst>
          </p:cNvPr>
          <p:cNvSpPr>
            <a:spLocks noGrp="1"/>
          </p:cNvSpPr>
          <p:nvPr>
            <p:ph type="ctrTitle"/>
          </p:nvPr>
        </p:nvSpPr>
        <p:spPr>
          <a:xfrm>
            <a:off x="0" y="0"/>
            <a:ext cx="9144000" cy="838200"/>
          </a:xfrm>
        </p:spPr>
        <p:style>
          <a:lnRef idx="0">
            <a:schemeClr val="accent3"/>
          </a:lnRef>
          <a:fillRef idx="3">
            <a:schemeClr val="accent3"/>
          </a:fillRef>
          <a:effectRef idx="3">
            <a:schemeClr val="accent3"/>
          </a:effectRef>
          <a:fontRef idx="minor">
            <a:schemeClr val="lt1"/>
          </a:fontRef>
        </p:style>
        <p:txBody>
          <a:bodyPr>
            <a:normAutofit/>
          </a:bodyPr>
          <a:lstStyle/>
          <a:p>
            <a:pPr indent="1198563" algn="just"/>
            <a:r>
              <a:rPr lang="en-US" sz="2800" b="1" dirty="0">
                <a:latin typeface="Arial Narrow" pitchFamily="34" charset="0"/>
              </a:rPr>
              <a:t> </a:t>
            </a:r>
            <a:r>
              <a:rPr lang="en-US" sz="2800" b="1" dirty="0">
                <a:latin typeface="Times New Roman" panose="02020603050405020304" pitchFamily="18" charset="0"/>
                <a:cs typeface="Times New Roman" panose="02020603050405020304" pitchFamily="18" charset="0"/>
              </a:rPr>
              <a:t>Conclusion</a:t>
            </a:r>
            <a:endParaRPr lang="en-US" sz="2800" b="1" dirty="0">
              <a:latin typeface="Arial Narrow" pitchFamily="34" charset="0"/>
            </a:endParaRPr>
          </a:p>
        </p:txBody>
      </p:sp>
      <p:sp>
        <p:nvSpPr>
          <p:cNvPr id="4" name="Title 1">
            <a:extLst>
              <a:ext uri="{FF2B5EF4-FFF2-40B4-BE49-F238E27FC236}">
                <a16:creationId xmlns="" xmlns:a16="http://schemas.microsoft.com/office/drawing/2014/main" id="{E9E7139D-E121-1169-745B-59B74DF1BC17}"/>
              </a:ext>
            </a:extLst>
          </p:cNvPr>
          <p:cNvSpPr txBox="1">
            <a:spLocks/>
          </p:cNvSpPr>
          <p:nvPr/>
        </p:nvSpPr>
        <p:spPr>
          <a:xfrm>
            <a:off x="0" y="6553200"/>
            <a:ext cx="9144000" cy="304800"/>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r>
              <a:rPr lang="en-US" sz="1100" b="1" dirty="0">
                <a:latin typeface="Arial Narrow" pitchFamily="34" charset="0"/>
              </a:rPr>
              <a:t>                                                    Department of CSE, SSGBCOET, </a:t>
            </a:r>
            <a:r>
              <a:rPr lang="en-US" sz="1100" b="1" dirty="0" err="1">
                <a:latin typeface="Arial Narrow" pitchFamily="34" charset="0"/>
              </a:rPr>
              <a:t>Bhusawal</a:t>
            </a:r>
            <a:r>
              <a:rPr lang="en-US" sz="1100" b="1" dirty="0">
                <a:latin typeface="Arial Narrow" pitchFamily="34" charset="0"/>
              </a:rPr>
              <a:t>                       Seminar-I/Seminar-II/ Special Study/ Minor-Project Presentation </a:t>
            </a:r>
          </a:p>
        </p:txBody>
      </p:sp>
      <p:sp>
        <p:nvSpPr>
          <p:cNvPr id="7" name="Date Placeholder 6">
            <a:extLst>
              <a:ext uri="{FF2B5EF4-FFF2-40B4-BE49-F238E27FC236}">
                <a16:creationId xmlns="" xmlns:a16="http://schemas.microsoft.com/office/drawing/2014/main" id="{C4697FD4-1ABC-7114-16DE-D609235FB840}"/>
              </a:ext>
            </a:extLst>
          </p:cNvPr>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A8A661E4-5ACE-46BB-A005-30B133A2BD02}" type="datetime3">
              <a:rPr lang="en-US" sz="1100" b="1" dirty="0" smtClean="0">
                <a:solidFill>
                  <a:schemeClr val="lt1"/>
                </a:solidFill>
                <a:latin typeface="Arial Narrow" pitchFamily="34" charset="0"/>
              </a:rPr>
              <a:pPr algn="ctr">
                <a:lnSpc>
                  <a:spcPct val="80000"/>
                </a:lnSpc>
                <a:spcBef>
                  <a:spcPct val="0"/>
                </a:spcBef>
              </a:pPr>
              <a:t>21 June 2025</a:t>
            </a:fld>
            <a:endParaRPr lang="en-US" sz="1100" b="1" dirty="0">
              <a:solidFill>
                <a:schemeClr val="lt1"/>
              </a:solidFill>
              <a:latin typeface="Arial Narrow" pitchFamily="34" charset="0"/>
            </a:endParaRPr>
          </a:p>
        </p:txBody>
      </p:sp>
      <p:sp>
        <p:nvSpPr>
          <p:cNvPr id="8" name="Date Placeholder 6">
            <a:extLst>
              <a:ext uri="{FF2B5EF4-FFF2-40B4-BE49-F238E27FC236}">
                <a16:creationId xmlns="" xmlns:a16="http://schemas.microsoft.com/office/drawing/2014/main" id="{5E32B207-10AF-F2D6-793C-D2AAC1E6A9A4}"/>
              </a:ext>
            </a:extLst>
          </p:cNvPr>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15</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pic>
        <p:nvPicPr>
          <p:cNvPr id="10" name="Picture 9" descr="ssgblogo.jpg">
            <a:extLst>
              <a:ext uri="{FF2B5EF4-FFF2-40B4-BE49-F238E27FC236}">
                <a16:creationId xmlns="" xmlns:a16="http://schemas.microsoft.com/office/drawing/2014/main" id="{3B92C387-E617-10CB-4ECB-DE8299602ED2}"/>
              </a:ext>
            </a:extLst>
          </p:cNvPr>
          <p:cNvPicPr>
            <a:picLocks noChangeAspect="1"/>
          </p:cNvPicPr>
          <p:nvPr/>
        </p:nvPicPr>
        <p:blipFill>
          <a:blip r:embed="rId2"/>
          <a:stretch>
            <a:fillRect/>
          </a:stretch>
        </p:blipFill>
        <p:spPr>
          <a:xfrm>
            <a:off x="0" y="0"/>
            <a:ext cx="1066800" cy="838200"/>
          </a:xfrm>
          <a:prstGeom prst="rect">
            <a:avLst/>
          </a:prstGeom>
        </p:spPr>
      </p:pic>
      <p:sp>
        <p:nvSpPr>
          <p:cNvPr id="9" name="TextBox 8">
            <a:extLst>
              <a:ext uri="{FF2B5EF4-FFF2-40B4-BE49-F238E27FC236}">
                <a16:creationId xmlns="" xmlns:a16="http://schemas.microsoft.com/office/drawing/2014/main" id="{71D219D8-E8B3-6445-0F48-D513389D875F}"/>
              </a:ext>
            </a:extLst>
          </p:cNvPr>
          <p:cNvSpPr txBox="1"/>
          <p:nvPr/>
        </p:nvSpPr>
        <p:spPr>
          <a:xfrm>
            <a:off x="533400" y="1295400"/>
            <a:ext cx="8001000" cy="2653290"/>
          </a:xfrm>
          <a:prstGeom prst="rect">
            <a:avLst/>
          </a:prstGeom>
          <a:noFill/>
        </p:spPr>
        <p:txBody>
          <a:bodyPr wrap="square" rtlCol="0">
            <a:spAutoFit/>
          </a:bodyPr>
          <a:lstStyle/>
          <a:p>
            <a:pPr>
              <a:lnSpc>
                <a:spcPct val="150000"/>
              </a:lnSpc>
            </a:pPr>
            <a:r>
              <a:rPr lang="en-IN" dirty="0">
                <a:latin typeface="Times New Roman" panose="02020603050405020304" pitchFamily="18" charset="0"/>
                <a:cs typeface="Times New Roman" panose="02020603050405020304" pitchFamily="18" charset="0"/>
              </a:rPr>
              <a:t>This Flight Booking System successfully demonstrates how a hybrid system combining rule-based logic and data-driven techniques can enhance the flight booking process. By integrating these two approaches, the system addresses the limitations of traditional methods, providing a solution that is both flexible and reliable. </a:t>
            </a:r>
          </a:p>
          <a:p>
            <a:pPr indent="393700">
              <a:lnSpc>
                <a:spcPct val="150000"/>
              </a:lnSpc>
              <a:buFont typeface="Wingdings" pitchFamily="2" charset="2"/>
              <a:buChar char="v"/>
            </a:pPr>
            <a:endParaRPr lang="en-US" sz="2400" b="1" dirty="0">
              <a:latin typeface="Arial Narrow" pitchFamily="34" charset="0"/>
            </a:endParaRPr>
          </a:p>
        </p:txBody>
      </p:sp>
    </p:spTree>
    <p:extLst>
      <p:ext uri="{BB962C8B-B14F-4D97-AF65-F5344CB8AC3E}">
        <p14:creationId xmlns:p14="http://schemas.microsoft.com/office/powerpoint/2010/main" val="1182333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699762C7-E184-0245-AEDE-2613177F4677}"/>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337345F8-AFDE-D3B4-E6FB-9225054703C3}"/>
              </a:ext>
            </a:extLst>
          </p:cNvPr>
          <p:cNvSpPr>
            <a:spLocks noGrp="1"/>
          </p:cNvSpPr>
          <p:nvPr>
            <p:ph type="ctrTitle"/>
          </p:nvPr>
        </p:nvSpPr>
        <p:spPr>
          <a:xfrm>
            <a:off x="0" y="0"/>
            <a:ext cx="9144000" cy="838200"/>
          </a:xfrm>
        </p:spPr>
        <p:style>
          <a:lnRef idx="0">
            <a:schemeClr val="accent3"/>
          </a:lnRef>
          <a:fillRef idx="3">
            <a:schemeClr val="accent3"/>
          </a:fillRef>
          <a:effectRef idx="3">
            <a:schemeClr val="accent3"/>
          </a:effectRef>
          <a:fontRef idx="minor">
            <a:schemeClr val="lt1"/>
          </a:fontRef>
        </p:style>
        <p:txBody>
          <a:bodyPr>
            <a:normAutofit/>
          </a:bodyPr>
          <a:lstStyle/>
          <a:p>
            <a:pPr indent="1198563" algn="just"/>
            <a:r>
              <a:rPr lang="en-US" sz="2800" b="1" dirty="0">
                <a:latin typeface="Arial Narrow" pitchFamily="34" charset="0"/>
              </a:rPr>
              <a:t> </a:t>
            </a:r>
            <a:r>
              <a:rPr lang="en-US" sz="2800" b="1" dirty="0">
                <a:latin typeface="Times New Roman" panose="02020603050405020304" pitchFamily="18" charset="0"/>
                <a:cs typeface="Times New Roman" panose="02020603050405020304" pitchFamily="18" charset="0"/>
              </a:rPr>
              <a:t>References</a:t>
            </a:r>
            <a:endParaRPr lang="en-US" sz="2800" b="1" dirty="0">
              <a:latin typeface="Arial Narrow" pitchFamily="34" charset="0"/>
            </a:endParaRPr>
          </a:p>
        </p:txBody>
      </p:sp>
      <p:sp>
        <p:nvSpPr>
          <p:cNvPr id="4" name="Title 1">
            <a:extLst>
              <a:ext uri="{FF2B5EF4-FFF2-40B4-BE49-F238E27FC236}">
                <a16:creationId xmlns="" xmlns:a16="http://schemas.microsoft.com/office/drawing/2014/main" id="{78798E5E-454B-EF8B-5D55-B3A8AEED54D3}"/>
              </a:ext>
            </a:extLst>
          </p:cNvPr>
          <p:cNvSpPr txBox="1">
            <a:spLocks/>
          </p:cNvSpPr>
          <p:nvPr/>
        </p:nvSpPr>
        <p:spPr>
          <a:xfrm>
            <a:off x="0" y="6553200"/>
            <a:ext cx="9144000" cy="304800"/>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r>
              <a:rPr lang="en-US" sz="1100" b="1" dirty="0">
                <a:latin typeface="Arial Narrow" pitchFamily="34" charset="0"/>
              </a:rPr>
              <a:t>                                                    Department of CSE, SSGBCOET, </a:t>
            </a:r>
            <a:r>
              <a:rPr lang="en-US" sz="1100" b="1" dirty="0" err="1">
                <a:latin typeface="Arial Narrow" pitchFamily="34" charset="0"/>
              </a:rPr>
              <a:t>Bhusawal</a:t>
            </a:r>
            <a:r>
              <a:rPr lang="en-US" sz="1100" b="1" dirty="0">
                <a:latin typeface="Arial Narrow" pitchFamily="34" charset="0"/>
              </a:rPr>
              <a:t>                       Seminar-I/Seminar-II/ Special Study/ Minor-Project Presentation </a:t>
            </a:r>
          </a:p>
        </p:txBody>
      </p:sp>
      <p:sp>
        <p:nvSpPr>
          <p:cNvPr id="7" name="Date Placeholder 6">
            <a:extLst>
              <a:ext uri="{FF2B5EF4-FFF2-40B4-BE49-F238E27FC236}">
                <a16:creationId xmlns="" xmlns:a16="http://schemas.microsoft.com/office/drawing/2014/main" id="{A76A3809-73EE-1295-62C1-32F18490B73C}"/>
              </a:ext>
            </a:extLst>
          </p:cNvPr>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A8A661E4-5ACE-46BB-A005-30B133A2BD02}" type="datetime3">
              <a:rPr lang="en-US" sz="1100" b="1" dirty="0" smtClean="0">
                <a:solidFill>
                  <a:schemeClr val="lt1"/>
                </a:solidFill>
                <a:latin typeface="Arial Narrow" pitchFamily="34" charset="0"/>
              </a:rPr>
              <a:pPr algn="ctr">
                <a:lnSpc>
                  <a:spcPct val="80000"/>
                </a:lnSpc>
                <a:spcBef>
                  <a:spcPct val="0"/>
                </a:spcBef>
              </a:pPr>
              <a:t>21 June 2025</a:t>
            </a:fld>
            <a:endParaRPr lang="en-US" sz="1100" b="1" dirty="0">
              <a:solidFill>
                <a:schemeClr val="lt1"/>
              </a:solidFill>
              <a:latin typeface="Arial Narrow" pitchFamily="34" charset="0"/>
            </a:endParaRPr>
          </a:p>
        </p:txBody>
      </p:sp>
      <p:sp>
        <p:nvSpPr>
          <p:cNvPr id="8" name="Date Placeholder 6">
            <a:extLst>
              <a:ext uri="{FF2B5EF4-FFF2-40B4-BE49-F238E27FC236}">
                <a16:creationId xmlns="" xmlns:a16="http://schemas.microsoft.com/office/drawing/2014/main" id="{97EB545E-2F32-05B8-1611-05FE51D56E8D}"/>
              </a:ext>
            </a:extLst>
          </p:cNvPr>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16</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pic>
        <p:nvPicPr>
          <p:cNvPr id="10" name="Picture 9" descr="ssgblogo.jpg">
            <a:extLst>
              <a:ext uri="{FF2B5EF4-FFF2-40B4-BE49-F238E27FC236}">
                <a16:creationId xmlns="" xmlns:a16="http://schemas.microsoft.com/office/drawing/2014/main" id="{453BEF2D-C9A1-D97F-EB77-ED703FCD1A31}"/>
              </a:ext>
            </a:extLst>
          </p:cNvPr>
          <p:cNvPicPr>
            <a:picLocks noChangeAspect="1"/>
          </p:cNvPicPr>
          <p:nvPr/>
        </p:nvPicPr>
        <p:blipFill>
          <a:blip r:embed="rId2"/>
          <a:stretch>
            <a:fillRect/>
          </a:stretch>
        </p:blipFill>
        <p:spPr>
          <a:xfrm>
            <a:off x="0" y="0"/>
            <a:ext cx="1066800" cy="838200"/>
          </a:xfrm>
          <a:prstGeom prst="rect">
            <a:avLst/>
          </a:prstGeom>
        </p:spPr>
      </p:pic>
      <p:sp>
        <p:nvSpPr>
          <p:cNvPr id="9" name="TextBox 8">
            <a:extLst>
              <a:ext uri="{FF2B5EF4-FFF2-40B4-BE49-F238E27FC236}">
                <a16:creationId xmlns="" xmlns:a16="http://schemas.microsoft.com/office/drawing/2014/main" id="{9F119E02-910E-A857-64EC-2F41787EF382}"/>
              </a:ext>
            </a:extLst>
          </p:cNvPr>
          <p:cNvSpPr txBox="1"/>
          <p:nvPr/>
        </p:nvSpPr>
        <p:spPr>
          <a:xfrm>
            <a:off x="533400" y="1295400"/>
            <a:ext cx="8001000" cy="3161122"/>
          </a:xfrm>
          <a:prstGeom prst="rect">
            <a:avLst/>
          </a:prstGeom>
          <a:noFill/>
        </p:spPr>
        <p:txBody>
          <a:bodyPr wrap="square" rtlCol="0">
            <a:spAutoFit/>
          </a:bodyPr>
          <a:lstStyle/>
          <a:p>
            <a:pPr marL="342900" lvl="0" indent="-342900" algn="just" fontAlgn="base">
              <a:lnSpc>
                <a:spcPct val="150000"/>
              </a:lnSpc>
              <a:buFont typeface="+mj-lt"/>
              <a:buAutoNum type="arabicPeriod"/>
            </a:pPr>
            <a:r>
              <a:rPr lang="en-IN" sz="1600" dirty="0">
                <a:latin typeface="Times New Roman" pitchFamily="18" charset="0"/>
                <a:cs typeface="Times New Roman" pitchFamily="18" charset="0"/>
              </a:rPr>
              <a:t>R. S. Wallace, ‗‗The anatomy of A.L.I.C.E.,‘‘ in Parsing the Turing Test: Philosophical and Methodological Issues in the Quest for the Thinking Computer, R. Epstein, G. Roberts, and G. </a:t>
            </a:r>
            <a:r>
              <a:rPr lang="en-IN" sz="1600" dirty="0" err="1">
                <a:latin typeface="Times New Roman" pitchFamily="18" charset="0"/>
                <a:cs typeface="Times New Roman" pitchFamily="18" charset="0"/>
              </a:rPr>
              <a:t>Beber</a:t>
            </a:r>
            <a:r>
              <a:rPr lang="en-IN" sz="1600" dirty="0">
                <a:latin typeface="Times New Roman" pitchFamily="18" charset="0"/>
                <a:cs typeface="Times New Roman" pitchFamily="18" charset="0"/>
              </a:rPr>
              <a:t>, Eds. Dordrecht, The Netherlands: Springer, 2009, pp. 181–210.   </a:t>
            </a:r>
          </a:p>
          <a:p>
            <a:pPr marL="342900" lvl="0" indent="-342900" algn="just" fontAlgn="base">
              <a:lnSpc>
                <a:spcPct val="150000"/>
              </a:lnSpc>
              <a:buFont typeface="+mj-lt"/>
              <a:buAutoNum type="arabicPeriod"/>
            </a:pPr>
            <a:r>
              <a:rPr lang="en-IN" sz="1600" dirty="0">
                <a:latin typeface="Times New Roman" pitchFamily="18" charset="0"/>
                <a:cs typeface="Times New Roman" pitchFamily="18" charset="0"/>
              </a:rPr>
              <a:t>D. A. Ali and N. </a:t>
            </a:r>
            <a:r>
              <a:rPr lang="en-IN" sz="1600" dirty="0" err="1">
                <a:latin typeface="Times New Roman" pitchFamily="18" charset="0"/>
                <a:cs typeface="Times New Roman" pitchFamily="18" charset="0"/>
              </a:rPr>
              <a:t>Habash</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Botta</a:t>
            </a:r>
            <a:r>
              <a:rPr lang="en-IN" sz="1600" dirty="0">
                <a:latin typeface="Times New Roman" pitchFamily="18" charset="0"/>
                <a:cs typeface="Times New Roman" pitchFamily="18" charset="0"/>
              </a:rPr>
              <a:t>: An Arabic dialect </a:t>
            </a:r>
            <a:r>
              <a:rPr lang="en-IN" sz="1600" dirty="0" err="1">
                <a:latin typeface="Times New Roman" pitchFamily="18" charset="0"/>
                <a:cs typeface="Times New Roman" pitchFamily="18" charset="0"/>
              </a:rPr>
              <a:t>Chatbot</a:t>
            </a:r>
            <a:r>
              <a:rPr lang="en-IN" sz="1600" dirty="0">
                <a:latin typeface="Times New Roman" pitchFamily="18" charset="0"/>
                <a:cs typeface="Times New Roman" pitchFamily="18" charset="0"/>
              </a:rPr>
              <a:t>,‘‘ in Proc. 26th   Int. Conf. </a:t>
            </a:r>
            <a:r>
              <a:rPr lang="en-IN" sz="1600" dirty="0" err="1">
                <a:latin typeface="Times New Roman" pitchFamily="18" charset="0"/>
                <a:cs typeface="Times New Roman" pitchFamily="18" charset="0"/>
              </a:rPr>
              <a:t>Comput</a:t>
            </a:r>
            <a:r>
              <a:rPr lang="en-IN" sz="1600" dirty="0">
                <a:latin typeface="Times New Roman" pitchFamily="18" charset="0"/>
                <a:cs typeface="Times New Roman" pitchFamily="18" charset="0"/>
              </a:rPr>
              <a:t>. Linguistics, Syst. Demonstrations (COLING), 2016, pp. 208–212.  </a:t>
            </a:r>
          </a:p>
          <a:p>
            <a:pPr marL="342900" indent="-342900" algn="just">
              <a:lnSpc>
                <a:spcPct val="150000"/>
              </a:lnSpc>
              <a:buFont typeface="+mj-lt"/>
              <a:buAutoNum type="arabicPeriod"/>
            </a:pPr>
            <a:r>
              <a:rPr lang="en-IN" sz="1600" dirty="0">
                <a:latin typeface="Times New Roman" pitchFamily="18" charset="0"/>
                <a:cs typeface="Times New Roman" pitchFamily="18" charset="0"/>
              </a:rPr>
              <a:t>B. Abu </a:t>
            </a:r>
            <a:r>
              <a:rPr lang="en-IN" sz="1600" dirty="0" err="1">
                <a:latin typeface="Times New Roman" pitchFamily="18" charset="0"/>
                <a:cs typeface="Times New Roman" pitchFamily="18" charset="0"/>
              </a:rPr>
              <a:t>Shawar</a:t>
            </a:r>
            <a:r>
              <a:rPr lang="en-IN" sz="1600" dirty="0">
                <a:latin typeface="Times New Roman" pitchFamily="18" charset="0"/>
                <a:cs typeface="Times New Roman" pitchFamily="18" charset="0"/>
              </a:rPr>
              <a:t>, ‗‗A </a:t>
            </a:r>
            <a:r>
              <a:rPr lang="en-IN" sz="1600" dirty="0" err="1">
                <a:latin typeface="Times New Roman" pitchFamily="18" charset="0"/>
                <a:cs typeface="Times New Roman" pitchFamily="18" charset="0"/>
              </a:rPr>
              <a:t>Chatbot</a:t>
            </a:r>
            <a:r>
              <a:rPr lang="en-IN" sz="1600" dirty="0">
                <a:latin typeface="Times New Roman" pitchFamily="18" charset="0"/>
                <a:cs typeface="Times New Roman" pitchFamily="18" charset="0"/>
              </a:rPr>
              <a:t> as a natural Web interface to Arabic Web QA,‘‘ Int. J. </a:t>
            </a:r>
            <a:r>
              <a:rPr lang="en-IN" sz="1600" dirty="0" err="1">
                <a:latin typeface="Times New Roman" pitchFamily="18" charset="0"/>
                <a:cs typeface="Times New Roman" pitchFamily="18" charset="0"/>
              </a:rPr>
              <a:t>Emerg</a:t>
            </a:r>
            <a:r>
              <a:rPr lang="en-IN" sz="1600" dirty="0">
                <a:latin typeface="Times New Roman" pitchFamily="18" charset="0"/>
                <a:cs typeface="Times New Roman" pitchFamily="18" charset="0"/>
              </a:rPr>
              <a:t>. Technol. Learn. (</a:t>
            </a:r>
            <a:r>
              <a:rPr lang="en-IN" sz="1600" dirty="0" err="1">
                <a:latin typeface="Times New Roman" pitchFamily="18" charset="0"/>
                <a:cs typeface="Times New Roman" pitchFamily="18" charset="0"/>
              </a:rPr>
              <a:t>iJET</a:t>
            </a:r>
            <a:r>
              <a:rPr lang="en-IN" sz="1600" dirty="0">
                <a:latin typeface="Times New Roman" pitchFamily="18" charset="0"/>
                <a:cs typeface="Times New Roman" pitchFamily="18" charset="0"/>
              </a:rPr>
              <a:t>), vol. 6, no. 1, pp. 37–43, Mar. 2011. </a:t>
            </a:r>
          </a:p>
          <a:p>
            <a:pPr indent="393700">
              <a:lnSpc>
                <a:spcPct val="150000"/>
              </a:lnSpc>
              <a:buFont typeface="Wingdings" pitchFamily="2" charset="2"/>
              <a:buChar char="v"/>
            </a:pPr>
            <a:endParaRPr lang="en-US" sz="2400" b="1" dirty="0">
              <a:latin typeface="Arial Narrow" pitchFamily="34" charset="0"/>
            </a:endParaRPr>
          </a:p>
        </p:txBody>
      </p:sp>
    </p:spTree>
    <p:extLst>
      <p:ext uri="{BB962C8B-B14F-4D97-AF65-F5344CB8AC3E}">
        <p14:creationId xmlns:p14="http://schemas.microsoft.com/office/powerpoint/2010/main" val="3518597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838200"/>
          </a:xfrm>
        </p:spPr>
        <p:style>
          <a:lnRef idx="0">
            <a:schemeClr val="accent5"/>
          </a:lnRef>
          <a:fillRef idx="3">
            <a:schemeClr val="accent5"/>
          </a:fillRef>
          <a:effectRef idx="3">
            <a:schemeClr val="accent5"/>
          </a:effectRef>
          <a:fontRef idx="minor">
            <a:schemeClr val="lt1"/>
          </a:fontRef>
        </p:style>
        <p:txBody>
          <a:bodyPr>
            <a:normAutofit/>
          </a:bodyPr>
          <a:lstStyle/>
          <a:p>
            <a:pPr indent="1198563" algn="just"/>
            <a:r>
              <a:rPr lang="en-US" sz="2800" b="1" dirty="0">
                <a:latin typeface="Arial Narrow" pitchFamily="34" charset="0"/>
              </a:rPr>
              <a:t> </a:t>
            </a:r>
            <a:r>
              <a:rPr lang="en-US" sz="3600" b="1" dirty="0">
                <a:latin typeface="Times New Roman" pitchFamily="18" charset="0"/>
                <a:cs typeface="Times New Roman" pitchFamily="18" charset="0"/>
              </a:rPr>
              <a:t>Presentation Outline</a:t>
            </a:r>
            <a:endParaRPr lang="en-US" sz="2800" b="1" dirty="0">
              <a:latin typeface="Times New Roman" pitchFamily="18" charset="0"/>
              <a:cs typeface="Times New Roman" pitchFamily="18" charset="0"/>
            </a:endParaRPr>
          </a:p>
        </p:txBody>
      </p:sp>
      <p:sp>
        <p:nvSpPr>
          <p:cNvPr id="4" name="Title 1"/>
          <p:cNvSpPr txBox="1">
            <a:spLocks/>
          </p:cNvSpPr>
          <p:nvPr/>
        </p:nvSpPr>
        <p:spPr>
          <a:xfrm>
            <a:off x="0" y="6553200"/>
            <a:ext cx="9144000" cy="304800"/>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r>
              <a:rPr lang="en-US" sz="1100" b="1" dirty="0">
                <a:latin typeface="Arial Narrow" pitchFamily="34" charset="0"/>
              </a:rPr>
              <a:t>                                                Department of Artificial Intelligence and Data Science, SSGBCOET, Bhusawal                              Mini-Project Presentation</a:t>
            </a:r>
          </a:p>
        </p:txBody>
      </p:sp>
      <p:sp>
        <p:nvSpPr>
          <p:cNvPr id="7"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A8A661E4-5ACE-46BB-A005-30B133A2BD02}" type="datetime3">
              <a:rPr lang="en-US" sz="1100" b="1" dirty="0" smtClean="0">
                <a:solidFill>
                  <a:schemeClr val="lt1"/>
                </a:solidFill>
                <a:latin typeface="Arial Narrow" pitchFamily="34" charset="0"/>
              </a:rPr>
              <a:pPr algn="ctr">
                <a:lnSpc>
                  <a:spcPct val="80000"/>
                </a:lnSpc>
                <a:spcBef>
                  <a:spcPct val="0"/>
                </a:spcBef>
              </a:pPr>
              <a:t>21 June 2025</a:t>
            </a:fld>
            <a:endParaRPr lang="en-US" sz="1100" b="1" dirty="0">
              <a:solidFill>
                <a:schemeClr val="lt1"/>
              </a:solidFill>
              <a:latin typeface="Arial Narrow" pitchFamily="34" charset="0"/>
            </a:endParaRPr>
          </a:p>
        </p:txBody>
      </p:sp>
      <p:sp>
        <p:nvSpPr>
          <p:cNvPr id="8" name="Date Placeholder 6"/>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2</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pic>
        <p:nvPicPr>
          <p:cNvPr id="10" name="Picture 9" descr="ssgblogo.jpg"/>
          <p:cNvPicPr>
            <a:picLocks noChangeAspect="1"/>
          </p:cNvPicPr>
          <p:nvPr/>
        </p:nvPicPr>
        <p:blipFill>
          <a:blip r:embed="rId2"/>
          <a:stretch>
            <a:fillRect/>
          </a:stretch>
        </p:blipFill>
        <p:spPr>
          <a:xfrm>
            <a:off x="0" y="0"/>
            <a:ext cx="1066800" cy="838200"/>
          </a:xfrm>
          <a:prstGeom prst="rect">
            <a:avLst/>
          </a:prstGeom>
        </p:spPr>
      </p:pic>
      <p:sp>
        <p:nvSpPr>
          <p:cNvPr id="9" name="TextBox 8"/>
          <p:cNvSpPr txBox="1"/>
          <p:nvPr/>
        </p:nvSpPr>
        <p:spPr>
          <a:xfrm>
            <a:off x="152400" y="950416"/>
            <a:ext cx="8991600" cy="4154984"/>
          </a:xfrm>
          <a:prstGeom prst="rect">
            <a:avLst/>
          </a:prstGeom>
          <a:noFill/>
        </p:spPr>
        <p:txBody>
          <a:bodyPr wrap="square" rtlCol="0">
            <a:spAutoFit/>
          </a:bodyPr>
          <a:lstStyle/>
          <a:p>
            <a:pPr indent="393700">
              <a:lnSpc>
                <a:spcPct val="150000"/>
              </a:lnSpc>
              <a:buFont typeface="Wingdings" pitchFamily="2" charset="2"/>
              <a:buChar char="v"/>
            </a:pPr>
            <a:r>
              <a:rPr lang="en-US" sz="2200" b="1" dirty="0" smtClean="0">
                <a:latin typeface="Times New Roman" pitchFamily="18" charset="0"/>
                <a:ea typeface="Cambria" pitchFamily="18" charset="0"/>
                <a:cs typeface="Times New Roman" pitchFamily="18" charset="0"/>
              </a:rPr>
              <a:t>Introduction</a:t>
            </a:r>
            <a:endParaRPr lang="en-US" sz="2200" b="1" dirty="0">
              <a:latin typeface="Times New Roman" pitchFamily="18" charset="0"/>
              <a:ea typeface="Cambria" pitchFamily="18" charset="0"/>
              <a:cs typeface="Times New Roman" pitchFamily="18" charset="0"/>
            </a:endParaRPr>
          </a:p>
          <a:p>
            <a:pPr indent="393700">
              <a:lnSpc>
                <a:spcPct val="150000"/>
              </a:lnSpc>
              <a:buFont typeface="Wingdings" pitchFamily="2" charset="2"/>
              <a:buChar char="v"/>
            </a:pPr>
            <a:r>
              <a:rPr lang="en-IN" sz="2200" b="1" dirty="0">
                <a:latin typeface="Times New Roman" pitchFamily="18" charset="0"/>
                <a:ea typeface="Cambria" pitchFamily="18" charset="0"/>
                <a:cs typeface="Times New Roman" pitchFamily="18" charset="0"/>
              </a:rPr>
              <a:t>Literature </a:t>
            </a:r>
            <a:r>
              <a:rPr lang="en-IN" sz="2200" b="1" dirty="0" smtClean="0">
                <a:latin typeface="Times New Roman" pitchFamily="18" charset="0"/>
                <a:ea typeface="Cambria" pitchFamily="18" charset="0"/>
                <a:cs typeface="Times New Roman" pitchFamily="18" charset="0"/>
              </a:rPr>
              <a:t>Survey</a:t>
            </a:r>
            <a:endParaRPr lang="en-US" sz="2200" b="1" dirty="0">
              <a:latin typeface="Times New Roman" pitchFamily="18" charset="0"/>
              <a:ea typeface="Cambria" pitchFamily="18" charset="0"/>
              <a:cs typeface="Times New Roman" pitchFamily="18" charset="0"/>
            </a:endParaRPr>
          </a:p>
          <a:p>
            <a:pPr indent="393700">
              <a:lnSpc>
                <a:spcPct val="150000"/>
              </a:lnSpc>
              <a:buFont typeface="Wingdings" pitchFamily="2" charset="2"/>
              <a:buChar char="v"/>
            </a:pPr>
            <a:r>
              <a:rPr lang="en-US" sz="2200" b="1" dirty="0">
                <a:latin typeface="Times New Roman" pitchFamily="18" charset="0"/>
                <a:ea typeface="Cambria" pitchFamily="18" charset="0"/>
                <a:cs typeface="Times New Roman" pitchFamily="18" charset="0"/>
              </a:rPr>
              <a:t>Proposed Methodology</a:t>
            </a:r>
          </a:p>
          <a:p>
            <a:pPr indent="393700">
              <a:lnSpc>
                <a:spcPct val="150000"/>
              </a:lnSpc>
              <a:buFont typeface="Wingdings" pitchFamily="2" charset="2"/>
              <a:buChar char="v"/>
            </a:pPr>
            <a:r>
              <a:rPr lang="en-IN" sz="2200" b="1" dirty="0" smtClean="0">
                <a:latin typeface="Times New Roman" pitchFamily="18" charset="0"/>
                <a:ea typeface="Cambria" pitchFamily="18" charset="0"/>
                <a:cs typeface="Times New Roman" pitchFamily="18" charset="0"/>
              </a:rPr>
              <a:t>Implementation</a:t>
            </a:r>
            <a:endParaRPr lang="en-US" sz="2200" b="1" dirty="0">
              <a:latin typeface="Times New Roman" pitchFamily="18" charset="0"/>
              <a:ea typeface="Cambria" pitchFamily="18" charset="0"/>
              <a:cs typeface="Times New Roman" pitchFamily="18" charset="0"/>
            </a:endParaRPr>
          </a:p>
          <a:p>
            <a:pPr indent="393700">
              <a:lnSpc>
                <a:spcPct val="150000"/>
              </a:lnSpc>
              <a:buFont typeface="Wingdings" pitchFamily="2" charset="2"/>
              <a:buChar char="v"/>
            </a:pPr>
            <a:r>
              <a:rPr lang="en-US" sz="2200" b="1" dirty="0" smtClean="0">
                <a:latin typeface="Times New Roman" pitchFamily="18" charset="0"/>
                <a:ea typeface="Cambria" pitchFamily="18" charset="0"/>
                <a:cs typeface="Times New Roman" pitchFamily="18" charset="0"/>
              </a:rPr>
              <a:t>Applications </a:t>
            </a:r>
            <a:endParaRPr lang="en-US" sz="2200" b="1" dirty="0">
              <a:latin typeface="Times New Roman" pitchFamily="18" charset="0"/>
              <a:ea typeface="Cambria" pitchFamily="18" charset="0"/>
              <a:cs typeface="Times New Roman" pitchFamily="18" charset="0"/>
            </a:endParaRPr>
          </a:p>
          <a:p>
            <a:pPr indent="393700">
              <a:lnSpc>
                <a:spcPct val="150000"/>
              </a:lnSpc>
              <a:buFont typeface="Wingdings" pitchFamily="2" charset="2"/>
              <a:buChar char="v"/>
            </a:pPr>
            <a:r>
              <a:rPr lang="en-US" sz="2200" b="1" dirty="0" smtClean="0">
                <a:latin typeface="Times New Roman" pitchFamily="18" charset="0"/>
                <a:ea typeface="Cambria" pitchFamily="18" charset="0"/>
                <a:cs typeface="Times New Roman" pitchFamily="18" charset="0"/>
              </a:rPr>
              <a:t>Advantages </a:t>
            </a:r>
            <a:r>
              <a:rPr lang="en-US" sz="2200" b="1" dirty="0" smtClean="0">
                <a:latin typeface="Times New Roman" pitchFamily="18" charset="0"/>
                <a:ea typeface="Cambria" pitchFamily="18" charset="0"/>
                <a:cs typeface="Times New Roman" pitchFamily="18" charset="0"/>
              </a:rPr>
              <a:t> and disadvantages</a:t>
            </a:r>
            <a:endParaRPr lang="en-US" sz="2200" b="1" dirty="0" smtClean="0">
              <a:latin typeface="Times New Roman" pitchFamily="18" charset="0"/>
              <a:ea typeface="Cambria" pitchFamily="18" charset="0"/>
              <a:cs typeface="Times New Roman" pitchFamily="18" charset="0"/>
            </a:endParaRPr>
          </a:p>
          <a:p>
            <a:pPr indent="393700">
              <a:lnSpc>
                <a:spcPct val="150000"/>
              </a:lnSpc>
              <a:buFont typeface="Wingdings" pitchFamily="2" charset="2"/>
              <a:buChar char="v"/>
            </a:pPr>
            <a:r>
              <a:rPr lang="en-US" sz="2200" b="1" dirty="0" smtClean="0">
                <a:latin typeface="Times New Roman" pitchFamily="18" charset="0"/>
                <a:ea typeface="Cambria" pitchFamily="18" charset="0"/>
                <a:cs typeface="Times New Roman" pitchFamily="18" charset="0"/>
              </a:rPr>
              <a:t>Conclusion</a:t>
            </a:r>
            <a:endParaRPr lang="en-US" sz="2200" b="1" dirty="0">
              <a:latin typeface="Times New Roman" pitchFamily="18" charset="0"/>
              <a:ea typeface="Cambria" pitchFamily="18" charset="0"/>
              <a:cs typeface="Times New Roman" pitchFamily="18" charset="0"/>
            </a:endParaRPr>
          </a:p>
          <a:p>
            <a:pPr indent="393700">
              <a:lnSpc>
                <a:spcPct val="150000"/>
              </a:lnSpc>
              <a:buFont typeface="Wingdings" pitchFamily="2" charset="2"/>
              <a:buChar char="v"/>
            </a:pPr>
            <a:r>
              <a:rPr lang="en-US" sz="2200" b="1" dirty="0">
                <a:latin typeface="Times New Roman" pitchFamily="18" charset="0"/>
                <a:ea typeface="Cambria" pitchFamily="18" charset="0"/>
                <a:cs typeface="Times New Roman" pitchFamily="18" charset="0"/>
              </a:rPr>
              <a:t>References</a:t>
            </a:r>
          </a:p>
        </p:txBody>
      </p:sp>
    </p:spTree>
    <p:extLst>
      <p:ext uri="{BB962C8B-B14F-4D97-AF65-F5344CB8AC3E}">
        <p14:creationId xmlns:p14="http://schemas.microsoft.com/office/powerpoint/2010/main" val="3879916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838200"/>
          </a:xfrm>
        </p:spPr>
        <p:style>
          <a:lnRef idx="0">
            <a:schemeClr val="accent3"/>
          </a:lnRef>
          <a:fillRef idx="3">
            <a:schemeClr val="accent3"/>
          </a:fillRef>
          <a:effectRef idx="3">
            <a:schemeClr val="accent3"/>
          </a:effectRef>
          <a:fontRef idx="minor">
            <a:schemeClr val="lt1"/>
          </a:fontRef>
        </p:style>
        <p:txBody>
          <a:bodyPr>
            <a:normAutofit/>
          </a:bodyPr>
          <a:lstStyle/>
          <a:p>
            <a:pPr indent="1198563" algn="just"/>
            <a:r>
              <a:rPr lang="en-US" sz="2800" b="1" dirty="0">
                <a:latin typeface="Arial Narrow" pitchFamily="34" charset="0"/>
              </a:rPr>
              <a:t> </a:t>
            </a:r>
            <a:r>
              <a:rPr lang="en-US" sz="4000" b="1" dirty="0">
                <a:latin typeface="Times New Roman" panose="02020603050405020304" pitchFamily="18" charset="0"/>
                <a:cs typeface="Times New Roman" panose="02020603050405020304" pitchFamily="18" charset="0"/>
              </a:rPr>
              <a:t>Introduction</a:t>
            </a:r>
          </a:p>
        </p:txBody>
      </p:sp>
      <p:sp>
        <p:nvSpPr>
          <p:cNvPr id="4" name="Title 1"/>
          <p:cNvSpPr txBox="1">
            <a:spLocks/>
          </p:cNvSpPr>
          <p:nvPr/>
        </p:nvSpPr>
        <p:spPr>
          <a:xfrm>
            <a:off x="0" y="6553200"/>
            <a:ext cx="9144000" cy="304800"/>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r>
              <a:rPr lang="en-US" sz="1100" b="1" dirty="0">
                <a:latin typeface="Arial Narrow" pitchFamily="34" charset="0"/>
              </a:rPr>
              <a:t>                                                Department of CSE, SSGBCOET, </a:t>
            </a:r>
            <a:r>
              <a:rPr lang="en-US" sz="1100" b="1" dirty="0" err="1">
                <a:latin typeface="Arial Narrow" pitchFamily="34" charset="0"/>
              </a:rPr>
              <a:t>Bhusawal</a:t>
            </a:r>
            <a:r>
              <a:rPr lang="en-US" sz="1100" b="1" dirty="0">
                <a:latin typeface="Arial Narrow" pitchFamily="34" charset="0"/>
              </a:rPr>
              <a:t>                       Seminar-I/Seminar-II/ Special Study/ Minor-Project Presentation </a:t>
            </a:r>
          </a:p>
        </p:txBody>
      </p:sp>
      <p:sp>
        <p:nvSpPr>
          <p:cNvPr id="7"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A8A661E4-5ACE-46BB-A005-30B133A2BD02}" type="datetime3">
              <a:rPr lang="en-US" sz="1100" b="1" smtClean="0">
                <a:solidFill>
                  <a:schemeClr val="lt1"/>
                </a:solidFill>
                <a:latin typeface="Arial Narrow" pitchFamily="34" charset="0"/>
              </a:rPr>
              <a:pPr algn="ctr">
                <a:lnSpc>
                  <a:spcPct val="80000"/>
                </a:lnSpc>
                <a:spcBef>
                  <a:spcPct val="0"/>
                </a:spcBef>
              </a:pPr>
              <a:t>21 June 2025</a:t>
            </a:fld>
            <a:r>
              <a:rPr lang="en-US" sz="1100" b="1" dirty="0">
                <a:solidFill>
                  <a:schemeClr val="lt1"/>
                </a:solidFill>
                <a:latin typeface="Arial Narrow" pitchFamily="34" charset="0"/>
              </a:rPr>
              <a:t> </a:t>
            </a:r>
          </a:p>
        </p:txBody>
      </p:sp>
      <p:sp>
        <p:nvSpPr>
          <p:cNvPr id="8" name="Date Placeholder 6"/>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3</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pic>
        <p:nvPicPr>
          <p:cNvPr id="10" name="Picture 9" descr="ssgblogo.jpg"/>
          <p:cNvPicPr>
            <a:picLocks noChangeAspect="1"/>
          </p:cNvPicPr>
          <p:nvPr/>
        </p:nvPicPr>
        <p:blipFill>
          <a:blip r:embed="rId2"/>
          <a:stretch>
            <a:fillRect/>
          </a:stretch>
        </p:blipFill>
        <p:spPr>
          <a:xfrm>
            <a:off x="0" y="0"/>
            <a:ext cx="1066800" cy="838200"/>
          </a:xfrm>
          <a:prstGeom prst="rect">
            <a:avLst/>
          </a:prstGeom>
        </p:spPr>
      </p:pic>
      <p:sp>
        <p:nvSpPr>
          <p:cNvPr id="9" name="TextBox 8"/>
          <p:cNvSpPr txBox="1"/>
          <p:nvPr/>
        </p:nvSpPr>
        <p:spPr>
          <a:xfrm>
            <a:off x="533400" y="1295400"/>
            <a:ext cx="8001000" cy="5527411"/>
          </a:xfrm>
          <a:prstGeom prst="rect">
            <a:avLst/>
          </a:prstGeom>
          <a:noFill/>
        </p:spPr>
        <p:txBody>
          <a:bodyPr wrap="square" rtlCol="0">
            <a:spAutoFit/>
          </a:bodyPr>
          <a:lstStyle/>
          <a:p>
            <a:pPr indent="393700" algn="just">
              <a:lnSpc>
                <a:spcPct val="150000"/>
              </a:lnSpc>
              <a:buFont typeface="Wingdings" pitchFamily="2" charset="2"/>
              <a:buChar char="v"/>
            </a:pPr>
            <a:r>
              <a:rPr lang="en-US" dirty="0">
                <a:latin typeface="Times New Roman" panose="02020603050405020304" pitchFamily="18" charset="0"/>
                <a:cs typeface="Times New Roman" panose="02020603050405020304" pitchFamily="18" charset="0"/>
              </a:rPr>
              <a:t>Optimized Flight Reservation Using Rule-Based and Data-Driven Models is a web-based or application-based platform designed to simplify the process of booking airline tickets for travelers. </a:t>
            </a:r>
          </a:p>
          <a:p>
            <a:pPr indent="393700" algn="just">
              <a:lnSpc>
                <a:spcPct val="150000"/>
              </a:lnSpc>
              <a:buFont typeface="Wingdings" pitchFamily="2" charset="2"/>
              <a:buChar char="v"/>
            </a:pPr>
            <a:r>
              <a:rPr lang="en-US" dirty="0">
                <a:latin typeface="Times New Roman" panose="02020603050405020304" pitchFamily="18" charset="0"/>
                <a:cs typeface="Times New Roman" panose="02020603050405020304" pitchFamily="18" charset="0"/>
              </a:rPr>
              <a:t>With the increasing demand for air travel and the need for quick, reliable, and efficient booking solutions, this system aims to automate and digitize the entire ticketing process.</a:t>
            </a:r>
          </a:p>
          <a:p>
            <a:pPr indent="393700" algn="just">
              <a:lnSpc>
                <a:spcPct val="150000"/>
              </a:lnSpc>
              <a:buFont typeface="Wingdings" pitchFamily="2" charset="2"/>
              <a:buChar char="v"/>
            </a:pPr>
            <a:r>
              <a:rPr lang="en-US" dirty="0">
                <a:latin typeface="Times New Roman" panose="02020603050405020304" pitchFamily="18" charset="0"/>
                <a:cs typeface="Times New Roman" panose="02020603050405020304" pitchFamily="18" charset="0"/>
              </a:rPr>
              <a:t> It allows users to search for flights, check seat availability, make reservations, make payment and receive booking confirmations in real-time.</a:t>
            </a:r>
            <a:r>
              <a:rPr lang="en-US" b="1" dirty="0">
                <a:latin typeface="Times New Roman" panose="02020603050405020304" pitchFamily="18" charset="0"/>
                <a:cs typeface="Times New Roman" panose="02020603050405020304" pitchFamily="18" charset="0"/>
              </a:rPr>
              <a:t> </a:t>
            </a:r>
          </a:p>
          <a:p>
            <a:pPr indent="393700" algn="just">
              <a:lnSpc>
                <a:spcPct val="150000"/>
              </a:lnSpc>
              <a:buFont typeface="Wingdings" pitchFamily="2" charset="2"/>
              <a:buChar char="v"/>
            </a:pPr>
            <a:r>
              <a:rPr lang="en-US" dirty="0">
                <a:latin typeface="Times New Roman" panose="02020603050405020304" pitchFamily="18" charset="0"/>
                <a:cs typeface="Times New Roman" panose="02020603050405020304" pitchFamily="18" charset="0"/>
              </a:rPr>
              <a:t>The project demonstrates the practical application of database management, user interface design, and backend logic, making it a significant solution in the travel and transportation domain.</a:t>
            </a:r>
            <a:endParaRPr lang="en-US" b="1" dirty="0">
              <a:latin typeface="Times New Roman" panose="02020603050405020304" pitchFamily="18" charset="0"/>
              <a:cs typeface="Times New Roman" panose="02020603050405020304" pitchFamily="18" charset="0"/>
            </a:endParaRPr>
          </a:p>
          <a:p>
            <a:pPr indent="393700">
              <a:lnSpc>
                <a:spcPct val="150000"/>
              </a:lnSpc>
              <a:buFont typeface="Wingdings" pitchFamily="2" charset="2"/>
              <a:buChar char="v"/>
            </a:pPr>
            <a:endParaRPr lang="en-US" sz="2000" b="1" dirty="0">
              <a:latin typeface="Arial Narrow" pitchFamily="34" charset="0"/>
            </a:endParaRPr>
          </a:p>
          <a:p>
            <a:pPr indent="393700">
              <a:lnSpc>
                <a:spcPct val="150000"/>
              </a:lnSpc>
              <a:buFont typeface="Wingdings" pitchFamily="2" charset="2"/>
              <a:buChar char="v"/>
            </a:pPr>
            <a:endParaRPr lang="en-US" sz="2000" b="1" dirty="0">
              <a:latin typeface="Arial Narrow"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6226"/>
            <a:ext cx="9144000" cy="838200"/>
          </a:xfrm>
        </p:spPr>
        <p:style>
          <a:lnRef idx="0">
            <a:schemeClr val="accent3"/>
          </a:lnRef>
          <a:fillRef idx="3">
            <a:schemeClr val="accent3"/>
          </a:fillRef>
          <a:effectRef idx="3">
            <a:schemeClr val="accent3"/>
          </a:effectRef>
          <a:fontRef idx="minor">
            <a:schemeClr val="lt1"/>
          </a:fontRef>
        </p:style>
        <p:txBody>
          <a:bodyPr>
            <a:normAutofit/>
          </a:bodyPr>
          <a:lstStyle/>
          <a:p>
            <a:pPr indent="1198563" algn="l"/>
            <a:r>
              <a:rPr lang="en-US" sz="2800" b="1" dirty="0">
                <a:latin typeface="Arial Narrow" pitchFamily="34" charset="0"/>
              </a:rPr>
              <a:t> </a:t>
            </a:r>
            <a:r>
              <a:rPr lang="en-US" sz="4000" b="1" dirty="0">
                <a:latin typeface="Times New Roman" panose="02020603050405020304" pitchFamily="18" charset="0"/>
                <a:cs typeface="Times New Roman" panose="02020603050405020304" pitchFamily="18" charset="0"/>
              </a:rPr>
              <a:t>Literature Survey </a:t>
            </a:r>
          </a:p>
        </p:txBody>
      </p:sp>
      <p:sp>
        <p:nvSpPr>
          <p:cNvPr id="4" name="Title 1"/>
          <p:cNvSpPr txBox="1">
            <a:spLocks/>
          </p:cNvSpPr>
          <p:nvPr/>
        </p:nvSpPr>
        <p:spPr>
          <a:xfrm>
            <a:off x="0" y="6553200"/>
            <a:ext cx="9144000" cy="304800"/>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r>
              <a:rPr lang="en-US" sz="1100" b="1" dirty="0">
                <a:latin typeface="Arial Narrow" pitchFamily="34" charset="0"/>
              </a:rPr>
              <a:t>                                                    Department of CSE, SSGBCOET, </a:t>
            </a:r>
            <a:r>
              <a:rPr lang="en-US" sz="1100" b="1" dirty="0" err="1">
                <a:latin typeface="Arial Narrow" pitchFamily="34" charset="0"/>
              </a:rPr>
              <a:t>Bhusawal</a:t>
            </a:r>
            <a:r>
              <a:rPr lang="en-US" sz="1100" b="1" dirty="0">
                <a:latin typeface="Arial Narrow" pitchFamily="34" charset="0"/>
              </a:rPr>
              <a:t>                       Seminar-I/Seminar-II/ Special Study/ Minor-Project Presentation </a:t>
            </a:r>
          </a:p>
        </p:txBody>
      </p:sp>
      <p:sp>
        <p:nvSpPr>
          <p:cNvPr id="7"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A8A661E4-5ACE-46BB-A005-30B133A2BD02}" type="datetime3">
              <a:rPr lang="en-US" sz="1100" b="1" dirty="0" smtClean="0">
                <a:solidFill>
                  <a:schemeClr val="lt1"/>
                </a:solidFill>
                <a:latin typeface="Arial Narrow" pitchFamily="34" charset="0"/>
              </a:rPr>
              <a:pPr algn="ctr">
                <a:lnSpc>
                  <a:spcPct val="80000"/>
                </a:lnSpc>
                <a:spcBef>
                  <a:spcPct val="0"/>
                </a:spcBef>
              </a:pPr>
              <a:t>21 June 2025</a:t>
            </a:fld>
            <a:endParaRPr lang="en-US" sz="1100" b="1" dirty="0">
              <a:solidFill>
                <a:schemeClr val="lt1"/>
              </a:solidFill>
              <a:latin typeface="Arial Narrow" pitchFamily="34" charset="0"/>
            </a:endParaRPr>
          </a:p>
        </p:txBody>
      </p:sp>
      <p:sp>
        <p:nvSpPr>
          <p:cNvPr id="8" name="Date Placeholder 6"/>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4</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pic>
        <p:nvPicPr>
          <p:cNvPr id="10" name="Picture 9" descr="ssgblogo.jpg"/>
          <p:cNvPicPr>
            <a:picLocks noChangeAspect="1"/>
          </p:cNvPicPr>
          <p:nvPr/>
        </p:nvPicPr>
        <p:blipFill>
          <a:blip r:embed="rId2"/>
          <a:stretch>
            <a:fillRect/>
          </a:stretch>
        </p:blipFill>
        <p:spPr>
          <a:xfrm>
            <a:off x="0" y="0"/>
            <a:ext cx="1066800" cy="838200"/>
          </a:xfrm>
          <a:prstGeom prst="rect">
            <a:avLst/>
          </a:prstGeom>
        </p:spPr>
      </p:pic>
      <p:sp>
        <p:nvSpPr>
          <p:cNvPr id="9" name="TextBox 8"/>
          <p:cNvSpPr txBox="1"/>
          <p:nvPr/>
        </p:nvSpPr>
        <p:spPr>
          <a:xfrm>
            <a:off x="533400" y="1295400"/>
            <a:ext cx="8001000" cy="5665910"/>
          </a:xfrm>
          <a:prstGeom prst="rect">
            <a:avLst/>
          </a:prstGeom>
          <a:noFill/>
        </p:spPr>
        <p:txBody>
          <a:bodyPr wrap="square" rtlCol="0">
            <a:spAutoFit/>
          </a:bodyPr>
          <a:lstStyle/>
          <a:p>
            <a:pPr indent="393700">
              <a:lnSpc>
                <a:spcPct val="150000"/>
              </a:lnSpc>
              <a:buFont typeface="Wingdings" pitchFamily="2" charset="2"/>
              <a:buChar char="v"/>
            </a:pPr>
            <a:r>
              <a:rPr lang="en-US" dirty="0">
                <a:latin typeface="Times New Roman" panose="02020603050405020304" pitchFamily="18" charset="0"/>
                <a:cs typeface="Times New Roman" panose="02020603050405020304" pitchFamily="18" charset="0"/>
              </a:rPr>
              <a:t>This hybrid approach helps improve customer satisfaction, reduce booking errors, and increase airline revenue. The current project aims to use both these models to build an optimized and intelligent flight reservation system.</a:t>
            </a:r>
          </a:p>
          <a:p>
            <a:pPr indent="393700">
              <a:lnSpc>
                <a:spcPct val="150000"/>
              </a:lnSpc>
              <a:buFont typeface="Wingdings" pitchFamily="2" charset="2"/>
              <a:buChar char="v"/>
            </a:pPr>
            <a:r>
              <a:rPr lang="en-US" dirty="0">
                <a:latin typeface="Times New Roman" panose="02020603050405020304" pitchFamily="18" charset="0"/>
                <a:cs typeface="Times New Roman" panose="02020603050405020304" pitchFamily="18" charset="0"/>
              </a:rPr>
              <a:t>Data-driven models can analyze large amounts of historical data—including passenger trends, seasonal demand, and competitor pricing—to predict future patterns.</a:t>
            </a:r>
          </a:p>
          <a:p>
            <a:pPr indent="393700">
              <a:lnSpc>
                <a:spcPct val="150000"/>
              </a:lnSpc>
              <a:buFont typeface="Wingdings" pitchFamily="2" charset="2"/>
              <a:buChar char="v"/>
            </a:pPr>
            <a:r>
              <a:rPr lang="en-US" dirty="0">
                <a:latin typeface="Times New Roman" panose="02020603050405020304" pitchFamily="18" charset="0"/>
                <a:cs typeface="Times New Roman" panose="02020603050405020304" pitchFamily="18" charset="0"/>
              </a:rPr>
              <a:t> For example, machine learning algorithms can help suggest the best time to book a flight, adjust ticket prices dynamically, and offer personalized flight recommendations to users</a:t>
            </a:r>
            <a:r>
              <a:rPr lang="en-US" sz="2000" dirty="0">
                <a:latin typeface="Times New Roman" panose="02020603050405020304" pitchFamily="18" charset="0"/>
                <a:cs typeface="Times New Roman" panose="02020603050405020304" pitchFamily="18" charset="0"/>
              </a:rPr>
              <a:t>.</a:t>
            </a:r>
          </a:p>
          <a:p>
            <a:pPr indent="393700">
              <a:lnSpc>
                <a:spcPct val="150000"/>
              </a:lnSpc>
              <a:buFont typeface="Wingdings" pitchFamily="2" charset="2"/>
              <a:buChar char="v"/>
            </a:pPr>
            <a:r>
              <a:rPr lang="en-US" dirty="0">
                <a:latin typeface="Times New Roman" panose="02020603050405020304" pitchFamily="18" charset="0"/>
                <a:cs typeface="Times New Roman" panose="02020603050405020304" pitchFamily="18" charset="0"/>
              </a:rPr>
              <a:t>This project builds on that foundation by developing a smart flight reservation system that uses both fixed rules and intelligent data analysis to offer better results for both users and service providers.</a:t>
            </a:r>
          </a:p>
          <a:p>
            <a:pPr indent="393700">
              <a:lnSpc>
                <a:spcPct val="150000"/>
              </a:lnSpc>
              <a:buFont typeface="Wingdings" pitchFamily="2" charset="2"/>
              <a:buChar char="v"/>
            </a:pPr>
            <a:endParaRPr lang="en-US" sz="2000" b="1" dirty="0">
              <a:latin typeface="Arial Narrow"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A23396B-482F-6C4B-5E3D-176D88CD0772}"/>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844E0A7B-763C-C4B8-8C38-5F977C453424}"/>
              </a:ext>
            </a:extLst>
          </p:cNvPr>
          <p:cNvSpPr>
            <a:spLocks noGrp="1"/>
          </p:cNvSpPr>
          <p:nvPr>
            <p:ph type="ctrTitle"/>
          </p:nvPr>
        </p:nvSpPr>
        <p:spPr>
          <a:xfrm>
            <a:off x="0" y="0"/>
            <a:ext cx="9144000" cy="838200"/>
          </a:xfrm>
        </p:spPr>
        <p:style>
          <a:lnRef idx="0">
            <a:schemeClr val="accent3"/>
          </a:lnRef>
          <a:fillRef idx="3">
            <a:schemeClr val="accent3"/>
          </a:fillRef>
          <a:effectRef idx="3">
            <a:schemeClr val="accent3"/>
          </a:effectRef>
          <a:fontRef idx="minor">
            <a:schemeClr val="lt1"/>
          </a:fontRef>
        </p:style>
        <p:txBody>
          <a:bodyPr>
            <a:normAutofit/>
          </a:bodyPr>
          <a:lstStyle/>
          <a:p>
            <a:pPr indent="1198563" algn="just"/>
            <a:r>
              <a:rPr lang="en-US" sz="2800" b="1" dirty="0">
                <a:latin typeface="Arial Narrow" pitchFamily="34" charset="0"/>
              </a:rPr>
              <a:t> </a:t>
            </a:r>
            <a:r>
              <a:rPr lang="en-US" sz="4000" b="1" dirty="0">
                <a:latin typeface="Times New Roman" panose="02020603050405020304" pitchFamily="18" charset="0"/>
                <a:cs typeface="Times New Roman" panose="02020603050405020304" pitchFamily="18" charset="0"/>
              </a:rPr>
              <a:t>Proposed Methodology</a:t>
            </a:r>
          </a:p>
        </p:txBody>
      </p:sp>
      <p:sp>
        <p:nvSpPr>
          <p:cNvPr id="4" name="Title 1">
            <a:extLst>
              <a:ext uri="{FF2B5EF4-FFF2-40B4-BE49-F238E27FC236}">
                <a16:creationId xmlns="" xmlns:a16="http://schemas.microsoft.com/office/drawing/2014/main" id="{1CA38238-3DDB-40B5-129A-66B9C67EABAD}"/>
              </a:ext>
            </a:extLst>
          </p:cNvPr>
          <p:cNvSpPr txBox="1">
            <a:spLocks/>
          </p:cNvSpPr>
          <p:nvPr/>
        </p:nvSpPr>
        <p:spPr>
          <a:xfrm>
            <a:off x="0" y="6553200"/>
            <a:ext cx="9144000" cy="304800"/>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r>
              <a:rPr lang="en-US" sz="1100" b="1" dirty="0">
                <a:latin typeface="Arial Narrow" pitchFamily="34" charset="0"/>
              </a:rPr>
              <a:t>                                                    Department of CSE, SSGBCOET, </a:t>
            </a:r>
            <a:r>
              <a:rPr lang="en-US" sz="1100" b="1" dirty="0" err="1">
                <a:latin typeface="Arial Narrow" pitchFamily="34" charset="0"/>
              </a:rPr>
              <a:t>Bhusawal</a:t>
            </a:r>
            <a:r>
              <a:rPr lang="en-US" sz="1100" b="1" dirty="0">
                <a:latin typeface="Arial Narrow" pitchFamily="34" charset="0"/>
              </a:rPr>
              <a:t>                       Seminar-I/Seminar-II/ Special Study/ Minor-Project Presentation </a:t>
            </a:r>
          </a:p>
        </p:txBody>
      </p:sp>
      <p:sp>
        <p:nvSpPr>
          <p:cNvPr id="7" name="Date Placeholder 6">
            <a:extLst>
              <a:ext uri="{FF2B5EF4-FFF2-40B4-BE49-F238E27FC236}">
                <a16:creationId xmlns="" xmlns:a16="http://schemas.microsoft.com/office/drawing/2014/main" id="{FC4AA76C-5CFA-CBE7-54D3-42EB60040869}"/>
              </a:ext>
            </a:extLst>
          </p:cNvPr>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A8A661E4-5ACE-46BB-A005-30B133A2BD02}" type="datetime3">
              <a:rPr lang="en-US" sz="1100" b="1" dirty="0" smtClean="0">
                <a:solidFill>
                  <a:schemeClr val="lt1"/>
                </a:solidFill>
                <a:latin typeface="Arial Narrow" pitchFamily="34" charset="0"/>
              </a:rPr>
              <a:pPr algn="ctr">
                <a:lnSpc>
                  <a:spcPct val="80000"/>
                </a:lnSpc>
                <a:spcBef>
                  <a:spcPct val="0"/>
                </a:spcBef>
              </a:pPr>
              <a:t>21 June 2025</a:t>
            </a:fld>
            <a:endParaRPr lang="en-US" sz="1100" b="1" dirty="0">
              <a:solidFill>
                <a:schemeClr val="lt1"/>
              </a:solidFill>
              <a:latin typeface="Arial Narrow" pitchFamily="34" charset="0"/>
            </a:endParaRPr>
          </a:p>
        </p:txBody>
      </p:sp>
      <p:sp>
        <p:nvSpPr>
          <p:cNvPr id="8" name="Date Placeholder 6">
            <a:extLst>
              <a:ext uri="{FF2B5EF4-FFF2-40B4-BE49-F238E27FC236}">
                <a16:creationId xmlns="" xmlns:a16="http://schemas.microsoft.com/office/drawing/2014/main" id="{08B6A049-1322-C934-915B-9225A37A5B89}"/>
              </a:ext>
            </a:extLst>
          </p:cNvPr>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5</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pic>
        <p:nvPicPr>
          <p:cNvPr id="10" name="Picture 9" descr="ssgblogo.jpg">
            <a:extLst>
              <a:ext uri="{FF2B5EF4-FFF2-40B4-BE49-F238E27FC236}">
                <a16:creationId xmlns="" xmlns:a16="http://schemas.microsoft.com/office/drawing/2014/main" id="{5389B7AE-A332-69A6-9B3F-9A67BE9F2C15}"/>
              </a:ext>
            </a:extLst>
          </p:cNvPr>
          <p:cNvPicPr>
            <a:picLocks noChangeAspect="1"/>
          </p:cNvPicPr>
          <p:nvPr/>
        </p:nvPicPr>
        <p:blipFill>
          <a:blip r:embed="rId2"/>
          <a:stretch>
            <a:fillRect/>
          </a:stretch>
        </p:blipFill>
        <p:spPr>
          <a:xfrm>
            <a:off x="0" y="0"/>
            <a:ext cx="1066800" cy="838200"/>
          </a:xfrm>
          <a:prstGeom prst="rect">
            <a:avLst/>
          </a:prstGeom>
        </p:spPr>
      </p:pic>
      <p:sp>
        <p:nvSpPr>
          <p:cNvPr id="9" name="TextBox 8">
            <a:extLst>
              <a:ext uri="{FF2B5EF4-FFF2-40B4-BE49-F238E27FC236}">
                <a16:creationId xmlns="" xmlns:a16="http://schemas.microsoft.com/office/drawing/2014/main" id="{9EA5A2CA-15C7-7B99-34E0-506DF732E0E4}"/>
              </a:ext>
            </a:extLst>
          </p:cNvPr>
          <p:cNvSpPr txBox="1"/>
          <p:nvPr/>
        </p:nvSpPr>
        <p:spPr>
          <a:xfrm>
            <a:off x="533400" y="1295400"/>
            <a:ext cx="8001000" cy="3345788"/>
          </a:xfrm>
          <a:prstGeom prst="rect">
            <a:avLst/>
          </a:prstGeom>
          <a:noFill/>
        </p:spPr>
        <p:txBody>
          <a:bodyPr wrap="square" rtlCol="0">
            <a:spAutoFit/>
          </a:bodyPr>
          <a:lstStyle/>
          <a:p>
            <a:pPr indent="393700">
              <a:lnSpc>
                <a:spcPct val="150000"/>
              </a:lnSpc>
              <a:buFont typeface="Wingdings" pitchFamily="2" charset="2"/>
              <a:buChar char="v"/>
            </a:pPr>
            <a:r>
              <a:rPr lang="en-US" sz="2400" dirty="0">
                <a:latin typeface="Times New Roman" pitchFamily="18" charset="0"/>
                <a:cs typeface="Times New Roman" pitchFamily="18" charset="0"/>
              </a:rPr>
              <a:t>The proposed flight reservation system combines rule-based logic with data-driven machine learning models to create an optimized and intelligent booking platform.</a:t>
            </a:r>
          </a:p>
          <a:p>
            <a:pPr indent="393700">
              <a:lnSpc>
                <a:spcPct val="150000"/>
              </a:lnSpc>
              <a:buFont typeface="Wingdings" pitchFamily="2" charset="2"/>
              <a:buChar char="v"/>
            </a:pPr>
            <a:r>
              <a:rPr lang="en-US" sz="2400" dirty="0">
                <a:latin typeface="Times New Roman" pitchFamily="18" charset="0"/>
                <a:cs typeface="Times New Roman" pitchFamily="18" charset="0"/>
              </a:rPr>
              <a:t>These ensure that all bookings strictly follow operational standards and legal guidelines.</a:t>
            </a:r>
          </a:p>
          <a:p>
            <a:pPr indent="393700">
              <a:lnSpc>
                <a:spcPct val="150000"/>
              </a:lnSpc>
              <a:buFont typeface="Wingdings" pitchFamily="2" charset="2"/>
              <a:buChar char="v"/>
            </a:pP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130681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8D44356-940C-5965-39DB-49EA7FDD97BB}"/>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E89A56B5-58B5-6F78-2606-E57EA5E56090}"/>
              </a:ext>
            </a:extLst>
          </p:cNvPr>
          <p:cNvSpPr>
            <a:spLocks noGrp="1"/>
          </p:cNvSpPr>
          <p:nvPr>
            <p:ph type="ctrTitle"/>
          </p:nvPr>
        </p:nvSpPr>
        <p:spPr>
          <a:xfrm>
            <a:off x="0" y="0"/>
            <a:ext cx="9144000" cy="838200"/>
          </a:xfrm>
        </p:spPr>
        <p:style>
          <a:lnRef idx="0">
            <a:schemeClr val="accent3"/>
          </a:lnRef>
          <a:fillRef idx="3">
            <a:schemeClr val="accent3"/>
          </a:fillRef>
          <a:effectRef idx="3">
            <a:schemeClr val="accent3"/>
          </a:effectRef>
          <a:fontRef idx="minor">
            <a:schemeClr val="lt1"/>
          </a:fontRef>
        </p:style>
        <p:txBody>
          <a:bodyPr>
            <a:normAutofit/>
          </a:bodyPr>
          <a:lstStyle/>
          <a:p>
            <a:pPr indent="1198563" algn="just"/>
            <a:r>
              <a:rPr lang="en-US" sz="2800" b="1" dirty="0">
                <a:latin typeface="Arial Narrow" pitchFamily="34" charset="0"/>
              </a:rPr>
              <a:t> </a:t>
            </a:r>
            <a:r>
              <a:rPr lang="en-US" sz="4000" b="1" dirty="0">
                <a:latin typeface="Times New Roman" panose="02020603050405020304" pitchFamily="18" charset="0"/>
                <a:cs typeface="Times New Roman" panose="02020603050405020304" pitchFamily="18" charset="0"/>
              </a:rPr>
              <a:t>Implementation</a:t>
            </a:r>
          </a:p>
        </p:txBody>
      </p:sp>
      <p:sp>
        <p:nvSpPr>
          <p:cNvPr id="4" name="Title 1">
            <a:extLst>
              <a:ext uri="{FF2B5EF4-FFF2-40B4-BE49-F238E27FC236}">
                <a16:creationId xmlns="" xmlns:a16="http://schemas.microsoft.com/office/drawing/2014/main" id="{71F5FE42-0FD8-6A5E-A882-86FB01DED951}"/>
              </a:ext>
            </a:extLst>
          </p:cNvPr>
          <p:cNvSpPr txBox="1">
            <a:spLocks/>
          </p:cNvSpPr>
          <p:nvPr/>
        </p:nvSpPr>
        <p:spPr>
          <a:xfrm>
            <a:off x="0" y="6553200"/>
            <a:ext cx="9144000" cy="304800"/>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r>
              <a:rPr lang="en-US" sz="1100" b="1" dirty="0">
                <a:latin typeface="Arial Narrow" pitchFamily="34" charset="0"/>
              </a:rPr>
              <a:t>                                                    Department of CSE, SSGBCOET, </a:t>
            </a:r>
            <a:r>
              <a:rPr lang="en-US" sz="1100" b="1" dirty="0" err="1">
                <a:latin typeface="Arial Narrow" pitchFamily="34" charset="0"/>
              </a:rPr>
              <a:t>Bhusawal</a:t>
            </a:r>
            <a:r>
              <a:rPr lang="en-US" sz="1100" b="1" dirty="0">
                <a:latin typeface="Arial Narrow" pitchFamily="34" charset="0"/>
              </a:rPr>
              <a:t>                       Seminar-I/Seminar-II/ Special Study/ Minor-Project Presentation </a:t>
            </a:r>
          </a:p>
        </p:txBody>
      </p:sp>
      <p:sp>
        <p:nvSpPr>
          <p:cNvPr id="7" name="Date Placeholder 6">
            <a:extLst>
              <a:ext uri="{FF2B5EF4-FFF2-40B4-BE49-F238E27FC236}">
                <a16:creationId xmlns="" xmlns:a16="http://schemas.microsoft.com/office/drawing/2014/main" id="{1EA153D2-E97C-D79E-4D85-2D88E7CF815C}"/>
              </a:ext>
            </a:extLst>
          </p:cNvPr>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A8A661E4-5ACE-46BB-A005-30B133A2BD02}" type="datetime3">
              <a:rPr lang="en-US" sz="1100" b="1" dirty="0" smtClean="0">
                <a:solidFill>
                  <a:schemeClr val="lt1"/>
                </a:solidFill>
                <a:latin typeface="Arial Narrow" pitchFamily="34" charset="0"/>
              </a:rPr>
              <a:pPr algn="ctr">
                <a:lnSpc>
                  <a:spcPct val="80000"/>
                </a:lnSpc>
                <a:spcBef>
                  <a:spcPct val="0"/>
                </a:spcBef>
              </a:pPr>
              <a:t>21 June 2025</a:t>
            </a:fld>
            <a:endParaRPr lang="en-US" sz="1100" b="1" dirty="0">
              <a:solidFill>
                <a:schemeClr val="lt1"/>
              </a:solidFill>
              <a:latin typeface="Arial Narrow" pitchFamily="34" charset="0"/>
            </a:endParaRPr>
          </a:p>
        </p:txBody>
      </p:sp>
      <p:sp>
        <p:nvSpPr>
          <p:cNvPr id="8" name="Date Placeholder 6">
            <a:extLst>
              <a:ext uri="{FF2B5EF4-FFF2-40B4-BE49-F238E27FC236}">
                <a16:creationId xmlns="" xmlns:a16="http://schemas.microsoft.com/office/drawing/2014/main" id="{1C52FADC-C188-2D6E-73D1-86DDD875181C}"/>
              </a:ext>
            </a:extLst>
          </p:cNvPr>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6</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pic>
        <p:nvPicPr>
          <p:cNvPr id="10" name="Picture 9" descr="ssgblogo.jpg">
            <a:extLst>
              <a:ext uri="{FF2B5EF4-FFF2-40B4-BE49-F238E27FC236}">
                <a16:creationId xmlns="" xmlns:a16="http://schemas.microsoft.com/office/drawing/2014/main" id="{EA776FC7-6620-1F65-2005-F1D91E4AC829}"/>
              </a:ext>
            </a:extLst>
          </p:cNvPr>
          <p:cNvPicPr>
            <a:picLocks noChangeAspect="1"/>
          </p:cNvPicPr>
          <p:nvPr/>
        </p:nvPicPr>
        <p:blipFill>
          <a:blip r:embed="rId2"/>
          <a:stretch>
            <a:fillRect/>
          </a:stretch>
        </p:blipFill>
        <p:spPr>
          <a:xfrm>
            <a:off x="0" y="0"/>
            <a:ext cx="1066800" cy="838200"/>
          </a:xfrm>
          <a:prstGeom prst="rect">
            <a:avLst/>
          </a:prstGeom>
        </p:spPr>
      </p:pic>
      <p:sp>
        <p:nvSpPr>
          <p:cNvPr id="9" name="TextBox 8">
            <a:extLst>
              <a:ext uri="{FF2B5EF4-FFF2-40B4-BE49-F238E27FC236}">
                <a16:creationId xmlns="" xmlns:a16="http://schemas.microsoft.com/office/drawing/2014/main" id="{75937550-A938-D3D4-AF1C-B8BF0396005E}"/>
              </a:ext>
            </a:extLst>
          </p:cNvPr>
          <p:cNvSpPr txBox="1"/>
          <p:nvPr/>
        </p:nvSpPr>
        <p:spPr>
          <a:xfrm>
            <a:off x="533400" y="1295400"/>
            <a:ext cx="8001000" cy="4662815"/>
          </a:xfrm>
          <a:prstGeom prst="rect">
            <a:avLst/>
          </a:prstGeom>
          <a:noFill/>
        </p:spPr>
        <p:txBody>
          <a:bodyPr wrap="square" rtlCol="0">
            <a:spAutoFit/>
          </a:bodyPr>
          <a:lstStyle/>
          <a:p>
            <a:pPr marL="400050" indent="-400050" algn="just">
              <a:lnSpc>
                <a:spcPct val="150000"/>
              </a:lnSpc>
              <a:buFont typeface="+mj-lt"/>
              <a:buAutoNum type="romanLcPeriod"/>
            </a:pPr>
            <a:endParaRPr lang="en-IN" dirty="0">
              <a:latin typeface="Times New Roman" panose="02020603050405020304" pitchFamily="18" charset="0"/>
              <a:cs typeface="Times New Roman" panose="02020603050405020304" pitchFamily="18" charset="0"/>
            </a:endParaRPr>
          </a:p>
          <a:p>
            <a:pPr marL="400050" indent="-400050" algn="just">
              <a:lnSpc>
                <a:spcPct val="150000"/>
              </a:lnSpc>
              <a:buFont typeface="+mj-lt"/>
              <a:buAutoNum type="romanLcPeriod"/>
            </a:pPr>
            <a:r>
              <a:rPr lang="en-IN" b="1" dirty="0">
                <a:latin typeface="Times New Roman" panose="02020603050405020304" pitchFamily="18" charset="0"/>
                <a:cs typeface="Times New Roman" panose="02020603050405020304" pitchFamily="18" charset="0"/>
              </a:rPr>
              <a:t>Step1:</a:t>
            </a:r>
            <a:r>
              <a:rPr lang="en-IN" dirty="0">
                <a:latin typeface="Times New Roman" panose="02020603050405020304" pitchFamily="18" charset="0"/>
                <a:cs typeface="Times New Roman" panose="02020603050405020304" pitchFamily="18" charset="0"/>
              </a:rPr>
              <a:t> Open Command Prompt and write </a:t>
            </a:r>
            <a:r>
              <a:rPr lang="en-IN" b="1" dirty="0">
                <a:latin typeface="Times New Roman" panose="02020603050405020304" pitchFamily="18" charset="0"/>
                <a:cs typeface="Times New Roman" panose="02020603050405020304" pitchFamily="18" charset="0"/>
              </a:rPr>
              <a:t>“ code .” </a:t>
            </a:r>
            <a:r>
              <a:rPr lang="en-IN" dirty="0">
                <a:latin typeface="Times New Roman" panose="02020603050405020304" pitchFamily="18" charset="0"/>
                <a:cs typeface="Times New Roman" panose="02020603050405020304" pitchFamily="18" charset="0"/>
              </a:rPr>
              <a:t>Then Enter and Run </a:t>
            </a:r>
            <a:r>
              <a:rPr lang="en-IN" b="1" dirty="0">
                <a:latin typeface="Times New Roman" panose="02020603050405020304" pitchFamily="18" charset="0"/>
                <a:cs typeface="Times New Roman" panose="02020603050405020304" pitchFamily="18" charset="0"/>
              </a:rPr>
              <a:t>python manage.py </a:t>
            </a:r>
            <a:r>
              <a:rPr lang="en-IN" b="1" dirty="0" err="1">
                <a:latin typeface="Times New Roman" panose="02020603050405020304" pitchFamily="18" charset="0"/>
                <a:cs typeface="Times New Roman" panose="02020603050405020304" pitchFamily="18" charset="0"/>
              </a:rPr>
              <a:t>runserver</a:t>
            </a:r>
            <a:r>
              <a:rPr lang="en-IN" dirty="0">
                <a:latin typeface="Times New Roman" panose="02020603050405020304" pitchFamily="18" charset="0"/>
                <a:cs typeface="Times New Roman" panose="02020603050405020304" pitchFamily="18" charset="0"/>
              </a:rPr>
              <a:t> command and enter then click on IP address and </a:t>
            </a:r>
            <a:r>
              <a:rPr lang="en-IN" b="1" dirty="0">
                <a:latin typeface="Times New Roman" panose="02020603050405020304" pitchFamily="18" charset="0"/>
                <a:cs typeface="Times New Roman" panose="02020603050405020304" pitchFamily="18" charset="0"/>
              </a:rPr>
              <a:t>CTRL + C</a:t>
            </a:r>
            <a:r>
              <a:rPr lang="en-IN" dirty="0">
                <a:latin typeface="Times New Roman" panose="02020603050405020304" pitchFamily="18" charset="0"/>
                <a:cs typeface="Times New Roman" panose="02020603050405020304" pitchFamily="18" charset="0"/>
              </a:rPr>
              <a:t> then project are open in Browser.</a:t>
            </a:r>
          </a:p>
          <a:p>
            <a:pPr marL="400050" indent="-400050" algn="just">
              <a:buFont typeface="+mj-lt"/>
              <a:buAutoNum type="romanLcPeriod"/>
            </a:pPr>
            <a:r>
              <a:rPr lang="en-IN" b="1" dirty="0">
                <a:latin typeface="Times New Roman" panose="02020603050405020304" pitchFamily="18" charset="0"/>
                <a:cs typeface="Times New Roman" panose="02020603050405020304" pitchFamily="18" charset="0"/>
              </a:rPr>
              <a:t>Step2: </a:t>
            </a:r>
            <a:r>
              <a:rPr lang="en-IN" dirty="0">
                <a:latin typeface="Times New Roman" panose="02020603050405020304" pitchFamily="18" charset="0"/>
                <a:cs typeface="Times New Roman" panose="02020603050405020304" pitchFamily="18" charset="0"/>
              </a:rPr>
              <a:t>Home Page are open and fill the all details and click </a:t>
            </a:r>
            <a:r>
              <a:rPr lang="en-IN" dirty="0" err="1">
                <a:latin typeface="Times New Roman" panose="02020603050405020304" pitchFamily="18" charset="0"/>
                <a:cs typeface="Times New Roman" panose="02020603050405020304" pitchFamily="18" charset="0"/>
              </a:rPr>
              <a:t>on“Search</a:t>
            </a:r>
            <a:r>
              <a:rPr lang="en-IN" dirty="0">
                <a:latin typeface="Times New Roman" panose="02020603050405020304" pitchFamily="18" charset="0"/>
                <a:cs typeface="Times New Roman" panose="02020603050405020304" pitchFamily="18" charset="0"/>
              </a:rPr>
              <a:t> Flight”</a:t>
            </a:r>
            <a:r>
              <a:rPr lang="en-IN" b="1"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400050" indent="-400050" algn="just">
              <a:lnSpc>
                <a:spcPct val="150000"/>
              </a:lnSpc>
              <a:buFont typeface="+mj-lt"/>
              <a:buAutoNum type="romanLcPeriod"/>
            </a:pPr>
            <a:r>
              <a:rPr lang="en-IN" b="1" dirty="0">
                <a:latin typeface="Times New Roman" panose="02020603050405020304" pitchFamily="18" charset="0"/>
                <a:cs typeface="Times New Roman" panose="02020603050405020304" pitchFamily="18" charset="0"/>
              </a:rPr>
              <a:t>Step3: </a:t>
            </a:r>
            <a:r>
              <a:rPr lang="en-IN" dirty="0">
                <a:latin typeface="Times New Roman" panose="02020603050405020304" pitchFamily="18" charset="0"/>
                <a:cs typeface="Times New Roman" panose="02020603050405020304" pitchFamily="18" charset="0"/>
              </a:rPr>
              <a:t>Then they showed the available flights.</a:t>
            </a:r>
          </a:p>
          <a:p>
            <a:pPr marL="400050" indent="-400050" algn="just">
              <a:buFont typeface="+mj-lt"/>
              <a:buAutoNum type="romanLcPeriod"/>
            </a:pPr>
            <a:r>
              <a:rPr lang="en-IN" b="1" dirty="0">
                <a:latin typeface="Times New Roman" panose="02020603050405020304" pitchFamily="18" charset="0"/>
                <a:cs typeface="Times New Roman" panose="02020603050405020304" pitchFamily="18" charset="0"/>
              </a:rPr>
              <a:t>Step4: </a:t>
            </a:r>
            <a:r>
              <a:rPr lang="en-IN" dirty="0">
                <a:latin typeface="Times New Roman" panose="02020603050405020304" pitchFamily="18" charset="0"/>
                <a:cs typeface="Times New Roman" panose="02020603050405020304" pitchFamily="18" charset="0"/>
              </a:rPr>
              <a:t>Fill the Ticket, Contact details and also we add coupon code here and click “Apply”.</a:t>
            </a:r>
          </a:p>
          <a:p>
            <a:pPr marL="400050" indent="-400050" algn="just">
              <a:buFont typeface="+mj-lt"/>
              <a:buAutoNum type="romanLcPeriod"/>
            </a:pPr>
            <a:r>
              <a:rPr lang="en-IN" b="1" dirty="0">
                <a:latin typeface="Times New Roman" panose="02020603050405020304" pitchFamily="18" charset="0"/>
                <a:cs typeface="Times New Roman" panose="02020603050405020304" pitchFamily="18" charset="0"/>
              </a:rPr>
              <a:t> Step5: </a:t>
            </a:r>
            <a:r>
              <a:rPr lang="en-IN" dirty="0">
                <a:latin typeface="Times New Roman" panose="02020603050405020304" pitchFamily="18" charset="0"/>
                <a:cs typeface="Times New Roman" panose="02020603050405020304" pitchFamily="18" charset="0"/>
              </a:rPr>
              <a:t>Fill the Passenger Details and Proceed to payment.</a:t>
            </a:r>
          </a:p>
          <a:p>
            <a:pPr marL="400050" indent="-400050" algn="just">
              <a:buFont typeface="+mj-lt"/>
              <a:buAutoNum type="romanLcPeriod"/>
            </a:pPr>
            <a:r>
              <a:rPr lang="en-IN" b="1" dirty="0">
                <a:latin typeface="Times New Roman" panose="02020603050405020304" pitchFamily="18" charset="0"/>
                <a:cs typeface="Times New Roman" panose="02020603050405020304" pitchFamily="18" charset="0"/>
              </a:rPr>
              <a:t> Step6: </a:t>
            </a:r>
            <a:r>
              <a:rPr lang="en-IN" dirty="0">
                <a:latin typeface="Times New Roman" panose="02020603050405020304" pitchFamily="18" charset="0"/>
                <a:cs typeface="Times New Roman" panose="02020603050405020304" pitchFamily="18" charset="0"/>
              </a:rPr>
              <a:t>Fill Payment Details and Make payment.</a:t>
            </a:r>
          </a:p>
          <a:p>
            <a:pPr marL="400050" indent="-400050" algn="just">
              <a:buFont typeface="+mj-lt"/>
              <a:buAutoNum type="romanLcPeriod"/>
            </a:pPr>
            <a:r>
              <a:rPr lang="en-IN" b="1" dirty="0">
                <a:latin typeface="Times New Roman" panose="02020603050405020304" pitchFamily="18" charset="0"/>
                <a:cs typeface="Times New Roman" panose="02020603050405020304" pitchFamily="18" charset="0"/>
              </a:rPr>
              <a:t>Step7: </a:t>
            </a:r>
            <a:r>
              <a:rPr lang="en-IN" dirty="0">
                <a:latin typeface="Times New Roman" panose="02020603050405020304" pitchFamily="18" charset="0"/>
                <a:cs typeface="Times New Roman" panose="02020603050405020304" pitchFamily="18" charset="0"/>
              </a:rPr>
              <a:t>After make payment ticket will be confirmed and “Congratulations, Your flight booking is confirmed” message will shown on page  and print ticket option will be available.</a:t>
            </a:r>
          </a:p>
          <a:p>
            <a:endParaRPr lang="en-IN" dirty="0"/>
          </a:p>
        </p:txBody>
      </p:sp>
    </p:spTree>
    <p:extLst>
      <p:ext uri="{BB962C8B-B14F-4D97-AF65-F5344CB8AC3E}">
        <p14:creationId xmlns:p14="http://schemas.microsoft.com/office/powerpoint/2010/main" val="3489438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8D44356-940C-5965-39DB-49EA7FDD97BB}"/>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E89A56B5-58B5-6F78-2606-E57EA5E56090}"/>
              </a:ext>
            </a:extLst>
          </p:cNvPr>
          <p:cNvSpPr>
            <a:spLocks noGrp="1"/>
          </p:cNvSpPr>
          <p:nvPr>
            <p:ph type="ctrTitle"/>
          </p:nvPr>
        </p:nvSpPr>
        <p:spPr>
          <a:xfrm>
            <a:off x="0" y="0"/>
            <a:ext cx="9144000" cy="838200"/>
          </a:xfrm>
        </p:spPr>
        <p:style>
          <a:lnRef idx="0">
            <a:schemeClr val="accent3"/>
          </a:lnRef>
          <a:fillRef idx="3">
            <a:schemeClr val="accent3"/>
          </a:fillRef>
          <a:effectRef idx="3">
            <a:schemeClr val="accent3"/>
          </a:effectRef>
          <a:fontRef idx="minor">
            <a:schemeClr val="lt1"/>
          </a:fontRef>
        </p:style>
        <p:txBody>
          <a:bodyPr>
            <a:normAutofit/>
          </a:bodyPr>
          <a:lstStyle/>
          <a:p>
            <a:pPr indent="1198563" algn="just"/>
            <a:r>
              <a:rPr lang="en-US" sz="4000" b="1" dirty="0" smtClean="0">
                <a:latin typeface="Times New Roman" panose="02020603050405020304" pitchFamily="18" charset="0"/>
                <a:cs typeface="Times New Roman" panose="02020603050405020304" pitchFamily="18" charset="0"/>
              </a:rPr>
              <a:t>Results </a:t>
            </a:r>
            <a:endParaRPr lang="en-US" sz="4000" b="1"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 xmlns:a16="http://schemas.microsoft.com/office/drawing/2014/main" id="{71F5FE42-0FD8-6A5E-A882-86FB01DED951}"/>
              </a:ext>
            </a:extLst>
          </p:cNvPr>
          <p:cNvSpPr txBox="1">
            <a:spLocks/>
          </p:cNvSpPr>
          <p:nvPr/>
        </p:nvSpPr>
        <p:spPr>
          <a:xfrm>
            <a:off x="0" y="6553200"/>
            <a:ext cx="9144000" cy="304800"/>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r>
              <a:rPr lang="en-US" sz="1100" b="1" dirty="0">
                <a:latin typeface="Arial Narrow" pitchFamily="34" charset="0"/>
              </a:rPr>
              <a:t>                                                    Department of CSE, SSGBCOET, </a:t>
            </a:r>
            <a:r>
              <a:rPr lang="en-US" sz="1100" b="1" dirty="0" err="1">
                <a:latin typeface="Arial Narrow" pitchFamily="34" charset="0"/>
              </a:rPr>
              <a:t>Bhusawal</a:t>
            </a:r>
            <a:r>
              <a:rPr lang="en-US" sz="1100" b="1" dirty="0">
                <a:latin typeface="Arial Narrow" pitchFamily="34" charset="0"/>
              </a:rPr>
              <a:t>                       Seminar-I/Seminar-II/ Special Study/ Minor-Project Presentation </a:t>
            </a:r>
          </a:p>
        </p:txBody>
      </p:sp>
      <p:sp>
        <p:nvSpPr>
          <p:cNvPr id="7" name="Date Placeholder 6">
            <a:extLst>
              <a:ext uri="{FF2B5EF4-FFF2-40B4-BE49-F238E27FC236}">
                <a16:creationId xmlns="" xmlns:a16="http://schemas.microsoft.com/office/drawing/2014/main" id="{1EA153D2-E97C-D79E-4D85-2D88E7CF815C}"/>
              </a:ext>
            </a:extLst>
          </p:cNvPr>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A8A661E4-5ACE-46BB-A005-30B133A2BD02}" type="datetime3">
              <a:rPr lang="en-US" sz="1100" b="1" dirty="0" smtClean="0">
                <a:solidFill>
                  <a:schemeClr val="lt1"/>
                </a:solidFill>
                <a:latin typeface="Arial Narrow" pitchFamily="34" charset="0"/>
              </a:rPr>
              <a:pPr algn="ctr">
                <a:lnSpc>
                  <a:spcPct val="80000"/>
                </a:lnSpc>
                <a:spcBef>
                  <a:spcPct val="0"/>
                </a:spcBef>
              </a:pPr>
              <a:t>21 June 2025</a:t>
            </a:fld>
            <a:endParaRPr lang="en-US" sz="1100" b="1" dirty="0">
              <a:solidFill>
                <a:schemeClr val="lt1"/>
              </a:solidFill>
              <a:latin typeface="Arial Narrow" pitchFamily="34" charset="0"/>
            </a:endParaRPr>
          </a:p>
        </p:txBody>
      </p:sp>
      <p:sp>
        <p:nvSpPr>
          <p:cNvPr id="8" name="Date Placeholder 6">
            <a:extLst>
              <a:ext uri="{FF2B5EF4-FFF2-40B4-BE49-F238E27FC236}">
                <a16:creationId xmlns="" xmlns:a16="http://schemas.microsoft.com/office/drawing/2014/main" id="{1C52FADC-C188-2D6E-73D1-86DDD875181C}"/>
              </a:ext>
            </a:extLst>
          </p:cNvPr>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7</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pic>
        <p:nvPicPr>
          <p:cNvPr id="10" name="Picture 9" descr="ssgblogo.jpg">
            <a:extLst>
              <a:ext uri="{FF2B5EF4-FFF2-40B4-BE49-F238E27FC236}">
                <a16:creationId xmlns="" xmlns:a16="http://schemas.microsoft.com/office/drawing/2014/main" id="{EA776FC7-6620-1F65-2005-F1D91E4AC829}"/>
              </a:ext>
            </a:extLst>
          </p:cNvPr>
          <p:cNvPicPr>
            <a:picLocks noChangeAspect="1"/>
          </p:cNvPicPr>
          <p:nvPr/>
        </p:nvPicPr>
        <p:blipFill>
          <a:blip r:embed="rId2"/>
          <a:stretch>
            <a:fillRect/>
          </a:stretch>
        </p:blipFill>
        <p:spPr>
          <a:xfrm>
            <a:off x="0" y="0"/>
            <a:ext cx="1066800" cy="838200"/>
          </a:xfrm>
          <a:prstGeom prst="rect">
            <a:avLst/>
          </a:prstGeom>
        </p:spPr>
      </p:pic>
      <p:sp>
        <p:nvSpPr>
          <p:cNvPr id="9" name="TextBox 8">
            <a:extLst>
              <a:ext uri="{FF2B5EF4-FFF2-40B4-BE49-F238E27FC236}">
                <a16:creationId xmlns="" xmlns:a16="http://schemas.microsoft.com/office/drawing/2014/main" id="{75937550-A938-D3D4-AF1C-B8BF0396005E}"/>
              </a:ext>
            </a:extLst>
          </p:cNvPr>
          <p:cNvSpPr txBox="1"/>
          <p:nvPr/>
        </p:nvSpPr>
        <p:spPr>
          <a:xfrm>
            <a:off x="510540" y="1295399"/>
            <a:ext cx="8001000" cy="463397"/>
          </a:xfrm>
          <a:prstGeom prst="rect">
            <a:avLst/>
          </a:prstGeom>
          <a:noFill/>
        </p:spPr>
        <p:txBody>
          <a:bodyPr wrap="square" rtlCol="0">
            <a:spAutoFit/>
          </a:bodyPr>
          <a:lstStyle/>
          <a:p>
            <a:pPr algn="just">
              <a:lnSpc>
                <a:spcPct val="150000"/>
              </a:lnSpc>
            </a:pPr>
            <a:r>
              <a:rPr lang="en-IN" b="1" dirty="0" smtClean="0">
                <a:latin typeface="Times New Roman" pitchFamily="18" charset="0"/>
                <a:cs typeface="Times New Roman" pitchFamily="18" charset="0"/>
              </a:rPr>
              <a:t>1. Run </a:t>
            </a:r>
            <a:r>
              <a:rPr lang="en-IN" b="1" dirty="0">
                <a:latin typeface="Times New Roman" pitchFamily="18" charset="0"/>
                <a:cs typeface="Times New Roman" pitchFamily="18" charset="0"/>
              </a:rPr>
              <a:t>Project on command prompt</a:t>
            </a:r>
            <a:endParaRPr lang="en-IN"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9660" y="1905000"/>
            <a:ext cx="7155180" cy="4024789"/>
          </a:xfrm>
          <a:prstGeom prst="rect">
            <a:avLst/>
          </a:prstGeom>
        </p:spPr>
      </p:pic>
    </p:spTree>
    <p:extLst>
      <p:ext uri="{BB962C8B-B14F-4D97-AF65-F5344CB8AC3E}">
        <p14:creationId xmlns:p14="http://schemas.microsoft.com/office/powerpoint/2010/main" val="3619175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8D44356-940C-5965-39DB-49EA7FDD97BB}"/>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E89A56B5-58B5-6F78-2606-E57EA5E56090}"/>
              </a:ext>
            </a:extLst>
          </p:cNvPr>
          <p:cNvSpPr>
            <a:spLocks noGrp="1"/>
          </p:cNvSpPr>
          <p:nvPr>
            <p:ph type="ctrTitle"/>
          </p:nvPr>
        </p:nvSpPr>
        <p:spPr>
          <a:xfrm>
            <a:off x="0" y="0"/>
            <a:ext cx="9144000" cy="838200"/>
          </a:xfrm>
        </p:spPr>
        <p:style>
          <a:lnRef idx="0">
            <a:schemeClr val="accent3"/>
          </a:lnRef>
          <a:fillRef idx="3">
            <a:schemeClr val="accent3"/>
          </a:fillRef>
          <a:effectRef idx="3">
            <a:schemeClr val="accent3"/>
          </a:effectRef>
          <a:fontRef idx="minor">
            <a:schemeClr val="lt1"/>
          </a:fontRef>
        </p:style>
        <p:txBody>
          <a:bodyPr>
            <a:normAutofit/>
          </a:bodyPr>
          <a:lstStyle/>
          <a:p>
            <a:pPr indent="1198563" algn="just"/>
            <a:r>
              <a:rPr lang="en-US" sz="4000" b="1" dirty="0" smtClean="0">
                <a:latin typeface="Times New Roman" panose="02020603050405020304" pitchFamily="18" charset="0"/>
                <a:cs typeface="Times New Roman" panose="02020603050405020304" pitchFamily="18" charset="0"/>
              </a:rPr>
              <a:t>Results </a:t>
            </a:r>
            <a:endParaRPr lang="en-US" sz="4000" b="1"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 xmlns:a16="http://schemas.microsoft.com/office/drawing/2014/main" id="{71F5FE42-0FD8-6A5E-A882-86FB01DED951}"/>
              </a:ext>
            </a:extLst>
          </p:cNvPr>
          <p:cNvSpPr txBox="1">
            <a:spLocks/>
          </p:cNvSpPr>
          <p:nvPr/>
        </p:nvSpPr>
        <p:spPr>
          <a:xfrm>
            <a:off x="0" y="6553200"/>
            <a:ext cx="9144000" cy="304800"/>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r>
              <a:rPr lang="en-US" sz="1100" b="1" dirty="0">
                <a:latin typeface="Arial Narrow" pitchFamily="34" charset="0"/>
              </a:rPr>
              <a:t>                                                    Department of CSE, SSGBCOET, </a:t>
            </a:r>
            <a:r>
              <a:rPr lang="en-US" sz="1100" b="1" dirty="0" err="1">
                <a:latin typeface="Arial Narrow" pitchFamily="34" charset="0"/>
              </a:rPr>
              <a:t>Bhusawal</a:t>
            </a:r>
            <a:r>
              <a:rPr lang="en-US" sz="1100" b="1" dirty="0">
                <a:latin typeface="Arial Narrow" pitchFamily="34" charset="0"/>
              </a:rPr>
              <a:t>                       Seminar-I/Seminar-II/ Special Study/ Minor-Project Presentation </a:t>
            </a:r>
          </a:p>
        </p:txBody>
      </p:sp>
      <p:sp>
        <p:nvSpPr>
          <p:cNvPr id="7" name="Date Placeholder 6">
            <a:extLst>
              <a:ext uri="{FF2B5EF4-FFF2-40B4-BE49-F238E27FC236}">
                <a16:creationId xmlns="" xmlns:a16="http://schemas.microsoft.com/office/drawing/2014/main" id="{1EA153D2-E97C-D79E-4D85-2D88E7CF815C}"/>
              </a:ext>
            </a:extLst>
          </p:cNvPr>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A8A661E4-5ACE-46BB-A005-30B133A2BD02}" type="datetime3">
              <a:rPr lang="en-US" sz="1100" b="1" dirty="0" smtClean="0">
                <a:solidFill>
                  <a:schemeClr val="lt1"/>
                </a:solidFill>
                <a:latin typeface="Arial Narrow" pitchFamily="34" charset="0"/>
              </a:rPr>
              <a:pPr algn="ctr">
                <a:lnSpc>
                  <a:spcPct val="80000"/>
                </a:lnSpc>
                <a:spcBef>
                  <a:spcPct val="0"/>
                </a:spcBef>
              </a:pPr>
              <a:t>21 June 2025</a:t>
            </a:fld>
            <a:endParaRPr lang="en-US" sz="1100" b="1" dirty="0">
              <a:solidFill>
                <a:schemeClr val="lt1"/>
              </a:solidFill>
              <a:latin typeface="Arial Narrow" pitchFamily="34" charset="0"/>
            </a:endParaRPr>
          </a:p>
        </p:txBody>
      </p:sp>
      <p:sp>
        <p:nvSpPr>
          <p:cNvPr id="8" name="Date Placeholder 6">
            <a:extLst>
              <a:ext uri="{FF2B5EF4-FFF2-40B4-BE49-F238E27FC236}">
                <a16:creationId xmlns="" xmlns:a16="http://schemas.microsoft.com/office/drawing/2014/main" id="{1C52FADC-C188-2D6E-73D1-86DDD875181C}"/>
              </a:ext>
            </a:extLst>
          </p:cNvPr>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8</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pic>
        <p:nvPicPr>
          <p:cNvPr id="10" name="Picture 9" descr="ssgblogo.jpg">
            <a:extLst>
              <a:ext uri="{FF2B5EF4-FFF2-40B4-BE49-F238E27FC236}">
                <a16:creationId xmlns="" xmlns:a16="http://schemas.microsoft.com/office/drawing/2014/main" id="{EA776FC7-6620-1F65-2005-F1D91E4AC829}"/>
              </a:ext>
            </a:extLst>
          </p:cNvPr>
          <p:cNvPicPr>
            <a:picLocks noChangeAspect="1"/>
          </p:cNvPicPr>
          <p:nvPr/>
        </p:nvPicPr>
        <p:blipFill>
          <a:blip r:embed="rId2"/>
          <a:stretch>
            <a:fillRect/>
          </a:stretch>
        </p:blipFill>
        <p:spPr>
          <a:xfrm>
            <a:off x="0" y="0"/>
            <a:ext cx="1066800" cy="838200"/>
          </a:xfrm>
          <a:prstGeom prst="rect">
            <a:avLst/>
          </a:prstGeom>
        </p:spPr>
      </p:pic>
      <p:sp>
        <p:nvSpPr>
          <p:cNvPr id="9" name="TextBox 8">
            <a:extLst>
              <a:ext uri="{FF2B5EF4-FFF2-40B4-BE49-F238E27FC236}">
                <a16:creationId xmlns="" xmlns:a16="http://schemas.microsoft.com/office/drawing/2014/main" id="{75937550-A938-D3D4-AF1C-B8BF0396005E}"/>
              </a:ext>
            </a:extLst>
          </p:cNvPr>
          <p:cNvSpPr txBox="1"/>
          <p:nvPr/>
        </p:nvSpPr>
        <p:spPr>
          <a:xfrm>
            <a:off x="533400" y="1295400"/>
            <a:ext cx="8001000" cy="507831"/>
          </a:xfrm>
          <a:prstGeom prst="rect">
            <a:avLst/>
          </a:prstGeom>
          <a:noFill/>
        </p:spPr>
        <p:txBody>
          <a:bodyPr wrap="square" rtlCol="0">
            <a:spAutoFit/>
          </a:bodyPr>
          <a:lstStyle/>
          <a:p>
            <a:pPr algn="just">
              <a:lnSpc>
                <a:spcPct val="150000"/>
              </a:lnSpc>
            </a:pPr>
            <a:r>
              <a:rPr lang="en-IN" b="1" dirty="0">
                <a:latin typeface="Times New Roman" pitchFamily="18" charset="0"/>
                <a:cs typeface="Times New Roman" pitchFamily="18" charset="0"/>
              </a:rPr>
              <a:t>2</a:t>
            </a:r>
            <a:r>
              <a:rPr lang="en-IN" b="1" dirty="0" smtClean="0">
                <a:latin typeface="Times New Roman" pitchFamily="18" charset="0"/>
                <a:cs typeface="Times New Roman" pitchFamily="18" charset="0"/>
              </a:rPr>
              <a:t>. </a:t>
            </a:r>
            <a:r>
              <a:rPr lang="en-IN" b="1" dirty="0">
                <a:latin typeface="Times New Roman" pitchFamily="18" charset="0"/>
                <a:cs typeface="Times New Roman" pitchFamily="18" charset="0"/>
              </a:rPr>
              <a:t>Home Page</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0" y="1905001"/>
            <a:ext cx="7179733" cy="4038600"/>
          </a:xfrm>
          <a:prstGeom prst="rect">
            <a:avLst/>
          </a:prstGeom>
        </p:spPr>
      </p:pic>
    </p:spTree>
    <p:extLst>
      <p:ext uri="{BB962C8B-B14F-4D97-AF65-F5344CB8AC3E}">
        <p14:creationId xmlns:p14="http://schemas.microsoft.com/office/powerpoint/2010/main" val="212779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8D44356-940C-5965-39DB-49EA7FDD97BB}"/>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E89A56B5-58B5-6F78-2606-E57EA5E56090}"/>
              </a:ext>
            </a:extLst>
          </p:cNvPr>
          <p:cNvSpPr>
            <a:spLocks noGrp="1"/>
          </p:cNvSpPr>
          <p:nvPr>
            <p:ph type="ctrTitle"/>
          </p:nvPr>
        </p:nvSpPr>
        <p:spPr>
          <a:xfrm>
            <a:off x="0" y="0"/>
            <a:ext cx="9144000" cy="838200"/>
          </a:xfrm>
        </p:spPr>
        <p:style>
          <a:lnRef idx="0">
            <a:schemeClr val="accent3"/>
          </a:lnRef>
          <a:fillRef idx="3">
            <a:schemeClr val="accent3"/>
          </a:fillRef>
          <a:effectRef idx="3">
            <a:schemeClr val="accent3"/>
          </a:effectRef>
          <a:fontRef idx="minor">
            <a:schemeClr val="lt1"/>
          </a:fontRef>
        </p:style>
        <p:txBody>
          <a:bodyPr>
            <a:normAutofit/>
          </a:bodyPr>
          <a:lstStyle/>
          <a:p>
            <a:pPr indent="1198563" algn="just"/>
            <a:r>
              <a:rPr lang="en-US" sz="4000" b="1" dirty="0" smtClean="0">
                <a:latin typeface="Times New Roman" panose="02020603050405020304" pitchFamily="18" charset="0"/>
                <a:cs typeface="Times New Roman" panose="02020603050405020304" pitchFamily="18" charset="0"/>
              </a:rPr>
              <a:t>Results </a:t>
            </a:r>
            <a:endParaRPr lang="en-US" sz="4000" b="1"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 xmlns:a16="http://schemas.microsoft.com/office/drawing/2014/main" id="{71F5FE42-0FD8-6A5E-A882-86FB01DED951}"/>
              </a:ext>
            </a:extLst>
          </p:cNvPr>
          <p:cNvSpPr txBox="1">
            <a:spLocks/>
          </p:cNvSpPr>
          <p:nvPr/>
        </p:nvSpPr>
        <p:spPr>
          <a:xfrm>
            <a:off x="0" y="6553200"/>
            <a:ext cx="9144000" cy="304800"/>
          </a:xfrm>
          <a:prstGeom prst="rect">
            <a:avLst/>
          </a:prstGeom>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r>
              <a:rPr lang="en-US" sz="1100" b="1" dirty="0">
                <a:latin typeface="Arial Narrow" pitchFamily="34" charset="0"/>
              </a:rPr>
              <a:t>                                                    Department of CSE, SSGBCOET, </a:t>
            </a:r>
            <a:r>
              <a:rPr lang="en-US" sz="1100" b="1" dirty="0" err="1">
                <a:latin typeface="Arial Narrow" pitchFamily="34" charset="0"/>
              </a:rPr>
              <a:t>Bhusawal</a:t>
            </a:r>
            <a:r>
              <a:rPr lang="en-US" sz="1100" b="1" dirty="0">
                <a:latin typeface="Arial Narrow" pitchFamily="34" charset="0"/>
              </a:rPr>
              <a:t>                       Seminar-I/Seminar-II/ Special Study/ Minor-Project Presentation </a:t>
            </a:r>
          </a:p>
        </p:txBody>
      </p:sp>
      <p:sp>
        <p:nvSpPr>
          <p:cNvPr id="7" name="Date Placeholder 6">
            <a:extLst>
              <a:ext uri="{FF2B5EF4-FFF2-40B4-BE49-F238E27FC236}">
                <a16:creationId xmlns="" xmlns:a16="http://schemas.microsoft.com/office/drawing/2014/main" id="{1EA153D2-E97C-D79E-4D85-2D88E7CF815C}"/>
              </a:ext>
            </a:extLst>
          </p:cNvPr>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A8A661E4-5ACE-46BB-A005-30B133A2BD02}" type="datetime3">
              <a:rPr lang="en-US" sz="1100" b="1" dirty="0" smtClean="0">
                <a:solidFill>
                  <a:schemeClr val="lt1"/>
                </a:solidFill>
                <a:latin typeface="Arial Narrow" pitchFamily="34" charset="0"/>
              </a:rPr>
              <a:pPr algn="ctr">
                <a:lnSpc>
                  <a:spcPct val="80000"/>
                </a:lnSpc>
                <a:spcBef>
                  <a:spcPct val="0"/>
                </a:spcBef>
              </a:pPr>
              <a:t>21 June 2025</a:t>
            </a:fld>
            <a:endParaRPr lang="en-US" sz="1100" b="1" dirty="0">
              <a:solidFill>
                <a:schemeClr val="lt1"/>
              </a:solidFill>
              <a:latin typeface="Arial Narrow" pitchFamily="34" charset="0"/>
            </a:endParaRPr>
          </a:p>
        </p:txBody>
      </p:sp>
      <p:sp>
        <p:nvSpPr>
          <p:cNvPr id="8" name="Date Placeholder 6">
            <a:extLst>
              <a:ext uri="{FF2B5EF4-FFF2-40B4-BE49-F238E27FC236}">
                <a16:creationId xmlns="" xmlns:a16="http://schemas.microsoft.com/office/drawing/2014/main" id="{1C52FADC-C188-2D6E-73D1-86DDD875181C}"/>
              </a:ext>
            </a:extLst>
          </p:cNvPr>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9</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pic>
        <p:nvPicPr>
          <p:cNvPr id="10" name="Picture 9" descr="ssgblogo.jpg">
            <a:extLst>
              <a:ext uri="{FF2B5EF4-FFF2-40B4-BE49-F238E27FC236}">
                <a16:creationId xmlns="" xmlns:a16="http://schemas.microsoft.com/office/drawing/2014/main" id="{EA776FC7-6620-1F65-2005-F1D91E4AC829}"/>
              </a:ext>
            </a:extLst>
          </p:cNvPr>
          <p:cNvPicPr>
            <a:picLocks noChangeAspect="1"/>
          </p:cNvPicPr>
          <p:nvPr/>
        </p:nvPicPr>
        <p:blipFill>
          <a:blip r:embed="rId2"/>
          <a:stretch>
            <a:fillRect/>
          </a:stretch>
        </p:blipFill>
        <p:spPr>
          <a:xfrm>
            <a:off x="0" y="0"/>
            <a:ext cx="1066800" cy="838200"/>
          </a:xfrm>
          <a:prstGeom prst="rect">
            <a:avLst/>
          </a:prstGeom>
        </p:spPr>
      </p:pic>
      <p:sp>
        <p:nvSpPr>
          <p:cNvPr id="9" name="TextBox 8">
            <a:extLst>
              <a:ext uri="{FF2B5EF4-FFF2-40B4-BE49-F238E27FC236}">
                <a16:creationId xmlns="" xmlns:a16="http://schemas.microsoft.com/office/drawing/2014/main" id="{75937550-A938-D3D4-AF1C-B8BF0396005E}"/>
              </a:ext>
            </a:extLst>
          </p:cNvPr>
          <p:cNvSpPr txBox="1"/>
          <p:nvPr/>
        </p:nvSpPr>
        <p:spPr>
          <a:xfrm>
            <a:off x="533400" y="1295400"/>
            <a:ext cx="8001000" cy="463397"/>
          </a:xfrm>
          <a:prstGeom prst="rect">
            <a:avLst/>
          </a:prstGeom>
          <a:noFill/>
        </p:spPr>
        <p:txBody>
          <a:bodyPr wrap="square" rtlCol="0">
            <a:spAutoFit/>
          </a:bodyPr>
          <a:lstStyle/>
          <a:p>
            <a:pPr algn="just">
              <a:lnSpc>
                <a:spcPct val="150000"/>
              </a:lnSpc>
            </a:pPr>
            <a:r>
              <a:rPr lang="en-IN" b="1" dirty="0" smtClean="0">
                <a:latin typeface="Times New Roman" pitchFamily="18" charset="0"/>
                <a:cs typeface="Times New Roman" pitchFamily="18" charset="0"/>
              </a:rPr>
              <a:t>3. </a:t>
            </a:r>
            <a:r>
              <a:rPr lang="en-IN" b="1" dirty="0">
                <a:latin typeface="Times New Roman" pitchFamily="18" charset="0"/>
                <a:cs typeface="Times New Roman" pitchFamily="18" charset="0"/>
              </a:rPr>
              <a:t>Available </a:t>
            </a:r>
            <a:r>
              <a:rPr lang="en-IN" b="1" dirty="0" smtClean="0">
                <a:latin typeface="Times New Roman" pitchFamily="18" charset="0"/>
                <a:cs typeface="Times New Roman" pitchFamily="18" charset="0"/>
              </a:rPr>
              <a:t>flights</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9200" y="1905000"/>
            <a:ext cx="6874933" cy="3867150"/>
          </a:xfrm>
          <a:prstGeom prst="rect">
            <a:avLst/>
          </a:prstGeom>
        </p:spPr>
      </p:pic>
    </p:spTree>
    <p:extLst>
      <p:ext uri="{BB962C8B-B14F-4D97-AF65-F5344CB8AC3E}">
        <p14:creationId xmlns:p14="http://schemas.microsoft.com/office/powerpoint/2010/main" val="212779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333</TotalTime>
  <Words>1010</Words>
  <Application>Microsoft Office PowerPoint</Application>
  <PresentationFormat>On-screen Show (4:3)</PresentationFormat>
  <Paragraphs>133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A Major – Project Presentation</vt:lpstr>
      <vt:lpstr> Presentation Outline</vt:lpstr>
      <vt:lpstr> Introduction</vt:lpstr>
      <vt:lpstr> Literature Survey </vt:lpstr>
      <vt:lpstr> Proposed Methodology</vt:lpstr>
      <vt:lpstr> Implementation</vt:lpstr>
      <vt:lpstr>Results </vt:lpstr>
      <vt:lpstr>Results </vt:lpstr>
      <vt:lpstr>Results </vt:lpstr>
      <vt:lpstr>Results </vt:lpstr>
      <vt:lpstr>Results </vt:lpstr>
      <vt:lpstr>Results </vt:lpstr>
      <vt:lpstr> Applications</vt:lpstr>
      <vt:lpstr> Advantages and Disadvantages</vt:lpstr>
      <vt:lpstr> Conclusion</vt:lpstr>
      <vt:lpstr> 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 PPT for UG and PG students</dc:title>
  <dc:subject>Presentation Template</dc:subject>
  <dc:creator>Dept of CSE</dc:creator>
  <cp:lastModifiedBy>gayatri</cp:lastModifiedBy>
  <cp:revision>58</cp:revision>
  <dcterms:created xsi:type="dcterms:W3CDTF">2006-08-16T00:00:00Z</dcterms:created>
  <dcterms:modified xsi:type="dcterms:W3CDTF">2025-06-21T06:29:27Z</dcterms:modified>
  <cp:category>Educational</cp:category>
</cp:coreProperties>
</file>