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9" r:id="rId22"/>
    <p:sldId id="280" r:id="rId23"/>
    <p:sldId id="274" r:id="rId24"/>
    <p:sldId id="275" r:id="rId25"/>
    <p:sldId id="281" r:id="rId26"/>
  </p:sldIdLst>
  <p:sldSz cx="9144000" cy="5143500" type="screen16x9"/>
  <p:notesSz cx="6858000" cy="9144000"/>
  <p:embeddedFontLst>
    <p:embeddedFont>
      <p:font typeface="Lato" panose="020B0604020202020204" charset="0"/>
      <p:regular r:id="rId28"/>
      <p:bold r:id="rId29"/>
      <p:italic r:id="rId30"/>
      <p:boldItalic r:id="rId31"/>
    </p:embeddedFont>
    <p:embeddedFont>
      <p:font typeface="Montserrat" panose="020B0604020202020204" charset="0"/>
      <p:regular r:id="rId32"/>
      <p:bold r:id="rId33"/>
      <p:italic r:id="rId34"/>
      <p:boldItalic r:id="rId35"/>
    </p:embeddedFont>
    <p:embeddedFont>
      <p:font typeface="Robo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c21550598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c21550598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c21550598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c21550598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c21550598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c21550598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c21550598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c21550598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c21550598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c21550598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5c21550598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5c21550598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5c21550598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5c21550598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5c21550598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5c21550598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5c21550598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5c21550598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5c21550598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5c21550598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05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c21550598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c21550598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5c21550598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5c21550598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758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5c21550598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5c21550598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430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5c21550598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5c21550598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456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c21550598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c21550598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37e69b424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37e69b424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37e69b424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37e69b424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176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5c21550598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5c21550598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5c21550598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5c21550598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c21550598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c21550598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37e459a0f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37e459a0f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5c21550598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5c21550598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c21550598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c21550598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c21550598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c21550598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HR Analytics</a:t>
            </a:r>
            <a:endParaRPr b="1"/>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b="1"/>
              <a:t>EMPLOYEE  RETENTION</a:t>
            </a:r>
            <a:endParaRPr sz="1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KPI 2 : Average Hourly rate of Male Research Scientist</a:t>
            </a:r>
            <a:endParaRPr/>
          </a:p>
          <a:p>
            <a:pPr marL="0" lvl="0" indent="0" algn="l" rtl="0">
              <a:spcBef>
                <a:spcPts val="0"/>
              </a:spcBef>
              <a:spcAft>
                <a:spcPts val="0"/>
              </a:spcAft>
              <a:buNone/>
            </a:pPr>
            <a:endParaRPr/>
          </a:p>
        </p:txBody>
      </p:sp>
      <p:sp>
        <p:nvSpPr>
          <p:cNvPr id="189" name="Google Shape;189;p22"/>
          <p:cNvSpPr txBox="1">
            <a:spLocks noGrp="1"/>
          </p:cNvSpPr>
          <p:nvPr>
            <p:ph type="body" idx="2"/>
          </p:nvPr>
        </p:nvSpPr>
        <p:spPr>
          <a:xfrm>
            <a:off x="4438551" y="1567550"/>
            <a:ext cx="3897900" cy="291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900" b="1"/>
              <a:t>Insights from KPI 2 :</a:t>
            </a:r>
            <a:endParaRPr sz="1900" b="1"/>
          </a:p>
          <a:p>
            <a:pPr marL="0" lvl="0" indent="0" algn="just" rtl="0">
              <a:spcBef>
                <a:spcPts val="1200"/>
              </a:spcBef>
              <a:spcAft>
                <a:spcPts val="0"/>
              </a:spcAft>
              <a:buNone/>
            </a:pPr>
            <a:r>
              <a:rPr lang="en" sz="1800"/>
              <a:t>This KPI is to find out the average hourly rate of male research scientists which is 114.45.</a:t>
            </a:r>
            <a:endParaRPr sz="1800"/>
          </a:p>
          <a:p>
            <a:pPr marL="0" lvl="0" indent="0" algn="l" rtl="0">
              <a:spcBef>
                <a:spcPts val="1200"/>
              </a:spcBef>
              <a:spcAft>
                <a:spcPts val="1200"/>
              </a:spcAft>
              <a:buNone/>
            </a:pPr>
            <a:endParaRPr/>
          </a:p>
        </p:txBody>
      </p:sp>
      <p:pic>
        <p:nvPicPr>
          <p:cNvPr id="190" name="Google Shape;190;p22"/>
          <p:cNvPicPr preferRelativeResize="0"/>
          <p:nvPr/>
        </p:nvPicPr>
        <p:blipFill>
          <a:blip r:embed="rId3">
            <a:alphaModFix/>
          </a:blip>
          <a:stretch>
            <a:fillRect/>
          </a:stretch>
        </p:blipFill>
        <p:spPr>
          <a:xfrm>
            <a:off x="169700" y="1567550"/>
            <a:ext cx="3968600" cy="291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KPI 3 : Attrition rate Vs Monthly income stats</a:t>
            </a:r>
            <a:endParaRPr/>
          </a:p>
          <a:p>
            <a:pPr marL="0" lvl="0" indent="0" algn="l" rtl="0">
              <a:spcBef>
                <a:spcPts val="0"/>
              </a:spcBef>
              <a:spcAft>
                <a:spcPts val="0"/>
              </a:spcAft>
              <a:buNone/>
            </a:pPr>
            <a:endParaRPr/>
          </a:p>
        </p:txBody>
      </p:sp>
      <p:sp>
        <p:nvSpPr>
          <p:cNvPr id="196" name="Google Shape;196;p23"/>
          <p:cNvSpPr txBox="1">
            <a:spLocks noGrp="1"/>
          </p:cNvSpPr>
          <p:nvPr>
            <p:ph type="body" idx="1"/>
          </p:nvPr>
        </p:nvSpPr>
        <p:spPr>
          <a:xfrm>
            <a:off x="169700" y="1567550"/>
            <a:ext cx="4530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97" name="Google Shape;197;p2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a:t>This KPI is to find out the relation the between monthly income and Attrition rate. </a:t>
            </a:r>
            <a:endParaRPr sz="1600"/>
          </a:p>
          <a:p>
            <a:pPr marL="0" lvl="0" indent="0" algn="l" rtl="0">
              <a:spcBef>
                <a:spcPts val="1200"/>
              </a:spcBef>
              <a:spcAft>
                <a:spcPts val="1200"/>
              </a:spcAft>
              <a:buNone/>
            </a:pPr>
            <a:endParaRPr/>
          </a:p>
        </p:txBody>
      </p:sp>
      <p:pic>
        <p:nvPicPr>
          <p:cNvPr id="198" name="Google Shape;198;p23"/>
          <p:cNvPicPr preferRelativeResize="0"/>
          <p:nvPr/>
        </p:nvPicPr>
        <p:blipFill>
          <a:blip r:embed="rId3">
            <a:alphaModFix/>
          </a:blip>
          <a:stretch>
            <a:fillRect/>
          </a:stretch>
        </p:blipFill>
        <p:spPr>
          <a:xfrm>
            <a:off x="169700" y="1567550"/>
            <a:ext cx="4530900" cy="291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Insights from KPI 3 : </a:t>
            </a:r>
            <a:endParaRPr/>
          </a:p>
        </p:txBody>
      </p:sp>
      <p:sp>
        <p:nvSpPr>
          <p:cNvPr id="204" name="Google Shape;204;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SzPts val="1400"/>
              <a:buChar char="➢"/>
            </a:pPr>
            <a:r>
              <a:rPr lang="en" sz="1400"/>
              <a:t>Based on our analysis and visualization, it is evident that the Hardware Department has the lowest attrition rate of 49.44%, with an average monthly income of Rs. 26,028. On the other hand, the Research and Development Department has the highest attrition rate of 51.21%, with an average monthly income of Rs. 25,796.</a:t>
            </a:r>
            <a:endParaRPr sz="1400"/>
          </a:p>
          <a:p>
            <a:pPr marL="457200" lvl="0" indent="0" algn="just" rtl="0">
              <a:spcBef>
                <a:spcPts val="1200"/>
              </a:spcBef>
              <a:spcAft>
                <a:spcPts val="0"/>
              </a:spcAft>
              <a:buNone/>
            </a:pPr>
            <a:endParaRPr sz="1400"/>
          </a:p>
          <a:p>
            <a:pPr marL="457200" lvl="0" indent="-317500" algn="just" rtl="0">
              <a:spcBef>
                <a:spcPts val="1200"/>
              </a:spcBef>
              <a:spcAft>
                <a:spcPts val="0"/>
              </a:spcAft>
              <a:buSzPts val="1400"/>
              <a:buChar char="➢"/>
            </a:pPr>
            <a:r>
              <a:rPr lang="en" sz="1400"/>
              <a:t>From this visualization we can conclude that due to low average monthly income  attrition rate is high.</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KPI 4 : Average working years for each Department</a:t>
            </a:r>
            <a:endParaRPr/>
          </a:p>
          <a:p>
            <a:pPr marL="0" lvl="0" indent="0" algn="l" rtl="0">
              <a:spcBef>
                <a:spcPts val="0"/>
              </a:spcBef>
              <a:spcAft>
                <a:spcPts val="0"/>
              </a:spcAft>
              <a:buNone/>
            </a:pPr>
            <a:endParaRPr/>
          </a:p>
        </p:txBody>
      </p:sp>
      <p:sp>
        <p:nvSpPr>
          <p:cNvPr id="210" name="Google Shape;210;p25"/>
          <p:cNvSpPr txBox="1">
            <a:spLocks noGrp="1"/>
          </p:cNvSpPr>
          <p:nvPr>
            <p:ph type="body" idx="1"/>
          </p:nvPr>
        </p:nvSpPr>
        <p:spPr>
          <a:xfrm>
            <a:off x="182775" y="1567550"/>
            <a:ext cx="4518000" cy="3400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11" name="Google Shape;211;p25"/>
          <p:cNvSpPr txBox="1">
            <a:spLocks noGrp="1"/>
          </p:cNvSpPr>
          <p:nvPr>
            <p:ph type="body" idx="2"/>
          </p:nvPr>
        </p:nvSpPr>
        <p:spPr>
          <a:xfrm>
            <a:off x="4933225" y="1567550"/>
            <a:ext cx="3891600" cy="3113100"/>
          </a:xfrm>
          <a:prstGeom prst="rect">
            <a:avLst/>
          </a:prstGeom>
        </p:spPr>
        <p:txBody>
          <a:bodyPr spcFirstLastPara="1" wrap="square" lIns="91425" tIns="91425" rIns="91425" bIns="91425" anchor="t" anchorCtr="0">
            <a:spAutoFit/>
          </a:bodyPr>
          <a:lstStyle/>
          <a:p>
            <a:pPr marL="457200" lvl="0" indent="-323850" algn="just" rtl="0">
              <a:spcBef>
                <a:spcPts val="0"/>
              </a:spcBef>
              <a:spcAft>
                <a:spcPts val="0"/>
              </a:spcAft>
              <a:buSzPts val="1500"/>
              <a:buChar char="➢"/>
            </a:pPr>
            <a:r>
              <a:rPr lang="en" sz="1500"/>
              <a:t>From this we can see the average working years in software department is high as compared to the rest of the departments and lowest is for Research &amp; Development Department</a:t>
            </a:r>
            <a:endParaRPr sz="1500"/>
          </a:p>
          <a:p>
            <a:pPr marL="457200" lvl="0" indent="0" algn="just" rtl="0">
              <a:spcBef>
                <a:spcPts val="1200"/>
              </a:spcBef>
              <a:spcAft>
                <a:spcPts val="0"/>
              </a:spcAft>
              <a:buNone/>
            </a:pPr>
            <a:endParaRPr sz="1500"/>
          </a:p>
          <a:p>
            <a:pPr marL="457200" lvl="0" indent="-323850" algn="just" rtl="0">
              <a:spcBef>
                <a:spcPts val="1200"/>
              </a:spcBef>
              <a:spcAft>
                <a:spcPts val="0"/>
              </a:spcAft>
              <a:buSzPts val="1500"/>
              <a:buChar char="➢"/>
            </a:pPr>
            <a:r>
              <a:rPr lang="en" sz="1500"/>
              <a:t>From the analysis we can conclude that average working years is approximately 20 for all the departments.</a:t>
            </a:r>
            <a:endParaRPr sz="1500"/>
          </a:p>
        </p:txBody>
      </p:sp>
      <p:pic>
        <p:nvPicPr>
          <p:cNvPr id="212" name="Google Shape;212;p25"/>
          <p:cNvPicPr preferRelativeResize="0"/>
          <p:nvPr/>
        </p:nvPicPr>
        <p:blipFill>
          <a:blip r:embed="rId3">
            <a:alphaModFix/>
          </a:blip>
          <a:stretch>
            <a:fillRect/>
          </a:stretch>
        </p:blipFill>
        <p:spPr>
          <a:xfrm>
            <a:off x="182775" y="1567575"/>
            <a:ext cx="4518000" cy="3400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1297500" y="393750"/>
            <a:ext cx="7038900" cy="89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KPI 5 : Job Role Vs Work life balance</a:t>
            </a:r>
            <a:endParaRPr/>
          </a:p>
          <a:p>
            <a:pPr marL="0" lvl="0" indent="0" algn="l" rtl="0">
              <a:spcBef>
                <a:spcPts val="0"/>
              </a:spcBef>
              <a:spcAft>
                <a:spcPts val="0"/>
              </a:spcAft>
              <a:buNone/>
            </a:pPr>
            <a:endParaRPr/>
          </a:p>
        </p:txBody>
      </p:sp>
      <p:sp>
        <p:nvSpPr>
          <p:cNvPr id="218" name="Google Shape;218;p26"/>
          <p:cNvSpPr txBox="1">
            <a:spLocks noGrp="1"/>
          </p:cNvSpPr>
          <p:nvPr>
            <p:ph type="body" idx="1"/>
          </p:nvPr>
        </p:nvSpPr>
        <p:spPr>
          <a:xfrm>
            <a:off x="208875" y="1567550"/>
            <a:ext cx="4491900" cy="334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19" name="Google Shape;219;p26"/>
          <p:cNvSpPr txBox="1">
            <a:spLocks noGrp="1"/>
          </p:cNvSpPr>
          <p:nvPr>
            <p:ph type="body" idx="2"/>
          </p:nvPr>
        </p:nvSpPr>
        <p:spPr>
          <a:xfrm>
            <a:off x="4933225" y="1567550"/>
            <a:ext cx="4074300" cy="3406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From the analysis we can conclude that,</a:t>
            </a:r>
            <a:endParaRPr sz="1600"/>
          </a:p>
          <a:p>
            <a:pPr marL="457200" lvl="0" indent="-330200" algn="just" rtl="0">
              <a:spcBef>
                <a:spcPts val="1200"/>
              </a:spcBef>
              <a:spcAft>
                <a:spcPts val="0"/>
              </a:spcAft>
              <a:buSzPts val="1600"/>
              <a:buChar char="➢"/>
            </a:pPr>
            <a:r>
              <a:rPr lang="en" sz="1600"/>
              <a:t>For Research Scientist, Developer, Healthcare Representative &amp; Human Resources the work life balance is Good.</a:t>
            </a:r>
            <a:endParaRPr sz="1600"/>
          </a:p>
          <a:p>
            <a:pPr marL="457200" lvl="0" indent="-330200" algn="just" rtl="0">
              <a:spcBef>
                <a:spcPts val="0"/>
              </a:spcBef>
              <a:spcAft>
                <a:spcPts val="0"/>
              </a:spcAft>
              <a:buSzPts val="1600"/>
              <a:buChar char="➢"/>
            </a:pPr>
            <a:r>
              <a:rPr lang="en" sz="1600"/>
              <a:t>For Sales Executive the work life balance is very poor and rest of the department the work life balance is fair.</a:t>
            </a:r>
            <a:endParaRPr sz="1600"/>
          </a:p>
          <a:p>
            <a:pPr marL="457200" lvl="0" indent="-330200" algn="just" rtl="0">
              <a:spcBef>
                <a:spcPts val="0"/>
              </a:spcBef>
              <a:spcAft>
                <a:spcPts val="0"/>
              </a:spcAft>
              <a:buSzPts val="1600"/>
              <a:buChar char="➢"/>
            </a:pPr>
            <a:r>
              <a:rPr lang="en" sz="1600"/>
              <a:t>Due to low work life balance may leads to increase attrition rate.</a:t>
            </a:r>
            <a:endParaRPr sz="1600"/>
          </a:p>
        </p:txBody>
      </p:sp>
      <p:pic>
        <p:nvPicPr>
          <p:cNvPr id="220" name="Google Shape;220;p26"/>
          <p:cNvPicPr preferRelativeResize="0"/>
          <p:nvPr/>
        </p:nvPicPr>
        <p:blipFill>
          <a:blip r:embed="rId3">
            <a:alphaModFix/>
          </a:blip>
          <a:stretch>
            <a:fillRect/>
          </a:stretch>
        </p:blipFill>
        <p:spPr>
          <a:xfrm>
            <a:off x="208875" y="1567550"/>
            <a:ext cx="4491900" cy="334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KPI 6 : Attrition rate Vs Year since last promotion relation</a:t>
            </a:r>
            <a:endParaRPr/>
          </a:p>
          <a:p>
            <a:pPr marL="0" lvl="0" indent="0" algn="l" rtl="0">
              <a:spcBef>
                <a:spcPts val="0"/>
              </a:spcBef>
              <a:spcAft>
                <a:spcPts val="0"/>
              </a:spcAft>
              <a:buNone/>
            </a:pPr>
            <a:endParaRPr/>
          </a:p>
        </p:txBody>
      </p:sp>
      <p:sp>
        <p:nvSpPr>
          <p:cNvPr id="226" name="Google Shape;226;p27"/>
          <p:cNvSpPr txBox="1">
            <a:spLocks noGrp="1"/>
          </p:cNvSpPr>
          <p:nvPr>
            <p:ph type="body" idx="1"/>
          </p:nvPr>
        </p:nvSpPr>
        <p:spPr>
          <a:xfrm>
            <a:off x="208875" y="1567550"/>
            <a:ext cx="4491900" cy="334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27" name="Google Shape;227;p2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700"/>
              <a:t>This KPI is to find out the relation the between  Attrition rate  and  Year Since Last Promotion.</a:t>
            </a:r>
            <a:endParaRPr sz="1700"/>
          </a:p>
          <a:p>
            <a:pPr marL="0" lvl="0" indent="0" algn="l" rtl="0">
              <a:spcBef>
                <a:spcPts val="1200"/>
              </a:spcBef>
              <a:spcAft>
                <a:spcPts val="1200"/>
              </a:spcAft>
              <a:buNone/>
            </a:pPr>
            <a:endParaRPr/>
          </a:p>
        </p:txBody>
      </p:sp>
      <p:pic>
        <p:nvPicPr>
          <p:cNvPr id="228" name="Google Shape;228;p27"/>
          <p:cNvPicPr preferRelativeResize="0"/>
          <p:nvPr/>
        </p:nvPicPr>
        <p:blipFill>
          <a:blip r:embed="rId3">
            <a:alphaModFix/>
          </a:blip>
          <a:stretch>
            <a:fillRect/>
          </a:stretch>
        </p:blipFill>
        <p:spPr>
          <a:xfrm>
            <a:off x="208875" y="1567550"/>
            <a:ext cx="4491900" cy="334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Insights from KPI 6 : </a:t>
            </a:r>
            <a:endParaRPr/>
          </a:p>
        </p:txBody>
      </p:sp>
      <p:sp>
        <p:nvSpPr>
          <p:cNvPr id="234" name="Google Shape;234;p28"/>
          <p:cNvSpPr txBox="1">
            <a:spLocks noGrp="1"/>
          </p:cNvSpPr>
          <p:nvPr>
            <p:ph type="body" idx="1"/>
          </p:nvPr>
        </p:nvSpPr>
        <p:spPr>
          <a:xfrm>
            <a:off x="208875" y="1567550"/>
            <a:ext cx="8642100" cy="3262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a:t>From the analysis and Visualisation </a:t>
            </a:r>
            <a:endParaRPr sz="1600"/>
          </a:p>
          <a:p>
            <a:pPr marL="457200" lvl="0" indent="-330200" algn="just" rtl="0">
              <a:spcBef>
                <a:spcPts val="1200"/>
              </a:spcBef>
              <a:spcAft>
                <a:spcPts val="0"/>
              </a:spcAft>
              <a:buSzPts val="1600"/>
              <a:buChar char="➢"/>
            </a:pPr>
            <a:r>
              <a:rPr lang="en" sz="1600"/>
              <a:t>For 1-10 years since Last year Promotion interval Research &amp; Development and Hardware departments has highest and lowest attrition rate respectively.</a:t>
            </a:r>
            <a:endParaRPr sz="1600"/>
          </a:p>
          <a:p>
            <a:pPr marL="457200" lvl="0" indent="-330200" algn="just" rtl="0">
              <a:spcBef>
                <a:spcPts val="0"/>
              </a:spcBef>
              <a:spcAft>
                <a:spcPts val="0"/>
              </a:spcAft>
              <a:buSzPts val="1600"/>
              <a:buChar char="➢"/>
            </a:pPr>
            <a:r>
              <a:rPr lang="en" sz="1600"/>
              <a:t> For 11-20 years since Last year Promotion interval Sales and Human Resources departments has highest and lowest attrition rate respectively.</a:t>
            </a:r>
            <a:endParaRPr sz="1600"/>
          </a:p>
          <a:p>
            <a:pPr marL="457200" lvl="0" indent="-330200" algn="just" rtl="0">
              <a:spcBef>
                <a:spcPts val="0"/>
              </a:spcBef>
              <a:spcAft>
                <a:spcPts val="0"/>
              </a:spcAft>
              <a:buSzPts val="1600"/>
              <a:buChar char="➢"/>
            </a:pPr>
            <a:r>
              <a:rPr lang="en" sz="1600"/>
              <a:t>For 21-30 years since Last year Promotion interval Research &amp; Development and Hardware departments has highest and lowest attrition rate respectively.</a:t>
            </a:r>
            <a:endParaRPr sz="1600"/>
          </a:p>
          <a:p>
            <a:pPr marL="457200" lvl="0" indent="-330200" algn="just" rtl="0">
              <a:spcBef>
                <a:spcPts val="0"/>
              </a:spcBef>
              <a:spcAft>
                <a:spcPts val="0"/>
              </a:spcAft>
              <a:buSzPts val="1600"/>
              <a:buChar char="➢"/>
            </a:pPr>
            <a:r>
              <a:rPr lang="en" sz="1600"/>
              <a:t>For Above 30 years since Last year Promotion interval Human Resources and Software departments has highest and lowest attrition rate respectively.</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1297500" y="393750"/>
            <a:ext cx="7038900" cy="572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HR ANALYTICS DASHBOARD</a:t>
            </a:r>
            <a:endParaRPr/>
          </a:p>
        </p:txBody>
      </p:sp>
      <p:pic>
        <p:nvPicPr>
          <p:cNvPr id="240" name="Google Shape;240;p29"/>
          <p:cNvPicPr preferRelativeResize="0"/>
          <p:nvPr/>
        </p:nvPicPr>
        <p:blipFill>
          <a:blip r:embed="rId3">
            <a:alphaModFix/>
          </a:blip>
          <a:stretch>
            <a:fillRect/>
          </a:stretch>
        </p:blipFill>
        <p:spPr>
          <a:xfrm>
            <a:off x="1502735" y="1136188"/>
            <a:ext cx="6483196" cy="38044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0"/>
          <p:cNvPicPr preferRelativeResize="0"/>
          <p:nvPr/>
        </p:nvPicPr>
        <p:blipFill>
          <a:blip r:embed="rId3">
            <a:alphaModFix/>
          </a:blip>
          <a:stretch>
            <a:fillRect/>
          </a:stretch>
        </p:blipFill>
        <p:spPr>
          <a:xfrm>
            <a:off x="969560" y="505584"/>
            <a:ext cx="7204880" cy="41323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3" name="Picture 2">
            <a:extLst>
              <a:ext uri="{FF2B5EF4-FFF2-40B4-BE49-F238E27FC236}">
                <a16:creationId xmlns:a16="http://schemas.microsoft.com/office/drawing/2014/main" id="{38B34972-113E-4862-B04B-9A850F8EB0E2}"/>
              </a:ext>
            </a:extLst>
          </p:cNvPr>
          <p:cNvPicPr>
            <a:picLocks noChangeAspect="1"/>
          </p:cNvPicPr>
          <p:nvPr/>
        </p:nvPicPr>
        <p:blipFill>
          <a:blip r:embed="rId3"/>
          <a:stretch>
            <a:fillRect/>
          </a:stretch>
        </p:blipFill>
        <p:spPr>
          <a:xfrm>
            <a:off x="1600034" y="475788"/>
            <a:ext cx="5943932" cy="4191923"/>
          </a:xfrm>
          <a:prstGeom prst="rect">
            <a:avLst/>
          </a:prstGeom>
        </p:spPr>
      </p:pic>
    </p:spTree>
    <p:extLst>
      <p:ext uri="{BB962C8B-B14F-4D97-AF65-F5344CB8AC3E}">
        <p14:creationId xmlns:p14="http://schemas.microsoft.com/office/powerpoint/2010/main" val="393753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91375" y="130550"/>
            <a:ext cx="6566400" cy="4882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t>Project Name : </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 dirty="0"/>
              <a:t>HR Analytics - Employee Retention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1900" dirty="0"/>
              <a:t>Mentor : Shruti  </a:t>
            </a:r>
            <a:r>
              <a:rPr lang="en-IN" sz="1900" dirty="0"/>
              <a:t>Nigam</a:t>
            </a:r>
            <a:endParaRPr sz="1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4" name="Picture 3">
            <a:extLst>
              <a:ext uri="{FF2B5EF4-FFF2-40B4-BE49-F238E27FC236}">
                <a16:creationId xmlns:a16="http://schemas.microsoft.com/office/drawing/2014/main" id="{5C6E35EC-242F-414C-8539-0CBD13538B54}"/>
              </a:ext>
            </a:extLst>
          </p:cNvPr>
          <p:cNvPicPr>
            <a:picLocks noChangeAspect="1"/>
          </p:cNvPicPr>
          <p:nvPr/>
        </p:nvPicPr>
        <p:blipFill>
          <a:blip r:embed="rId3"/>
          <a:stretch>
            <a:fillRect/>
          </a:stretch>
        </p:blipFill>
        <p:spPr>
          <a:xfrm>
            <a:off x="1612771" y="519381"/>
            <a:ext cx="5918458" cy="4104737"/>
          </a:xfrm>
          <a:prstGeom prst="rect">
            <a:avLst/>
          </a:prstGeom>
        </p:spPr>
      </p:pic>
    </p:spTree>
    <p:extLst>
      <p:ext uri="{BB962C8B-B14F-4D97-AF65-F5344CB8AC3E}">
        <p14:creationId xmlns:p14="http://schemas.microsoft.com/office/powerpoint/2010/main" val="117533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3" name="Picture 2">
            <a:extLst>
              <a:ext uri="{FF2B5EF4-FFF2-40B4-BE49-F238E27FC236}">
                <a16:creationId xmlns:a16="http://schemas.microsoft.com/office/drawing/2014/main" id="{EAFE726A-260E-458C-809C-487DBF59978F}"/>
              </a:ext>
            </a:extLst>
          </p:cNvPr>
          <p:cNvPicPr>
            <a:picLocks noChangeAspect="1"/>
          </p:cNvPicPr>
          <p:nvPr/>
        </p:nvPicPr>
        <p:blipFill>
          <a:blip r:embed="rId3"/>
          <a:stretch>
            <a:fillRect/>
          </a:stretch>
        </p:blipFill>
        <p:spPr>
          <a:xfrm>
            <a:off x="1213687" y="134804"/>
            <a:ext cx="6716625" cy="4873892"/>
          </a:xfrm>
          <a:prstGeom prst="rect">
            <a:avLst/>
          </a:prstGeom>
        </p:spPr>
      </p:pic>
    </p:spTree>
    <p:extLst>
      <p:ext uri="{BB962C8B-B14F-4D97-AF65-F5344CB8AC3E}">
        <p14:creationId xmlns:p14="http://schemas.microsoft.com/office/powerpoint/2010/main" val="2163744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6" name="Picture 5">
            <a:extLst>
              <a:ext uri="{FF2B5EF4-FFF2-40B4-BE49-F238E27FC236}">
                <a16:creationId xmlns:a16="http://schemas.microsoft.com/office/drawing/2014/main" id="{41FA0EAE-B72F-49B3-A87E-EF05C1A47DA2}"/>
              </a:ext>
            </a:extLst>
          </p:cNvPr>
          <p:cNvPicPr>
            <a:picLocks noChangeAspect="1"/>
          </p:cNvPicPr>
          <p:nvPr/>
        </p:nvPicPr>
        <p:blipFill>
          <a:blip r:embed="rId3"/>
          <a:stretch>
            <a:fillRect/>
          </a:stretch>
        </p:blipFill>
        <p:spPr>
          <a:xfrm>
            <a:off x="1333777" y="187063"/>
            <a:ext cx="6476445" cy="4769374"/>
          </a:xfrm>
          <a:prstGeom prst="rect">
            <a:avLst/>
          </a:prstGeom>
        </p:spPr>
      </p:pic>
    </p:spTree>
    <p:extLst>
      <p:ext uri="{BB962C8B-B14F-4D97-AF65-F5344CB8AC3E}">
        <p14:creationId xmlns:p14="http://schemas.microsoft.com/office/powerpoint/2010/main" val="732277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INSIGHTS</a:t>
            </a:r>
            <a:endParaRPr/>
          </a:p>
        </p:txBody>
      </p:sp>
      <p:sp>
        <p:nvSpPr>
          <p:cNvPr id="251" name="Google Shape;251;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25000" lnSpcReduction="20000"/>
          </a:bodyPr>
          <a:lstStyle/>
          <a:p>
            <a:pPr marL="457200" lvl="0" indent="-317500" algn="l" rtl="0">
              <a:spcBef>
                <a:spcPts val="0"/>
              </a:spcBef>
              <a:spcAft>
                <a:spcPts val="0"/>
              </a:spcAft>
              <a:buSzPct val="100000"/>
              <a:buChar char="●"/>
            </a:pPr>
            <a:r>
              <a:rPr lang="en" sz="5600"/>
              <a:t>Overall attrition rate: Approximately 50%, not significantly dependent on departments.</a:t>
            </a:r>
            <a:endParaRPr sz="5600"/>
          </a:p>
          <a:p>
            <a:pPr marL="457200" lvl="0" indent="-317500" algn="l" rtl="0">
              <a:spcBef>
                <a:spcPts val="0"/>
              </a:spcBef>
              <a:spcAft>
                <a:spcPts val="0"/>
              </a:spcAft>
              <a:buSzPct val="100000"/>
              <a:buChar char="●"/>
            </a:pPr>
            <a:r>
              <a:rPr lang="en" sz="5600"/>
              <a:t>Variations in attrition rates between departments: Hardware (49.44%), Research and Development (51.21%).</a:t>
            </a:r>
            <a:endParaRPr sz="5600"/>
          </a:p>
          <a:p>
            <a:pPr marL="457200" lvl="0" indent="-317500" algn="l" rtl="0">
              <a:spcBef>
                <a:spcPts val="0"/>
              </a:spcBef>
              <a:spcAft>
                <a:spcPts val="0"/>
              </a:spcAft>
              <a:buSzPct val="100000"/>
              <a:buChar char="●"/>
            </a:pPr>
            <a:r>
              <a:rPr lang="en" sz="5600"/>
              <a:t>Influence of monthly income: Low average monthly income may contribute to higher attrition rates.</a:t>
            </a:r>
            <a:endParaRPr sz="5600"/>
          </a:p>
          <a:p>
            <a:pPr marL="457200" lvl="0" indent="-317500" algn="l" rtl="0">
              <a:spcBef>
                <a:spcPts val="0"/>
              </a:spcBef>
              <a:spcAft>
                <a:spcPts val="0"/>
              </a:spcAft>
              <a:buSzPct val="100000"/>
              <a:buChar char="●"/>
            </a:pPr>
            <a:r>
              <a:rPr lang="en" sz="5600"/>
              <a:t>Impact of work-life balance: Research Scientists, Developers, Healthcare Representatives, and Human Resources roles have better work-life balance compared to Sales Executives.</a:t>
            </a:r>
            <a:endParaRPr sz="5600"/>
          </a:p>
          <a:p>
            <a:pPr marL="457200" lvl="0" indent="-317500" algn="l" rtl="0">
              <a:spcBef>
                <a:spcPts val="0"/>
              </a:spcBef>
              <a:spcAft>
                <a:spcPts val="0"/>
              </a:spcAft>
              <a:buSzPct val="100000"/>
              <a:buChar char="●"/>
            </a:pPr>
            <a:r>
              <a:rPr lang="en" sz="5600"/>
              <a:t>Job satisfaction concerns: Manufacturing &amp; Director roles exhibit lower job satisfaction, affecting attrition rates in these positions.</a:t>
            </a:r>
            <a:endParaRPr sz="5600"/>
          </a:p>
          <a:p>
            <a:pPr marL="457200" lvl="0" indent="-317500" algn="l" rtl="0">
              <a:spcBef>
                <a:spcPts val="0"/>
              </a:spcBef>
              <a:spcAft>
                <a:spcPts val="0"/>
              </a:spcAft>
              <a:buSzPct val="100000"/>
              <a:buChar char="●"/>
            </a:pPr>
            <a:r>
              <a:rPr lang="en" sz="5600"/>
              <a:t>Performance rating and work-life balance: Employees with good performance ratings but lower work-life balance are at risk of leaving the company.</a:t>
            </a:r>
            <a:endParaRPr sz="56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CONCLUSION</a:t>
            </a:r>
            <a:endParaRPr/>
          </a:p>
        </p:txBody>
      </p:sp>
      <p:sp>
        <p:nvSpPr>
          <p:cNvPr id="257" name="Google Shape;257;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25000" lnSpcReduction="20000"/>
          </a:bodyPr>
          <a:lstStyle/>
          <a:p>
            <a:pPr marL="457200" lvl="0" indent="-342900" algn="l" rtl="0">
              <a:spcBef>
                <a:spcPts val="0"/>
              </a:spcBef>
              <a:spcAft>
                <a:spcPts val="0"/>
              </a:spcAft>
              <a:buSzPct val="100000"/>
              <a:buChar char="●"/>
            </a:pPr>
            <a:r>
              <a:rPr lang="en" sz="7200"/>
              <a:t>Pay employees competitively based on industry standards.</a:t>
            </a:r>
            <a:endParaRPr sz="7200"/>
          </a:p>
          <a:p>
            <a:pPr marL="457200" lvl="0" indent="-342900" algn="l" rtl="0">
              <a:spcBef>
                <a:spcPts val="0"/>
              </a:spcBef>
              <a:spcAft>
                <a:spcPts val="0"/>
              </a:spcAft>
              <a:buSzPct val="100000"/>
              <a:buChar char="●"/>
            </a:pPr>
            <a:r>
              <a:rPr lang="en" sz="7200"/>
              <a:t>Introduce work-life balance initiatives like flexible schedules and support programs.</a:t>
            </a:r>
            <a:endParaRPr sz="7200"/>
          </a:p>
          <a:p>
            <a:pPr marL="457200" lvl="0" indent="-342900" algn="l" rtl="0">
              <a:spcBef>
                <a:spcPts val="0"/>
              </a:spcBef>
              <a:spcAft>
                <a:spcPts val="0"/>
              </a:spcAft>
              <a:buSzPct val="100000"/>
              <a:buChar char="●"/>
            </a:pPr>
            <a:r>
              <a:rPr lang="en" sz="7200"/>
              <a:t>Recognize and develop employees' skills and career growth.</a:t>
            </a:r>
            <a:endParaRPr sz="7200"/>
          </a:p>
          <a:p>
            <a:pPr marL="457200" lvl="0" indent="-342900" algn="l" rtl="0">
              <a:spcBef>
                <a:spcPts val="0"/>
              </a:spcBef>
              <a:spcAft>
                <a:spcPts val="0"/>
              </a:spcAft>
              <a:buSzPct val="100000"/>
              <a:buChar char="●"/>
            </a:pPr>
            <a:r>
              <a:rPr lang="en" sz="7200"/>
              <a:t>Communicate openly with employees.</a:t>
            </a:r>
            <a:endParaRPr sz="7200"/>
          </a:p>
          <a:p>
            <a:pPr marL="457200" lvl="0" indent="-342900" algn="l" rtl="0">
              <a:spcBef>
                <a:spcPts val="0"/>
              </a:spcBef>
              <a:spcAft>
                <a:spcPts val="0"/>
              </a:spcAft>
              <a:buSzPct val="100000"/>
              <a:buChar char="●"/>
            </a:pPr>
            <a:r>
              <a:rPr lang="en" sz="7200"/>
              <a:t>Invest in employees' well-being and professional growth.</a:t>
            </a:r>
            <a:endParaRPr sz="7200"/>
          </a:p>
          <a:p>
            <a:pPr marL="457200" lvl="0" indent="-342900" algn="l" rtl="0">
              <a:spcBef>
                <a:spcPts val="0"/>
              </a:spcBef>
              <a:spcAft>
                <a:spcPts val="0"/>
              </a:spcAft>
              <a:buSzPct val="100000"/>
              <a:buChar char="●"/>
            </a:pPr>
            <a:r>
              <a:rPr lang="en" sz="7200"/>
              <a:t>Talk to departing employees to understand their reasons for leaving.</a:t>
            </a:r>
            <a:endParaRPr sz="7200"/>
          </a:p>
          <a:p>
            <a:pPr marL="457200" lvl="0" indent="-342900" algn="l" rtl="0">
              <a:spcBef>
                <a:spcPts val="0"/>
              </a:spcBef>
              <a:spcAft>
                <a:spcPts val="0"/>
              </a:spcAft>
              <a:buSzPct val="100000"/>
              <a:buChar char="●"/>
            </a:pPr>
            <a:r>
              <a:rPr lang="en" sz="7200"/>
              <a:t>Create retention plans based on employee feedback and concerns.</a:t>
            </a:r>
            <a:endParaRPr sz="72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3" name="Title 2">
            <a:extLst>
              <a:ext uri="{FF2B5EF4-FFF2-40B4-BE49-F238E27FC236}">
                <a16:creationId xmlns:a16="http://schemas.microsoft.com/office/drawing/2014/main" id="{6999DDC6-586F-4242-B85B-CA38D3D28357}"/>
              </a:ext>
            </a:extLst>
          </p:cNvPr>
          <p:cNvSpPr>
            <a:spLocks noGrp="1"/>
          </p:cNvSpPr>
          <p:nvPr>
            <p:ph type="title"/>
          </p:nvPr>
        </p:nvSpPr>
        <p:spPr>
          <a:xfrm>
            <a:off x="2319633" y="2114700"/>
            <a:ext cx="4504734" cy="914100"/>
          </a:xfrm>
        </p:spPr>
        <p:txBody>
          <a:bodyPr>
            <a:noAutofit/>
          </a:bodyPr>
          <a:lstStyle/>
          <a:p>
            <a:r>
              <a:rPr lang="en-US" sz="6000" dirty="0"/>
              <a:t>Thank You!</a:t>
            </a:r>
            <a:endParaRPr lang="en-IN" sz="6000" dirty="0"/>
          </a:p>
        </p:txBody>
      </p:sp>
    </p:spTree>
    <p:extLst>
      <p:ext uri="{BB962C8B-B14F-4D97-AF65-F5344CB8AC3E}">
        <p14:creationId xmlns:p14="http://schemas.microsoft.com/office/powerpoint/2010/main" val="21527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17500" y="169700"/>
            <a:ext cx="6187800" cy="4895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Project Member :</a:t>
            </a:r>
            <a:endParaRPr b="1"/>
          </a:p>
          <a:p>
            <a:pPr marL="0" lvl="0" indent="0" algn="l" rtl="0">
              <a:spcBef>
                <a:spcPts val="0"/>
              </a:spcBef>
              <a:spcAft>
                <a:spcPts val="0"/>
              </a:spcAft>
              <a:buNone/>
            </a:pPr>
            <a:endParaRPr b="1"/>
          </a:p>
          <a:p>
            <a:pPr marL="0" lvl="0" indent="0" algn="l" rtl="0">
              <a:spcBef>
                <a:spcPts val="0"/>
              </a:spcBef>
              <a:spcAft>
                <a:spcPts val="0"/>
              </a:spcAft>
              <a:buNone/>
            </a:pPr>
            <a:r>
              <a:rPr lang="en" sz="1900"/>
              <a:t>Pawan Kumar Paswan</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a:t>Payal Sharma</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a:t>Nihal K R</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a:t>Aditya Girish Pagare </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a:t>Gayatri Gaonkar</a:t>
            </a:r>
            <a:endParaRPr sz="1900"/>
          </a:p>
          <a:p>
            <a:pPr marL="0" lvl="0" indent="0" algn="l" rtl="0">
              <a:spcBef>
                <a:spcPts val="0"/>
              </a:spcBef>
              <a:spcAft>
                <a:spcPts val="0"/>
              </a:spcAft>
              <a:buNone/>
            </a:pPr>
            <a:endParaRPr sz="1800"/>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a:t>AGENDA</a:t>
            </a:r>
            <a:endParaRPr sz="2800" b="1"/>
          </a:p>
        </p:txBody>
      </p:sp>
      <p:sp>
        <p:nvSpPr>
          <p:cNvPr id="151" name="Google Shape;151;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Introduction &amp; Problem Statement</a:t>
            </a:r>
            <a:endParaRPr sz="1800"/>
          </a:p>
          <a:p>
            <a:pPr marL="457200" lvl="0" indent="-342900" algn="l" rtl="0">
              <a:spcBef>
                <a:spcPts val="0"/>
              </a:spcBef>
              <a:spcAft>
                <a:spcPts val="0"/>
              </a:spcAft>
              <a:buSzPts val="1800"/>
              <a:buChar char="❖"/>
            </a:pPr>
            <a:r>
              <a:rPr lang="en" sz="1800"/>
              <a:t>About Dataset</a:t>
            </a:r>
            <a:endParaRPr sz="1800"/>
          </a:p>
          <a:p>
            <a:pPr marL="457200" lvl="0" indent="-342900" algn="l" rtl="0">
              <a:spcBef>
                <a:spcPts val="0"/>
              </a:spcBef>
              <a:spcAft>
                <a:spcPts val="0"/>
              </a:spcAft>
              <a:buSzPts val="1800"/>
              <a:buChar char="❖"/>
            </a:pPr>
            <a:r>
              <a:rPr lang="en" sz="1800"/>
              <a:t>Business Objective</a:t>
            </a:r>
            <a:endParaRPr sz="1800"/>
          </a:p>
          <a:p>
            <a:pPr marL="457200" lvl="0" indent="-342900" algn="l" rtl="0">
              <a:spcBef>
                <a:spcPts val="0"/>
              </a:spcBef>
              <a:spcAft>
                <a:spcPts val="0"/>
              </a:spcAft>
              <a:buSzPts val="1800"/>
              <a:buChar char="❖"/>
            </a:pPr>
            <a:r>
              <a:rPr lang="en" sz="1800"/>
              <a:t>KPIS</a:t>
            </a:r>
            <a:endParaRPr sz="1800"/>
          </a:p>
          <a:p>
            <a:pPr marL="457200" lvl="0" indent="-342900" algn="l" rtl="0">
              <a:spcBef>
                <a:spcPts val="0"/>
              </a:spcBef>
              <a:spcAft>
                <a:spcPts val="0"/>
              </a:spcAft>
              <a:buSzPts val="1800"/>
              <a:buChar char="❖"/>
            </a:pPr>
            <a:r>
              <a:rPr lang="en" sz="1800"/>
              <a:t>Dashboard</a:t>
            </a:r>
            <a:endParaRPr sz="1800"/>
          </a:p>
          <a:p>
            <a:pPr marL="457200" lvl="0" indent="-342900" algn="l" rtl="0">
              <a:spcBef>
                <a:spcPts val="0"/>
              </a:spcBef>
              <a:spcAft>
                <a:spcPts val="0"/>
              </a:spcAft>
              <a:buSzPts val="1800"/>
              <a:buChar char="❖"/>
            </a:pPr>
            <a:r>
              <a:rPr lang="en" sz="1800"/>
              <a:t>Conclusion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INTRODUCTION &amp; PROBLEM STATEMENT</a:t>
            </a:r>
            <a:endParaRPr b="1"/>
          </a:p>
        </p:txBody>
      </p:sp>
      <p:sp>
        <p:nvSpPr>
          <p:cNvPr id="157" name="Google Shape;157;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solidFill>
                  <a:srgbClr val="FFFFFF"/>
                </a:solidFill>
                <a:latin typeface="Arial"/>
                <a:ea typeface="Arial"/>
                <a:cs typeface="Arial"/>
                <a:sym typeface="Arial"/>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About Dataset</a:t>
            </a:r>
            <a:endParaRPr b="1"/>
          </a:p>
        </p:txBody>
      </p:sp>
      <p:sp>
        <p:nvSpPr>
          <p:cNvPr id="163" name="Google Shape;163;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latin typeface="Roboto"/>
                <a:ea typeface="Roboto"/>
                <a:cs typeface="Roboto"/>
                <a:sym typeface="Roboto"/>
              </a:rPr>
              <a:t>Domain : HR Analytics</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Project Name: Employee Retention</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Dataset Name: HR_1 &amp; HR_2</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Dataset Type: Excel Data</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Dataset Size: 50k records each</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HR_1 and HR_2 both have 18 columns respectively</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BUSINESS OBJECTIVE</a:t>
            </a:r>
            <a:endParaRPr b="1"/>
          </a:p>
        </p:txBody>
      </p:sp>
      <p:sp>
        <p:nvSpPr>
          <p:cNvPr id="169" name="Google Shape;169;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The main objective is to retain the employees of the organization</a:t>
            </a:r>
            <a:endParaRPr sz="1800"/>
          </a:p>
          <a:p>
            <a:pPr marL="457200" lvl="0" indent="-342900" algn="l" rtl="0">
              <a:spcBef>
                <a:spcPts val="0"/>
              </a:spcBef>
              <a:spcAft>
                <a:spcPts val="0"/>
              </a:spcAft>
              <a:buSzPts val="1800"/>
              <a:buChar char="❖"/>
            </a:pPr>
            <a:r>
              <a:rPr lang="en" sz="1800"/>
              <a:t>Employee Attrition is unpleasant to any organization</a:t>
            </a:r>
            <a:endParaRPr sz="1800"/>
          </a:p>
          <a:p>
            <a:pPr marL="457200" lvl="0" indent="-342900" algn="l" rtl="0">
              <a:spcBef>
                <a:spcPts val="0"/>
              </a:spcBef>
              <a:spcAft>
                <a:spcPts val="0"/>
              </a:spcAft>
              <a:buSzPts val="1800"/>
              <a:buChar char="❖"/>
            </a:pPr>
            <a:r>
              <a:rPr lang="en" sz="1800"/>
              <a:t>The main objective is to reduce attrition rate of the organization using Analytical methods</a:t>
            </a:r>
            <a:endParaRPr sz="1800"/>
          </a:p>
          <a:p>
            <a:pPr marL="457200" lvl="0" indent="-342900" algn="l" rtl="0">
              <a:spcBef>
                <a:spcPts val="0"/>
              </a:spcBef>
              <a:spcAft>
                <a:spcPts val="0"/>
              </a:spcAft>
              <a:buSzPts val="1800"/>
              <a:buChar char="❖"/>
            </a:pPr>
            <a:r>
              <a:rPr lang="en" sz="1800"/>
              <a:t>Analytics can help the  organizations to control the employee  Attrition Rate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1297500" y="393750"/>
            <a:ext cx="7038900" cy="559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KPI 1 : Average Attrition rate for all Departments</a:t>
            </a:r>
            <a:endParaRPr/>
          </a:p>
          <a:p>
            <a:pPr marL="0" lvl="0" indent="0" algn="l" rtl="0">
              <a:spcBef>
                <a:spcPts val="0"/>
              </a:spcBef>
              <a:spcAft>
                <a:spcPts val="0"/>
              </a:spcAft>
              <a:buNone/>
            </a:pPr>
            <a:endParaRPr/>
          </a:p>
        </p:txBody>
      </p:sp>
      <p:sp>
        <p:nvSpPr>
          <p:cNvPr id="175" name="Google Shape;175;p20"/>
          <p:cNvSpPr txBox="1">
            <a:spLocks noGrp="1"/>
          </p:cNvSpPr>
          <p:nvPr>
            <p:ph type="body" idx="1"/>
          </p:nvPr>
        </p:nvSpPr>
        <p:spPr>
          <a:xfrm>
            <a:off x="104425" y="1567550"/>
            <a:ext cx="4596300" cy="3484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76" name="Google Shape;176;p20"/>
          <p:cNvSpPr txBox="1">
            <a:spLocks noGrp="1"/>
          </p:cNvSpPr>
          <p:nvPr>
            <p:ph type="body" idx="2"/>
          </p:nvPr>
        </p:nvSpPr>
        <p:spPr>
          <a:xfrm>
            <a:off x="4933225" y="1567550"/>
            <a:ext cx="4035300" cy="2153400"/>
          </a:xfrm>
          <a:prstGeom prst="rect">
            <a:avLst/>
          </a:prstGeom>
        </p:spPr>
        <p:txBody>
          <a:bodyPr spcFirstLastPara="1" wrap="square" lIns="91425" tIns="91425" rIns="91425" bIns="91425" anchor="t" anchorCtr="0">
            <a:spAutoFit/>
          </a:bodyPr>
          <a:lstStyle/>
          <a:p>
            <a:pPr marL="0" lvl="0" indent="0" algn="l" rtl="0">
              <a:lnSpc>
                <a:spcPct val="105000"/>
              </a:lnSpc>
              <a:spcBef>
                <a:spcPts val="0"/>
              </a:spcBef>
              <a:spcAft>
                <a:spcPts val="0"/>
              </a:spcAft>
              <a:buSzPts val="935"/>
              <a:buNone/>
            </a:pPr>
            <a:r>
              <a:rPr lang="en" sz="1615"/>
              <a:t>This KPI is to find out the relationship between each department and its attrition rate and here attrition rate is highest for Research &amp; Development Department whereas lowest is for Hardware Department.</a:t>
            </a:r>
            <a:endParaRPr sz="1615"/>
          </a:p>
          <a:p>
            <a:pPr marL="0" lvl="0" indent="0" algn="l" rtl="0">
              <a:lnSpc>
                <a:spcPct val="105000"/>
              </a:lnSpc>
              <a:spcBef>
                <a:spcPts val="1200"/>
              </a:spcBef>
              <a:spcAft>
                <a:spcPts val="1200"/>
              </a:spcAft>
              <a:buSzPts val="935"/>
              <a:buNone/>
            </a:pPr>
            <a:endParaRPr sz="1615"/>
          </a:p>
        </p:txBody>
      </p:sp>
      <p:pic>
        <p:nvPicPr>
          <p:cNvPr id="177" name="Google Shape;177;p20"/>
          <p:cNvPicPr preferRelativeResize="0"/>
          <p:nvPr/>
        </p:nvPicPr>
        <p:blipFill>
          <a:blip r:embed="rId3">
            <a:alphaModFix/>
          </a:blip>
          <a:stretch>
            <a:fillRect/>
          </a:stretch>
        </p:blipFill>
        <p:spPr>
          <a:xfrm>
            <a:off x="104425" y="1567550"/>
            <a:ext cx="4596300" cy="348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Insights from KPI 1 :</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5912" algn="l" rtl="0">
              <a:lnSpc>
                <a:spcPct val="105000"/>
              </a:lnSpc>
              <a:spcBef>
                <a:spcPts val="0"/>
              </a:spcBef>
              <a:spcAft>
                <a:spcPts val="0"/>
              </a:spcAft>
              <a:buSzPts val="1375"/>
              <a:buChar char="➢"/>
            </a:pPr>
            <a:r>
              <a:rPr lang="en" sz="1375"/>
              <a:t>We can clearly say that attrition rate of employees for every department is almost 50% which indicates that attrition rate of employees does not depends on department. So, irrespective of the department almost 50% of employees are leaving the company.</a:t>
            </a:r>
            <a:endParaRPr sz="1375"/>
          </a:p>
          <a:p>
            <a:pPr marL="457200" lvl="0" indent="0" algn="l" rtl="0">
              <a:lnSpc>
                <a:spcPct val="105000"/>
              </a:lnSpc>
              <a:spcBef>
                <a:spcPts val="1200"/>
              </a:spcBef>
              <a:spcAft>
                <a:spcPts val="0"/>
              </a:spcAft>
              <a:buClr>
                <a:srgbClr val="000000"/>
              </a:buClr>
              <a:buSzPts val="935"/>
              <a:buFont typeface="Arial"/>
              <a:buNone/>
            </a:pPr>
            <a:endParaRPr sz="1375"/>
          </a:p>
          <a:p>
            <a:pPr marL="457200" lvl="0" indent="-315912" algn="l" rtl="0">
              <a:lnSpc>
                <a:spcPct val="105000"/>
              </a:lnSpc>
              <a:spcBef>
                <a:spcPts val="1200"/>
              </a:spcBef>
              <a:spcAft>
                <a:spcPts val="0"/>
              </a:spcAft>
              <a:buSzPts val="1375"/>
              <a:buChar char="➢"/>
            </a:pPr>
            <a:r>
              <a:rPr lang="en" sz="1375"/>
              <a:t>From this calculation and visualization we concluded that we must make strong strategies to minimize attrition rate and improve our company’s Employee retention so that we can balance the company’s growth and right talent.</a:t>
            </a:r>
            <a:endParaRPr sz="1375"/>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904</Words>
  <Application>Microsoft Office PowerPoint</Application>
  <PresentationFormat>On-screen Show (16:9)</PresentationFormat>
  <Paragraphs>98</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Lato</vt:lpstr>
      <vt:lpstr>Montserrat</vt:lpstr>
      <vt:lpstr>Roboto</vt:lpstr>
      <vt:lpstr>Arial</vt:lpstr>
      <vt:lpstr>Focus</vt:lpstr>
      <vt:lpstr>HR Analytics</vt:lpstr>
      <vt:lpstr>Project Name :   HR Analytics - Employee Retention  Mentor : Shruti  Nigam</vt:lpstr>
      <vt:lpstr>Project Member :  Pawan Kumar Paswan  Payal Sharma  Nihal K R  Aditya Girish Pagare   Gayatri Gaonkar  </vt:lpstr>
      <vt:lpstr>AGENDA</vt:lpstr>
      <vt:lpstr>INTRODUCTION &amp; PROBLEM STATEMENT</vt:lpstr>
      <vt:lpstr>About Dataset</vt:lpstr>
      <vt:lpstr>BUSINESS OBJECTIVE</vt:lpstr>
      <vt:lpstr>KPI 1 : Average Attrition rate for all Departments </vt:lpstr>
      <vt:lpstr>Insights from KPI 1 :</vt:lpstr>
      <vt:lpstr>KPI 2 : Average Hourly rate of Male Research Scientist </vt:lpstr>
      <vt:lpstr>KPI 3 : Attrition rate Vs Monthly income stats </vt:lpstr>
      <vt:lpstr>Insights from KPI 3 : </vt:lpstr>
      <vt:lpstr>KPI 4 : Average working years for each Department </vt:lpstr>
      <vt:lpstr>KPI 5 : Job Role Vs Work life balance </vt:lpstr>
      <vt:lpstr>KPI 6 : Attrition rate Vs Year since last promotion relation </vt:lpstr>
      <vt:lpstr>Insights from KPI 6 : </vt:lpstr>
      <vt:lpstr>HR ANALYTICS DASHBOARD</vt:lpstr>
      <vt:lpstr>PowerPoint Presentation</vt:lpstr>
      <vt:lpstr>PowerPoint Presentation</vt:lpstr>
      <vt:lpstr>PowerPoint Presentation</vt:lpstr>
      <vt:lpstr>PowerPoint Presentation</vt:lpstr>
      <vt:lpstr>PowerPoint Presentation</vt:lpstr>
      <vt:lpstr>INSIGHTS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cp:lastModifiedBy>Aditya</cp:lastModifiedBy>
  <cp:revision>4</cp:revision>
  <dcterms:modified xsi:type="dcterms:W3CDTF">2023-07-29T06:34:08Z</dcterms:modified>
</cp:coreProperties>
</file>