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entury Gothic" panose="020B0502020202020204" pitchFamily="34" charset="0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ipj8Nr34SPWlnpKolHqfcvO1r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357002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22c357002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357002f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2c357002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c419f59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22c419f5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c419f59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22c419f59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419f59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22c419f59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357001e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22c357001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3afce14d3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23afce14d3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g23afce14d30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afce14d3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23afce14d3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g23afce14d30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afce14d3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23afce14d3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g23afce14d30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3afce14d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23afce14d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g23afce14d30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3afce14d3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23afce14d3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23afce14d30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afce14d3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23afce14d3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g23afce14d30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afce14d3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23afce14d3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23afce14d30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1332556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1332556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2213325566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8" name="Google Shape;4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3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2"/>
          <p:cNvSpPr>
            <a:spLocks noGrp="1"/>
          </p:cNvSpPr>
          <p:nvPr>
            <p:ph type="pic" idx="2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5" name="Google Shape;95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82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2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2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2"/>
          <p:cNvSpPr txBox="1">
            <a:spLocks noGrp="1"/>
          </p:cNvSpPr>
          <p:nvPr>
            <p:ph type="body" idx="1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82"/>
          <p:cNvSpPr txBox="1"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3"/>
          <p:cNvSpPr txBox="1">
            <a:spLocks noGrp="1"/>
          </p:cNvSpPr>
          <p:nvPr>
            <p:ph type="body" idx="1"/>
          </p:nvPr>
        </p:nvSpPr>
        <p:spPr>
          <a:xfrm rot="5400000">
            <a:off x="2385219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4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84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4"/>
          <p:cNvSpPr txBox="1">
            <a:spLocks noGrp="1"/>
          </p:cNvSpPr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84"/>
          <p:cNvSpPr txBox="1">
            <a:spLocks noGrp="1"/>
          </p:cNvSpPr>
          <p:nvPr>
            <p:ph type="body" idx="1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5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5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5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5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019"/>
            </a:schemeClr>
          </a:solidFill>
          <a:ln w="9525" cap="flat" cmpd="sng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5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5"/>
          <p:cNvSpPr txBox="1">
            <a:spLocks noGrp="1"/>
          </p:cNvSpPr>
          <p:nvPr>
            <p:ph type="sldNum" idx="12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753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75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5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5"/>
          <p:cNvSpPr txBox="1"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5"/>
          <p:cNvSpPr txBox="1"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>
                <a:solidFill>
                  <a:srgbClr val="4753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6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6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6"/>
          <p:cNvSpPr txBox="1"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534C"/>
              </a:buClr>
              <a:buSzPts val="4000"/>
              <a:buFont typeface="Book Antiqua"/>
              <a:buNone/>
              <a:defRPr sz="4000" cap="none">
                <a:solidFill>
                  <a:srgbClr val="47534C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6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6"/>
          <p:cNvSpPr txBox="1"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76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7"/>
          <p:cNvSpPr txBox="1">
            <a:spLocks noGrp="1"/>
          </p:cNvSpPr>
          <p:nvPr>
            <p:ph type="body" idx="1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77"/>
          <p:cNvSpPr txBox="1">
            <a:spLocks noGrp="1"/>
          </p:cNvSpPr>
          <p:nvPr>
            <p:ph type="body" idx="2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8"/>
          <p:cNvSpPr txBox="1"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8"/>
          <p:cNvSpPr txBox="1">
            <a:spLocks noGrp="1"/>
          </p:cNvSpPr>
          <p:nvPr>
            <p:ph type="body" idx="2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78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78"/>
          <p:cNvSpPr txBox="1">
            <a:spLocks noGrp="1"/>
          </p:cNvSpPr>
          <p:nvPr>
            <p:ph type="body" idx="4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2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1"/>
          <p:cNvSpPr txBox="1">
            <a:spLocks noGrp="1"/>
          </p:cNvSpPr>
          <p:nvPr>
            <p:ph type="body" idx="1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4" name="Google Shape;84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81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1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9525" cap="flat" cmpd="dbl">
            <a:solidFill>
              <a:srgbClr val="6B7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1"/>
          <p:cNvSpPr txBox="1">
            <a:spLocks noGrp="1"/>
          </p:cNvSpPr>
          <p:nvPr>
            <p:ph type="body" idx="2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47534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81"/>
          <p:cNvSpPr txBox="1"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2000"/>
              <a:buFont typeface="Book Antiqua"/>
              <a:buNone/>
              <a:defRPr sz="2000" b="0">
                <a:solidFill>
                  <a:srgbClr val="6B7C7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1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72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2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500"/>
              <a:buFont typeface="Book Antiqua"/>
              <a:buNone/>
              <a:defRPr sz="3500" b="0" i="0" u="none" strike="noStrike" cap="none">
                <a:solidFill>
                  <a:srgbClr val="6B7C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/>
        </p:nvSpPr>
        <p:spPr>
          <a:xfrm>
            <a:off x="773424" y="359753"/>
            <a:ext cx="8113691" cy="471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Resume Classification</a:t>
            </a:r>
            <a:endParaRPr sz="36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Group 3</a:t>
            </a:r>
            <a:endParaRPr sz="28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 :-</a:t>
            </a:r>
            <a:r>
              <a:rPr lang="en-US" sz="2400" b="1" i="0" u="none" strike="noStrike" cap="none" dirty="0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 Karthik and </a:t>
            </a:r>
            <a:r>
              <a:rPr lang="en-US" sz="2400" b="1" i="0" u="none" strike="noStrike" cap="none" dirty="0" err="1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Dhanya</a:t>
            </a:r>
            <a:endParaRPr sz="2400" b="1" i="0" u="none" strike="noStrike" cap="none" dirty="0">
              <a:solidFill>
                <a:srgbClr val="0C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Participants :- </a:t>
            </a: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1.Mr.Aniruddha Bharat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Dhokate</a:t>
            </a: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2.Ms.Gayatri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Gaonkar</a:t>
            </a: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3.Mr.Chinnam Rahul Sai Pawan Reddy</a:t>
            </a: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4.Ms.Ankita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Bhagwan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Gawali</a:t>
            </a: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5.Mr.Sagar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Betadur</a:t>
            </a: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6.Mr.Ashish Vijay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Vidhate</a:t>
            </a: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22c357002fd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2c357002fd_0_24"/>
          <p:cNvSpPr txBox="1"/>
          <p:nvPr/>
        </p:nvSpPr>
        <p:spPr>
          <a:xfrm>
            <a:off x="399245" y="311549"/>
            <a:ext cx="567799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(EDA)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2c357002fd_0_24"/>
          <p:cNvSpPr txBox="1"/>
          <p:nvPr/>
        </p:nvSpPr>
        <p:spPr>
          <a:xfrm>
            <a:off x="399246" y="906872"/>
            <a:ext cx="37842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Importing Libraries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22c357002fd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678" y="1712247"/>
            <a:ext cx="8554644" cy="492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2c357002fd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2c357002fd_0_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421" y="1893475"/>
            <a:ext cx="8553157" cy="450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2c357002fd_0_59"/>
          <p:cNvSpPr txBox="1"/>
          <p:nvPr/>
        </p:nvSpPr>
        <p:spPr>
          <a:xfrm>
            <a:off x="422030" y="458571"/>
            <a:ext cx="56692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1.Performing initial steps of EDA i.e. head(), tail()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2c419f594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2c419f594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455" y="1929014"/>
            <a:ext cx="8539089" cy="434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2c419f5941_0_0"/>
          <p:cNvSpPr txBox="1"/>
          <p:nvPr/>
        </p:nvSpPr>
        <p:spPr>
          <a:xfrm>
            <a:off x="407963" y="511604"/>
            <a:ext cx="43469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Info() , shape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2c419f5941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438" y="500355"/>
            <a:ext cx="1187050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2c419f5941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275" y="2012111"/>
            <a:ext cx="8677450" cy="43249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2c419f5941_0_7"/>
          <p:cNvSpPr txBox="1"/>
          <p:nvPr/>
        </p:nvSpPr>
        <p:spPr>
          <a:xfrm>
            <a:off x="422031" y="511604"/>
            <a:ext cx="67665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3.Finding duplicates and dropping the duplicated records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22c419f5941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2c419f5941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58" y="2090550"/>
            <a:ext cx="8635246" cy="383194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2c419f5941_0_14"/>
          <p:cNvSpPr txBox="1"/>
          <p:nvPr/>
        </p:nvSpPr>
        <p:spPr>
          <a:xfrm>
            <a:off x="323558" y="511604"/>
            <a:ext cx="40092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Checking missing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60" y="1871003"/>
            <a:ext cx="8482817" cy="441725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492368" y="511604"/>
            <a:ext cx="52894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Bar Chart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422" y="1883062"/>
            <a:ext cx="8510953" cy="463932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 txBox="1"/>
          <p:nvPr/>
        </p:nvSpPr>
        <p:spPr>
          <a:xfrm>
            <a:off x="478300" y="576776"/>
            <a:ext cx="62319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Pie Chart : Percentage wise Category Distribution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1418" y="119909"/>
            <a:ext cx="1187050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52" y="1898423"/>
            <a:ext cx="8623496" cy="461491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0"/>
          <p:cNvSpPr txBox="1"/>
          <p:nvPr/>
        </p:nvSpPr>
        <p:spPr>
          <a:xfrm>
            <a:off x="478302" y="534572"/>
            <a:ext cx="73011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using pandas_profiling &amp; sweetviz libraries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pandas_profiling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492368" y="464233"/>
            <a:ext cx="32777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sweetviz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53" y="2017085"/>
            <a:ext cx="8581293" cy="437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wise WordCloud :</a:t>
            </a:r>
            <a:endParaRPr sz="2500"/>
          </a:p>
        </p:txBody>
      </p:sp>
      <p:pic>
        <p:nvPicPr>
          <p:cNvPr id="252" name="Google Shape;25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800" y="2143125"/>
            <a:ext cx="3987925" cy="20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3450" y="2181225"/>
            <a:ext cx="3987925" cy="18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800" y="4413925"/>
            <a:ext cx="3987925" cy="20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3450" y="4413925"/>
            <a:ext cx="3883350" cy="20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 txBox="1"/>
          <p:nvPr/>
        </p:nvSpPr>
        <p:spPr>
          <a:xfrm>
            <a:off x="284050" y="1644300"/>
            <a:ext cx="83802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i="0" u="none" strike="noStrike" cap="none" dirty="0">
                <a:solidFill>
                  <a:srgbClr val="000000"/>
                </a:solidFill>
              </a:rPr>
              <a:t>To develop an automated system that can accurately classify resumes based on different job roles or categories, such as software developer, </a:t>
            </a:r>
            <a:r>
              <a:rPr lang="en-US" sz="2400" dirty="0"/>
              <a:t>HRM.</a:t>
            </a:r>
            <a:r>
              <a:rPr lang="en-US" sz="2400" i="0" u="none" strike="noStrike" cap="none" dirty="0">
                <a:solidFill>
                  <a:srgbClr val="000000"/>
                </a:solidFill>
              </a:rPr>
              <a:t> </a:t>
            </a:r>
            <a:endParaRPr sz="2400" i="0" u="none" strike="noStrike" cap="none" dirty="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i="0" u="none" strike="noStrike" cap="none" dirty="0">
                <a:solidFill>
                  <a:srgbClr val="000000"/>
                </a:solidFill>
              </a:rPr>
              <a:t>This system could be used by organizations to filter and screen large numbers of resumes quickly and efficiently, saving time and effort in the hiring process.</a:t>
            </a:r>
            <a:endParaRPr sz="2400" i="0" u="none" strike="noStrike" cap="none" dirty="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i="0" u="none" strike="noStrike" cap="none" dirty="0">
                <a:solidFill>
                  <a:srgbClr val="000000"/>
                </a:solidFill>
              </a:rPr>
              <a:t>To develop an automated system that can accurately classify resumes based on different job roles or categories, such as software developer, HRM.</a:t>
            </a:r>
            <a:endParaRPr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 i="0" u="none" strike="noStrike" cap="none" dirty="0">
                <a:solidFill>
                  <a:srgbClr val="000000"/>
                </a:solidFill>
              </a:rPr>
              <a:t>This system could be used by organizations to filter and screen large numbers of resumes quickly and efficiently, saving time and effort in the hiring process.</a:t>
            </a:r>
            <a:endParaRPr sz="24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711850" y="716300"/>
            <a:ext cx="7952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Business Objective</a:t>
            </a:r>
            <a:endParaRPr sz="3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ENCODING</a:t>
            </a:r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Since there are four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Categories it will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encode them into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PeopleSoft - 0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React JS - 1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SQL Developer- 2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Workday - 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 l="14427"/>
          <a:stretch/>
        </p:blipFill>
        <p:spPr>
          <a:xfrm>
            <a:off x="4122100" y="1976450"/>
            <a:ext cx="4721674" cy="4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body" idx="1"/>
          </p:nvPr>
        </p:nvSpPr>
        <p:spPr>
          <a:xfrm>
            <a:off x="441663" y="1789075"/>
            <a:ext cx="82296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Importing required libraries: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25" y="2352875"/>
            <a:ext cx="8365250" cy="42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25" y="1951600"/>
            <a:ext cx="8260675" cy="4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Vector Machine Classifier(SVC)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25" y="1933375"/>
            <a:ext cx="8383475" cy="45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00" y="2079275"/>
            <a:ext cx="8481300" cy="42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Naive-Bayes Classifier</a:t>
            </a:r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None/>
            </a:pP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25" y="2006325"/>
            <a:ext cx="8383475" cy="4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 Classifier </a:t>
            </a:r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25" y="1988100"/>
            <a:ext cx="8260675" cy="4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AdaBoost Classifier</a:t>
            </a:r>
            <a:endParaRPr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11" name="Google Shape;31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00" y="2079275"/>
            <a:ext cx="8463076" cy="4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Boosting Classifier</a:t>
            </a:r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18" name="Google Shape;31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00" y="2006325"/>
            <a:ext cx="8358500" cy="4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XGBoost Classifier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25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25" name="Google Shape;32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00" y="1988100"/>
            <a:ext cx="8463075" cy="4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357001e6_0_10"/>
          <p:cNvSpPr txBox="1"/>
          <p:nvPr/>
        </p:nvSpPr>
        <p:spPr>
          <a:xfrm>
            <a:off x="284048" y="250014"/>
            <a:ext cx="748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1.Data  Extraction:-</a:t>
            </a:r>
            <a:endParaRPr sz="30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22c357001e6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0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2c357001e6_0_10"/>
          <p:cNvSpPr/>
          <p:nvPr/>
        </p:nvSpPr>
        <p:spPr>
          <a:xfrm>
            <a:off x="301950" y="913300"/>
            <a:ext cx="85401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1.Download all the files from the Google Drive to the local computer.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2.Use the necessary libraries for the Data Extraction Process.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2c357001e6_0_10"/>
          <p:cNvSpPr txBox="1"/>
          <p:nvPr/>
        </p:nvSpPr>
        <p:spPr>
          <a:xfrm>
            <a:off x="425003" y="3683358"/>
            <a:ext cx="6787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 get the list of the docents present in the folder:-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22c357001e6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048" y="1929700"/>
            <a:ext cx="8558002" cy="467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LGBM Classifier</a:t>
            </a:r>
            <a:endParaRPr/>
          </a:p>
        </p:txBody>
      </p:sp>
      <p:sp>
        <p:nvSpPr>
          <p:cNvPr id="331" name="Google Shape;331;p2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32" name="Google Shape;3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075" y="2024575"/>
            <a:ext cx="8376725" cy="4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Tabulated Results</a:t>
            </a:r>
            <a:endParaRPr/>
          </a:p>
        </p:txBody>
      </p:sp>
      <p:pic>
        <p:nvPicPr>
          <p:cNvPr id="339" name="Google Shape;33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421" y="1837006"/>
            <a:ext cx="8525021" cy="4612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Graph of Model Accuracy</a:t>
            </a:r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1851073"/>
            <a:ext cx="8553450" cy="47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Model Selection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Out of models performed we’re considering Support Vector Classifier for deployment.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It has Accuracy : 0.85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It has Precision Score : 0.91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It has Recall Score : 0.83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It has F1_Score : 0.85</a:t>
            </a:r>
            <a:endParaRPr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afce14d30_0_18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Model Deployment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0" name="Google Shape;360;g23afce14d30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987" y="1921412"/>
            <a:ext cx="8536025" cy="452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afce14d30_0_2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Importing Libraries for Deployment :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368" name="Google Shape;368;g23afce14d30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523" y="1893957"/>
            <a:ext cx="8517988" cy="4555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3afce14d30_0_32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Before Uploading Resume :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376" name="Google Shape;376;g23afce14d30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58" y="1822939"/>
            <a:ext cx="8525020" cy="4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afce14d30_0_39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Predicting Resume Category :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B1713-F81F-47D0-8C6A-08445F68F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" y="1752600"/>
            <a:ext cx="8260672" cy="447938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3afce14d30_0_4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WordCloud for Uploaded Resume :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99313-0946-4987-8D9C-20CB854C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9" y="1786597"/>
            <a:ext cx="8525022" cy="481777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afce14d30_0_53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Bar Graph of Top 10 words :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006A44-9CBC-42AA-B305-CF6ACC8F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7" y="1749227"/>
            <a:ext cx="8510954" cy="47004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/>
        </p:nvSpPr>
        <p:spPr>
          <a:xfrm>
            <a:off x="378379" y="315252"/>
            <a:ext cx="80781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3.To get the list of the Documents present in the Folder use the following function :-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218" y="1856934"/>
            <a:ext cx="8595360" cy="468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3afce14d30_0_6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Pie Chart of Top 10 words :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CFCD09-DB85-4CDC-8AE9-AA5D7C37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7" y="1755122"/>
            <a:ext cx="8567225" cy="481079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13325566f_0_0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800" cy="10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Challenges Faced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g2213325566f_0_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We faced difficulties while extracting data from resumes, so we used ‘PyPDF2’ &amp; ‘</a:t>
            </a:r>
            <a:r>
              <a:rPr lang="en-US" dirty="0" err="1">
                <a:solidFill>
                  <a:schemeClr val="dk1"/>
                </a:solidFill>
              </a:rPr>
              <a:t>camelot</a:t>
            </a:r>
            <a:r>
              <a:rPr lang="en-US" dirty="0">
                <a:solidFill>
                  <a:schemeClr val="dk1"/>
                </a:solidFill>
              </a:rPr>
              <a:t>’ libraries to overcome the problem.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We were facing difficulties while loading the pickle file, so we used the ‘</a:t>
            </a:r>
            <a:r>
              <a:rPr lang="en-US" dirty="0" err="1">
                <a:solidFill>
                  <a:schemeClr val="dk1"/>
                </a:solidFill>
              </a:rPr>
              <a:t>joblib</a:t>
            </a:r>
            <a:r>
              <a:rPr lang="en-US" dirty="0">
                <a:solidFill>
                  <a:schemeClr val="dk1"/>
                </a:solidFill>
              </a:rPr>
              <a:t>’ library.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We were facing issue while uploading the file, so we used the ‘</a:t>
            </a:r>
            <a:r>
              <a:rPr lang="en-US" dirty="0" err="1">
                <a:solidFill>
                  <a:schemeClr val="dk1"/>
                </a:solidFill>
              </a:rPr>
              <a:t>st.file_uploader</a:t>
            </a:r>
            <a:r>
              <a:rPr lang="en-US" dirty="0">
                <a:solidFill>
                  <a:schemeClr val="dk1"/>
                </a:solidFill>
              </a:rPr>
              <a:t>’ to resolve the issue.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We encountered an error while deploying the model, so we created a separate pickle file for the TF-IDF vectorizer.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"/>
          <p:cNvSpPr txBox="1"/>
          <p:nvPr/>
        </p:nvSpPr>
        <p:spPr>
          <a:xfrm>
            <a:off x="313050" y="3167400"/>
            <a:ext cx="8517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52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sz="3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/>
        </p:nvSpPr>
        <p:spPr>
          <a:xfrm>
            <a:off x="330817" y="305924"/>
            <a:ext cx="803446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4.Extract data from the documents stored in the folder and append it the empty list.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(Follow the similar step for all the folders containing the documents  providing the path for the various folders. 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817" y="1835002"/>
            <a:ext cx="8482366" cy="474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/>
        </p:nvSpPr>
        <p:spPr>
          <a:xfrm>
            <a:off x="425003" y="305923"/>
            <a:ext cx="830687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5.Create a DataFrame for the data that is extracted.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(Follow the same procedure for all the lists having data)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827" y="1942439"/>
            <a:ext cx="8567224" cy="460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296214" y="321972"/>
            <a:ext cx="88477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6.Concat/Join the so that the data extracted is combined in a single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frame.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214" y="1802161"/>
            <a:ext cx="8538297" cy="473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412124" y="354395"/>
            <a:ext cx="72619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7.Create a column in the dataframe named category having 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the categories merged.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(keep the merged column and drop the other columns)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387" y="1885071"/>
            <a:ext cx="8567225" cy="461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399246" y="311549"/>
            <a:ext cx="54072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8.Finally convert the dataframe to the csv file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401" y="1885071"/>
            <a:ext cx="8421197" cy="175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pothecary">
  <a:themeElements>
    <a:clrScheme name="Apothecary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662</Words>
  <Application>Microsoft Office PowerPoint</Application>
  <PresentationFormat>On-screen Show (4:3)</PresentationFormat>
  <Paragraphs>153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Book Antiqua</vt:lpstr>
      <vt:lpstr>Century Gothic</vt:lpstr>
      <vt:lpstr>Arial</vt:lpstr>
      <vt:lpstr>Calibri</vt:lpstr>
      <vt:lpstr>Verdana</vt:lpstr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Category wise WordCloud :</vt:lpstr>
      <vt:lpstr>LABEL ENCODING</vt:lpstr>
      <vt:lpstr>MODEL BUILDING</vt:lpstr>
      <vt:lpstr>Logistic Regression</vt:lpstr>
      <vt:lpstr>Support Vector Machine Classifier(SVC)</vt:lpstr>
      <vt:lpstr>Random Forest Classifier</vt:lpstr>
      <vt:lpstr>Naive-Bayes Classifier</vt:lpstr>
      <vt:lpstr>Decision Tree Classifier </vt:lpstr>
      <vt:lpstr>AdaBoost Classifier</vt:lpstr>
      <vt:lpstr>Gradient Boosting Classifier</vt:lpstr>
      <vt:lpstr>XGBoost Classifier</vt:lpstr>
      <vt:lpstr>LGBM Classifier</vt:lpstr>
      <vt:lpstr>Tabulated Results</vt:lpstr>
      <vt:lpstr>Bar Graph of Model Accuracy</vt:lpstr>
      <vt:lpstr>Model Selection</vt:lpstr>
      <vt:lpstr>Model Deployment</vt:lpstr>
      <vt:lpstr>Importing Libraries for Deployment :</vt:lpstr>
      <vt:lpstr>Before Uploading Resume :</vt:lpstr>
      <vt:lpstr>Predicting Resume Category :</vt:lpstr>
      <vt:lpstr>WordCloud for Uploaded Resume :</vt:lpstr>
      <vt:lpstr>Bar Graph of Top 10 words :</vt:lpstr>
      <vt:lpstr>Pie Chart of Top 10 words :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HP</cp:lastModifiedBy>
  <cp:revision>3</cp:revision>
  <dcterms:created xsi:type="dcterms:W3CDTF">2012-08-17T07:00:49Z</dcterms:created>
  <dcterms:modified xsi:type="dcterms:W3CDTF">2023-05-04T16:26:40Z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