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0"/>
  </p:notesMasterIdLst>
  <p:handoutMasterIdLst>
    <p:handoutMasterId r:id="rId21"/>
  </p:handoutMasterIdLst>
  <p:sldIdLst>
    <p:sldId id="259" r:id="rId4"/>
    <p:sldId id="298" r:id="rId5"/>
    <p:sldId id="272" r:id="rId6"/>
    <p:sldId id="303" r:id="rId7"/>
    <p:sldId id="300" r:id="rId8"/>
    <p:sldId id="311" r:id="rId9"/>
    <p:sldId id="304" r:id="rId10"/>
    <p:sldId id="305" r:id="rId11"/>
    <p:sldId id="306" r:id="rId12"/>
    <p:sldId id="307" r:id="rId13"/>
    <p:sldId id="308" r:id="rId14"/>
    <p:sldId id="309" r:id="rId15"/>
    <p:sldId id="310" r:id="rId16"/>
    <p:sldId id="312" r:id="rId17"/>
    <p:sldId id="301" r:id="rId18"/>
    <p:sldId id="273" r:id="rId19"/>
  </p:sldIdLst>
  <p:sldSz cx="12192000" cy="6858000"/>
  <p:notesSz cx="6858000" cy="9144000"/>
  <p:custDataLst>
    <p:tags r:id="rId2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BC8"/>
    <a:srgbClr val="D3C4B3"/>
    <a:srgbClr val="FF6327"/>
    <a:srgbClr val="01D1D0"/>
    <a:srgbClr val="E6E7E7"/>
    <a:srgbClr val="0070AD"/>
    <a:srgbClr val="7F7F7F"/>
    <a:srgbClr val="6D64CC"/>
    <a:srgbClr val="7E39BA"/>
    <a:srgbClr val="4701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72" d="100"/>
          <a:sy n="72" d="100"/>
        </p:scale>
        <p:origin x="660"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kandul\Desktop\Hackathon2019\ICCCricDataSet\ICC%20Cric%20DataSet\Data_Testing_2019_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Sheet2!$C$2</c:f>
              <c:strCache>
                <c:ptCount val="1"/>
                <c:pt idx="0">
                  <c:v>Prediction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Sheet2!$B$3:$B$12</c:f>
              <c:strCache>
                <c:ptCount val="10"/>
                <c:pt idx="0">
                  <c:v>Afghanisthan</c:v>
                </c:pt>
                <c:pt idx="1">
                  <c:v>Australia</c:v>
                </c:pt>
                <c:pt idx="2">
                  <c:v>Bangladesh</c:v>
                </c:pt>
                <c:pt idx="3">
                  <c:v>England</c:v>
                </c:pt>
                <c:pt idx="4">
                  <c:v>India</c:v>
                </c:pt>
                <c:pt idx="5">
                  <c:v>New Zealand</c:v>
                </c:pt>
                <c:pt idx="6">
                  <c:v>Pakistan</c:v>
                </c:pt>
                <c:pt idx="7">
                  <c:v>South Africa</c:v>
                </c:pt>
                <c:pt idx="8">
                  <c:v>Sri Lanka</c:v>
                </c:pt>
                <c:pt idx="9">
                  <c:v>West Indies</c:v>
                </c:pt>
              </c:strCache>
            </c:strRef>
          </c:cat>
          <c:val>
            <c:numRef>
              <c:f>Sheet2!$C$3:$C$12</c:f>
              <c:numCache>
                <c:formatCode>0%</c:formatCode>
                <c:ptCount val="10"/>
                <c:pt idx="0" formatCode="0.00%">
                  <c:v>5.0000000000000001E-3</c:v>
                </c:pt>
                <c:pt idx="1">
                  <c:v>0.1</c:v>
                </c:pt>
                <c:pt idx="2">
                  <c:v>0.03</c:v>
                </c:pt>
                <c:pt idx="3" formatCode="0.00%">
                  <c:v>0.21</c:v>
                </c:pt>
                <c:pt idx="4" formatCode="0.00%">
                  <c:v>0.18</c:v>
                </c:pt>
                <c:pt idx="5" formatCode="0.00%">
                  <c:v>0.14499999999999999</c:v>
                </c:pt>
                <c:pt idx="6" formatCode="0.00%">
                  <c:v>0.17499999999999999</c:v>
                </c:pt>
                <c:pt idx="7" formatCode="0.00%">
                  <c:v>8.5000000000000006E-2</c:v>
                </c:pt>
                <c:pt idx="8" formatCode="0.00%">
                  <c:v>3.5000000000000003E-2</c:v>
                </c:pt>
                <c:pt idx="9" formatCode="0.00%">
                  <c:v>3.5000000000000003E-2</c:v>
                </c:pt>
              </c:numCache>
            </c:numRef>
          </c:val>
          <c:extLst>
            <c:ext xmlns:c16="http://schemas.microsoft.com/office/drawing/2014/chart" uri="{C3380CC4-5D6E-409C-BE32-E72D297353CC}">
              <c16:uniqueId val="{00000000-1A38-41AF-9412-8BBA1103C5F1}"/>
            </c:ext>
          </c:extLst>
        </c:ser>
        <c:dLbls>
          <c:dLblPos val="inEnd"/>
          <c:showLegendKey val="0"/>
          <c:showVal val="1"/>
          <c:showCatName val="0"/>
          <c:showSerName val="0"/>
          <c:showPercent val="0"/>
          <c:showBubbleSize val="0"/>
        </c:dLbls>
        <c:gapWidth val="65"/>
        <c:axId val="787636168"/>
        <c:axId val="787647648"/>
      </c:barChart>
      <c:catAx>
        <c:axId val="7876361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87647648"/>
        <c:crosses val="autoZero"/>
        <c:auto val="1"/>
        <c:lblAlgn val="ctr"/>
        <c:lblOffset val="100"/>
        <c:noMultiLvlLbl val="0"/>
      </c:catAx>
      <c:valAx>
        <c:axId val="7876476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87636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18/05/2019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18/05/2019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6B50A3-86EB-46C8-8154-4DF6B6658DAF}"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8510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5</a:t>
            </a:fld>
            <a:endParaRPr lang="en-US"/>
          </a:p>
        </p:txBody>
      </p:sp>
    </p:spTree>
    <p:extLst>
      <p:ext uri="{BB962C8B-B14F-4D97-AF65-F5344CB8AC3E}">
        <p14:creationId xmlns:p14="http://schemas.microsoft.com/office/powerpoint/2010/main" val="10325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13</a:t>
            </a:fld>
            <a:endParaRPr lang="en-US"/>
          </a:p>
        </p:txBody>
      </p:sp>
    </p:spTree>
    <p:extLst>
      <p:ext uri="{BB962C8B-B14F-4D97-AF65-F5344CB8AC3E}">
        <p14:creationId xmlns:p14="http://schemas.microsoft.com/office/powerpoint/2010/main" val="77284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15</a:t>
            </a:fld>
            <a:endParaRPr lang="en-US"/>
          </a:p>
        </p:txBody>
      </p:sp>
    </p:spTree>
    <p:extLst>
      <p:ext uri="{BB962C8B-B14F-4D97-AF65-F5344CB8AC3E}">
        <p14:creationId xmlns:p14="http://schemas.microsoft.com/office/powerpoint/2010/main" val="20931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2.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6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2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4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0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1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E41A-4AC7-46FC-B250-8EEF6FC36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F88F5-ACA1-4DB5-ABA3-5131A6F719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F3E87-859E-4BDD-AF28-CC05FE799A38}"/>
              </a:ext>
            </a:extLst>
          </p:cNvPr>
          <p:cNvSpPr>
            <a:spLocks noGrp="1"/>
          </p:cNvSpPr>
          <p:nvPr>
            <p:ph type="dt" sz="half" idx="10"/>
          </p:nvPr>
        </p:nvSpPr>
        <p:spPr/>
        <p:txBody>
          <a:bodyPr/>
          <a:lstStyle/>
          <a:p>
            <a:fld id="{48A87A34-81AB-432B-8DAE-1953F412C126}" type="datetimeFigureOut">
              <a:rPr lang="en-US" smtClean="0"/>
              <a:t>5/18/2019</a:t>
            </a:fld>
            <a:endParaRPr lang="en-US" dirty="0"/>
          </a:p>
        </p:txBody>
      </p:sp>
      <p:sp>
        <p:nvSpPr>
          <p:cNvPr id="5" name="Footer Placeholder 4">
            <a:extLst>
              <a:ext uri="{FF2B5EF4-FFF2-40B4-BE49-F238E27FC236}">
                <a16:creationId xmlns:a16="http://schemas.microsoft.com/office/drawing/2014/main" id="{DB9670B5-AE6E-4930-8706-A2D1327E0E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076C7-A4E1-4B83-A086-6639C9A14B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87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9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96"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66"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74"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9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14.jp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lum/>
          </a:blip>
          <a:srcRect/>
          <a:stretch>
            <a:fillRect t="-39000" b="-39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5265" y="1834633"/>
            <a:ext cx="4967932" cy="369332"/>
          </a:xfrm>
        </p:spPr>
        <p:txBody>
          <a:bodyPr/>
          <a:lstStyle/>
          <a:p>
            <a:r>
              <a:rPr lang="en-US" b="1" dirty="0"/>
              <a:t>Hackathon 2019 </a:t>
            </a:r>
            <a:endParaRPr lang="en-GB" b="1" dirty="0"/>
          </a:p>
        </p:txBody>
      </p:sp>
      <p:pic>
        <p:nvPicPr>
          <p:cNvPr id="6" name="Picture 5"/>
          <p:cNvPicPr>
            <a:picLocks noChangeAspect="1"/>
          </p:cNvPicPr>
          <p:nvPr/>
        </p:nvPicPr>
        <p:blipFill>
          <a:blip r:embed="rId3"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705600" y="1358671"/>
            <a:ext cx="5324475" cy="2555273"/>
          </a:xfrm>
          <a:prstGeom prst="rect">
            <a:avLst/>
          </a:prstGeom>
        </p:spPr>
      </p:pic>
      <p:sp>
        <p:nvSpPr>
          <p:cNvPr id="7" name="TextBox 6"/>
          <p:cNvSpPr txBox="1"/>
          <p:nvPr/>
        </p:nvSpPr>
        <p:spPr>
          <a:xfrm>
            <a:off x="7281483" y="533400"/>
            <a:ext cx="4758892" cy="741111"/>
          </a:xfrm>
          <a:prstGeom prst="rect">
            <a:avLst/>
          </a:prstGeom>
        </p:spPr>
        <p:txBody>
          <a:bodyPr vert="horz" lIns="121920" tIns="60960" rIns="121920" bIns="60960" rtlCol="0" anchor="ctr">
            <a:normAutofit fontScale="70000" lnSpcReduction="20000"/>
          </a:bodyPr>
          <a:lstStyle/>
          <a:p>
            <a:pPr algn="ctr" defTabSz="1219170">
              <a:lnSpc>
                <a:spcPct val="90000"/>
              </a:lnSpc>
              <a:spcBef>
                <a:spcPct val="0"/>
              </a:spcBef>
              <a:spcAft>
                <a:spcPts val="800"/>
              </a:spcAft>
            </a:pPr>
            <a:r>
              <a:rPr lang="en-US" sz="4000" dirty="0">
                <a:solidFill>
                  <a:prstClr val="white"/>
                </a:solidFill>
                <a:latin typeface="Century Gothic" panose="020B0502020202020204" pitchFamily="34" charset="0"/>
              </a:rPr>
              <a:t>Tech Fiesta 2019 Presents</a:t>
            </a:r>
          </a:p>
        </p:txBody>
      </p:sp>
      <p:sp>
        <p:nvSpPr>
          <p:cNvPr id="17" name="Title 3">
            <a:extLst>
              <a:ext uri="{FF2B5EF4-FFF2-40B4-BE49-F238E27FC236}">
                <a16:creationId xmlns:a16="http://schemas.microsoft.com/office/drawing/2014/main" id="{35C9E721-E775-4769-BD5D-CFCD6AFE7D0E}"/>
              </a:ext>
            </a:extLst>
          </p:cNvPr>
          <p:cNvSpPr txBox="1">
            <a:spLocks/>
          </p:cNvSpPr>
          <p:nvPr/>
        </p:nvSpPr>
        <p:spPr>
          <a:xfrm>
            <a:off x="6248400" y="4209534"/>
            <a:ext cx="5324474" cy="337066"/>
          </a:xfrm>
          <a:prstGeom prst="rect">
            <a:avLst/>
          </a:prstGeom>
          <a:noFill/>
          <a:ln w="12700" cap="flat" cmpd="sng" algn="ctr">
            <a:noFill/>
            <a:prstDash val="solid"/>
            <a:miter lim="800000"/>
          </a:ln>
          <a:effectLst/>
        </p:spPr>
        <p:txBody>
          <a:bodyPr lIns="0" tIns="0" rIns="0" bIns="0" rtlCol="0" anchor="b">
            <a:noAutofit/>
          </a:bodyPr>
          <a:lstStyle>
            <a:lvl1pPr marL="0" marR="0" indent="0" algn="l" defTabSz="914400" rtl="0" eaLnBrk="1" fontAlgn="auto" latinLnBrk="0" hangingPunct="1">
              <a:lnSpc>
                <a:spcPts val="3000"/>
              </a:lnSpc>
              <a:spcBef>
                <a:spcPct val="0"/>
              </a:spcBef>
              <a:spcAft>
                <a:spcPts val="0"/>
              </a:spcAft>
              <a:buClrTx/>
              <a:buSzTx/>
              <a:buFontTx/>
              <a:buNone/>
              <a:tabLst/>
              <a:defRPr kumimoji="0" lang="en-US" sz="2600" b="0" i="0" u="none" strike="noStrike" kern="1200" cap="none" spc="0" normalizeH="0" baseline="0" noProof="0" dirty="0">
                <a:ln>
                  <a:noFill/>
                </a:ln>
                <a:solidFill>
                  <a:schemeClr val="accent1"/>
                </a:solidFill>
                <a:effectLst/>
                <a:uLnTx/>
                <a:uFillTx/>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b="1" dirty="0">
                <a:solidFill>
                  <a:srgbClr val="0070C0"/>
                </a:solidFill>
                <a:latin typeface="+mj-lt"/>
              </a:rPr>
              <a:t> Team – Data Geeks </a:t>
            </a:r>
          </a:p>
        </p:txBody>
      </p:sp>
      <p:sp>
        <p:nvSpPr>
          <p:cNvPr id="9" name="TextBox 8">
            <a:extLst>
              <a:ext uri="{FF2B5EF4-FFF2-40B4-BE49-F238E27FC236}">
                <a16:creationId xmlns:a16="http://schemas.microsoft.com/office/drawing/2014/main" id="{5CE9E36A-C209-4167-9A1B-02ADB30EFB55}"/>
              </a:ext>
            </a:extLst>
          </p:cNvPr>
          <p:cNvSpPr txBox="1"/>
          <p:nvPr/>
        </p:nvSpPr>
        <p:spPr>
          <a:xfrm>
            <a:off x="990600" y="4204454"/>
            <a:ext cx="5410200" cy="252902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solidFill>
                  <a:schemeClr val="bg1"/>
                </a:solidFill>
                <a:latin typeface="Bahnschrift" panose="020B0502040204020203" pitchFamily="34" charset="0"/>
                <a:cs typeface="Aparajita" panose="020B0502040204020203" pitchFamily="18" charset="0"/>
              </a:rPr>
              <a:t>Hari Kantipudi</a:t>
            </a:r>
          </a:p>
          <a:p>
            <a:pPr marL="285750" indent="-285750">
              <a:lnSpc>
                <a:spcPct val="150000"/>
              </a:lnSpc>
              <a:buFont typeface="Wingdings" panose="05000000000000000000" pitchFamily="2" charset="2"/>
              <a:buChar char="v"/>
            </a:pPr>
            <a:r>
              <a:rPr lang="en-US" dirty="0">
                <a:solidFill>
                  <a:schemeClr val="bg1"/>
                </a:solidFill>
                <a:latin typeface="Bahnschrift" panose="020B0502040204020203" pitchFamily="34" charset="0"/>
                <a:cs typeface="Aparajita" panose="020B0502040204020203" pitchFamily="18" charset="0"/>
              </a:rPr>
              <a:t>Gayatri Kandula</a:t>
            </a:r>
          </a:p>
          <a:p>
            <a:pPr marL="285750" indent="-285750">
              <a:lnSpc>
                <a:spcPct val="150000"/>
              </a:lnSpc>
              <a:buFont typeface="Wingdings" panose="05000000000000000000" pitchFamily="2" charset="2"/>
              <a:buChar char="v"/>
            </a:pPr>
            <a:r>
              <a:rPr lang="en-US" dirty="0">
                <a:solidFill>
                  <a:schemeClr val="bg1"/>
                </a:solidFill>
                <a:latin typeface="Bahnschrift" panose="020B0502040204020203" pitchFamily="34" charset="0"/>
                <a:cs typeface="Aparajita" panose="020B0502040204020203" pitchFamily="18" charset="0"/>
              </a:rPr>
              <a:t>Pallav Kumar</a:t>
            </a:r>
          </a:p>
          <a:p>
            <a:pPr marL="285750" indent="-285750">
              <a:lnSpc>
                <a:spcPct val="150000"/>
              </a:lnSpc>
              <a:buFont typeface="Wingdings" panose="05000000000000000000" pitchFamily="2" charset="2"/>
              <a:buChar char="v"/>
            </a:pPr>
            <a:r>
              <a:rPr lang="en-US" dirty="0">
                <a:solidFill>
                  <a:schemeClr val="bg1"/>
                </a:solidFill>
                <a:latin typeface="Bahnschrift" panose="020B0502040204020203" pitchFamily="34" charset="0"/>
                <a:cs typeface="Aparajita" panose="020B0502040204020203" pitchFamily="18" charset="0"/>
              </a:rPr>
              <a:t>Kishan Sanghani</a:t>
            </a:r>
          </a:p>
          <a:p>
            <a:pPr marL="285750" indent="-285750">
              <a:lnSpc>
                <a:spcPct val="150000"/>
              </a:lnSpc>
              <a:buFont typeface="Wingdings" panose="05000000000000000000" pitchFamily="2" charset="2"/>
              <a:buChar char="v"/>
            </a:pPr>
            <a:r>
              <a:rPr lang="en-US" dirty="0">
                <a:solidFill>
                  <a:schemeClr val="bg1"/>
                </a:solidFill>
                <a:latin typeface="Bahnschrift" panose="020B0502040204020203" pitchFamily="34" charset="0"/>
                <a:cs typeface="Aparajita" panose="020B0502040204020203" pitchFamily="18" charset="0"/>
              </a:rPr>
              <a:t>Nitin Rajora</a:t>
            </a:r>
          </a:p>
          <a:p>
            <a:pPr marL="285750" indent="-285750">
              <a:lnSpc>
                <a:spcPct val="150000"/>
              </a:lnSpc>
              <a:buFont typeface="Wingdings" panose="05000000000000000000" pitchFamily="2" charset="2"/>
              <a:buChar char="v"/>
            </a:pPr>
            <a:endParaRPr lang="en-US" dirty="0">
              <a:solidFill>
                <a:schemeClr val="bg1"/>
              </a:solidFill>
              <a:latin typeface="Bahnschrift" panose="020B0502040204020203" pitchFamily="34" charset="0"/>
              <a:cs typeface="Aparajita" panose="020B05020402040202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sp>
        <p:nvSpPr>
          <p:cNvPr id="5" name="Title 1">
            <a:extLst>
              <a:ext uri="{FF2B5EF4-FFF2-40B4-BE49-F238E27FC236}">
                <a16:creationId xmlns:a16="http://schemas.microsoft.com/office/drawing/2014/main" id="{F883591E-613B-4417-8B60-6B664F9414C8}"/>
              </a:ext>
            </a:extLst>
          </p:cNvPr>
          <p:cNvSpPr txBox="1">
            <a:spLocks/>
          </p:cNvSpPr>
          <p:nvPr/>
        </p:nvSpPr>
        <p:spPr>
          <a:xfrm>
            <a:off x="685800" y="4419600"/>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Max Centuries are depicted above</a:t>
            </a:r>
          </a:p>
          <a:p>
            <a:endParaRPr lang="en-US" dirty="0"/>
          </a:p>
          <a:p>
            <a:r>
              <a:rPr lang="en-US" dirty="0"/>
              <a:t>Insight : England and India are the best performers</a:t>
            </a:r>
          </a:p>
        </p:txBody>
      </p:sp>
      <p:pic>
        <p:nvPicPr>
          <p:cNvPr id="3" name="Picture 2">
            <a:extLst>
              <a:ext uri="{FF2B5EF4-FFF2-40B4-BE49-F238E27FC236}">
                <a16:creationId xmlns:a16="http://schemas.microsoft.com/office/drawing/2014/main" id="{DFBA7DD7-1934-4792-AD7A-6AE2D8D20461}"/>
              </a:ext>
            </a:extLst>
          </p:cNvPr>
          <p:cNvPicPr>
            <a:picLocks noChangeAspect="1"/>
          </p:cNvPicPr>
          <p:nvPr/>
        </p:nvPicPr>
        <p:blipFill>
          <a:blip r:embed="rId2"/>
          <a:stretch>
            <a:fillRect/>
          </a:stretch>
        </p:blipFill>
        <p:spPr>
          <a:xfrm>
            <a:off x="1143000" y="881345"/>
            <a:ext cx="9523809" cy="2885714"/>
          </a:xfrm>
          <a:prstGeom prst="rect">
            <a:avLst/>
          </a:prstGeom>
          <a:ln>
            <a:solidFill>
              <a:schemeClr val="accent1"/>
            </a:solidFill>
          </a:ln>
        </p:spPr>
      </p:pic>
    </p:spTree>
    <p:extLst>
      <p:ext uri="{BB962C8B-B14F-4D97-AF65-F5344CB8AC3E}">
        <p14:creationId xmlns:p14="http://schemas.microsoft.com/office/powerpoint/2010/main" val="287616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sp>
        <p:nvSpPr>
          <p:cNvPr id="5" name="Title 1">
            <a:extLst>
              <a:ext uri="{FF2B5EF4-FFF2-40B4-BE49-F238E27FC236}">
                <a16:creationId xmlns:a16="http://schemas.microsoft.com/office/drawing/2014/main" id="{F883591E-613B-4417-8B60-6B664F9414C8}"/>
              </a:ext>
            </a:extLst>
          </p:cNvPr>
          <p:cNvSpPr txBox="1">
            <a:spLocks/>
          </p:cNvSpPr>
          <p:nvPr/>
        </p:nvSpPr>
        <p:spPr>
          <a:xfrm>
            <a:off x="685800" y="4419600"/>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Max 6s are depicted above</a:t>
            </a:r>
          </a:p>
          <a:p>
            <a:endParaRPr lang="en-US" dirty="0"/>
          </a:p>
          <a:p>
            <a:r>
              <a:rPr lang="en-US" dirty="0"/>
              <a:t>Insight : England and India are the best performers</a:t>
            </a:r>
          </a:p>
        </p:txBody>
      </p:sp>
      <p:pic>
        <p:nvPicPr>
          <p:cNvPr id="4" name="Picture 3">
            <a:extLst>
              <a:ext uri="{FF2B5EF4-FFF2-40B4-BE49-F238E27FC236}">
                <a16:creationId xmlns:a16="http://schemas.microsoft.com/office/drawing/2014/main" id="{3DFBA001-99E1-4D8A-86AE-5F81F0812AA4}"/>
              </a:ext>
            </a:extLst>
          </p:cNvPr>
          <p:cNvPicPr>
            <a:picLocks noChangeAspect="1"/>
          </p:cNvPicPr>
          <p:nvPr/>
        </p:nvPicPr>
        <p:blipFill>
          <a:blip r:embed="rId2"/>
          <a:stretch>
            <a:fillRect/>
          </a:stretch>
        </p:blipFill>
        <p:spPr>
          <a:xfrm>
            <a:off x="1028062" y="1219200"/>
            <a:ext cx="9523809" cy="2885714"/>
          </a:xfrm>
          <a:prstGeom prst="rect">
            <a:avLst/>
          </a:prstGeom>
          <a:ln>
            <a:solidFill>
              <a:schemeClr val="accent1"/>
            </a:solidFill>
          </a:ln>
        </p:spPr>
      </p:pic>
    </p:spTree>
    <p:extLst>
      <p:ext uri="{BB962C8B-B14F-4D97-AF65-F5344CB8AC3E}">
        <p14:creationId xmlns:p14="http://schemas.microsoft.com/office/powerpoint/2010/main" val="405127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sp>
        <p:nvSpPr>
          <p:cNvPr id="5" name="Title 1">
            <a:extLst>
              <a:ext uri="{FF2B5EF4-FFF2-40B4-BE49-F238E27FC236}">
                <a16:creationId xmlns:a16="http://schemas.microsoft.com/office/drawing/2014/main" id="{F883591E-613B-4417-8B60-6B664F9414C8}"/>
              </a:ext>
            </a:extLst>
          </p:cNvPr>
          <p:cNvSpPr txBox="1">
            <a:spLocks/>
          </p:cNvSpPr>
          <p:nvPr/>
        </p:nvSpPr>
        <p:spPr>
          <a:xfrm>
            <a:off x="685800" y="4419600"/>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Wickets Average are depicted above</a:t>
            </a:r>
          </a:p>
          <a:p>
            <a:endParaRPr lang="en-US" dirty="0"/>
          </a:p>
          <a:p>
            <a:r>
              <a:rPr lang="en-US" dirty="0"/>
              <a:t>Insight : Bangladesh is the least performer</a:t>
            </a:r>
          </a:p>
        </p:txBody>
      </p:sp>
      <p:pic>
        <p:nvPicPr>
          <p:cNvPr id="3" name="Picture 2">
            <a:extLst>
              <a:ext uri="{FF2B5EF4-FFF2-40B4-BE49-F238E27FC236}">
                <a16:creationId xmlns:a16="http://schemas.microsoft.com/office/drawing/2014/main" id="{F8D5CABB-A647-418E-9D8A-9CB87F1E5B57}"/>
              </a:ext>
            </a:extLst>
          </p:cNvPr>
          <p:cNvPicPr>
            <a:picLocks noChangeAspect="1"/>
          </p:cNvPicPr>
          <p:nvPr/>
        </p:nvPicPr>
        <p:blipFill>
          <a:blip r:embed="rId2"/>
          <a:stretch>
            <a:fillRect/>
          </a:stretch>
        </p:blipFill>
        <p:spPr>
          <a:xfrm>
            <a:off x="1028062" y="1055166"/>
            <a:ext cx="9523809" cy="2885714"/>
          </a:xfrm>
          <a:prstGeom prst="rect">
            <a:avLst/>
          </a:prstGeom>
          <a:ln>
            <a:solidFill>
              <a:schemeClr val="accent1"/>
            </a:solidFill>
          </a:ln>
        </p:spPr>
      </p:pic>
    </p:spTree>
    <p:extLst>
      <p:ext uri="{BB962C8B-B14F-4D97-AF65-F5344CB8AC3E}">
        <p14:creationId xmlns:p14="http://schemas.microsoft.com/office/powerpoint/2010/main" val="258258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62946" y="168103"/>
            <a:ext cx="35814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dirty="0">
                <a:solidFill>
                  <a:schemeClr val="accent2">
                    <a:lumMod val="75000"/>
                  </a:schemeClr>
                </a:solidFill>
                <a:latin typeface="+mj-lt"/>
                <a:cs typeface="Aharoni" panose="020B0604020202020204" pitchFamily="2" charset="-79"/>
              </a:rPr>
              <a:t>Solution</a:t>
            </a:r>
            <a:endParaRPr kumimoji="0" lang="en-US" altLang="en-US" sz="30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4F41F-1DE5-4774-8D3B-F8585F9DC891}"/>
              </a:ext>
            </a:extLst>
          </p:cNvPr>
          <p:cNvSpPr txBox="1"/>
          <p:nvPr/>
        </p:nvSpPr>
        <p:spPr>
          <a:xfrm>
            <a:off x="0" y="926068"/>
            <a:ext cx="7288693" cy="461665"/>
          </a:xfrm>
          <a:prstGeom prst="rect">
            <a:avLst/>
          </a:prstGeom>
          <a:noFill/>
        </p:spPr>
        <p:txBody>
          <a:bodyPr wrap="square" rtlCol="0">
            <a:spAutoFit/>
          </a:bodyPr>
          <a:lstStyle/>
          <a:p>
            <a:r>
              <a:rPr lang="en-US" sz="2400" dirty="0"/>
              <a:t>Random Forests and Prediction Insights</a:t>
            </a:r>
            <a:endParaRPr lang="en-IN" sz="2400" dirty="0"/>
          </a:p>
        </p:txBody>
      </p:sp>
      <p:sp>
        <p:nvSpPr>
          <p:cNvPr id="7" name="TextBox 6">
            <a:extLst>
              <a:ext uri="{FF2B5EF4-FFF2-40B4-BE49-F238E27FC236}">
                <a16:creationId xmlns:a16="http://schemas.microsoft.com/office/drawing/2014/main" id="{6F50ECAC-61B3-4A43-98D0-E8F18C80EDB9}"/>
              </a:ext>
            </a:extLst>
          </p:cNvPr>
          <p:cNvSpPr txBox="1"/>
          <p:nvPr/>
        </p:nvSpPr>
        <p:spPr>
          <a:xfrm>
            <a:off x="0" y="1566973"/>
            <a:ext cx="3644346" cy="400110"/>
          </a:xfrm>
          <a:prstGeom prst="rect">
            <a:avLst/>
          </a:prstGeom>
          <a:solidFill>
            <a:schemeClr val="accent1">
              <a:lumMod val="20000"/>
              <a:lumOff val="80000"/>
            </a:schemeClr>
          </a:solidFill>
        </p:spPr>
        <p:txBody>
          <a:bodyPr wrap="square" rtlCol="0">
            <a:spAutoFit/>
          </a:bodyPr>
          <a:lstStyle/>
          <a:p>
            <a:pPr algn="l"/>
            <a:r>
              <a:rPr lang="en-US" sz="2000" dirty="0"/>
              <a:t>Random Forests Algorithm</a:t>
            </a:r>
            <a:endParaRPr lang="en-IN" sz="2000" dirty="0"/>
          </a:p>
        </p:txBody>
      </p:sp>
      <p:sp>
        <p:nvSpPr>
          <p:cNvPr id="8" name="TextBox 7">
            <a:extLst>
              <a:ext uri="{FF2B5EF4-FFF2-40B4-BE49-F238E27FC236}">
                <a16:creationId xmlns:a16="http://schemas.microsoft.com/office/drawing/2014/main" id="{739501D5-8862-4C76-B5DA-16713E1B3005}"/>
              </a:ext>
            </a:extLst>
          </p:cNvPr>
          <p:cNvSpPr txBox="1"/>
          <p:nvPr/>
        </p:nvSpPr>
        <p:spPr>
          <a:xfrm>
            <a:off x="304800" y="2228671"/>
            <a:ext cx="4859038" cy="1200329"/>
          </a:xfrm>
          <a:prstGeom prst="rect">
            <a:avLst/>
          </a:prstGeom>
          <a:solidFill>
            <a:schemeClr val="accent2">
              <a:lumMod val="20000"/>
              <a:lumOff val="80000"/>
            </a:schemeClr>
          </a:solidFill>
        </p:spPr>
        <p:txBody>
          <a:bodyPr wrap="square" rtlCol="0">
            <a:spAutoFit/>
          </a:bodyPr>
          <a:lstStyle/>
          <a:p>
            <a:pPr marL="285750" indent="-285750" algn="l">
              <a:buFont typeface="Arial" panose="020B0604020202020204" pitchFamily="34" charset="0"/>
              <a:buChar char="•"/>
            </a:pPr>
            <a:r>
              <a:rPr lang="en-US" dirty="0"/>
              <a:t>Using Random Forests , an algorithm is trained basis all derived features</a:t>
            </a:r>
          </a:p>
          <a:p>
            <a:pPr marL="285750" indent="-285750" algn="l">
              <a:buFont typeface="Arial" panose="020B0604020202020204" pitchFamily="34" charset="0"/>
              <a:buChar char="•"/>
            </a:pPr>
            <a:r>
              <a:rPr lang="en-US" dirty="0"/>
              <a:t>Prediction Accuracy is ~74%</a:t>
            </a:r>
          </a:p>
          <a:p>
            <a:pPr marL="285750" indent="-28575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58D31F4-3318-4A4B-BE5E-7CD38E6D4311}"/>
              </a:ext>
            </a:extLst>
          </p:cNvPr>
          <p:cNvPicPr>
            <a:picLocks noChangeAspect="1"/>
          </p:cNvPicPr>
          <p:nvPr/>
        </p:nvPicPr>
        <p:blipFill>
          <a:blip r:embed="rId3"/>
          <a:stretch>
            <a:fillRect/>
          </a:stretch>
        </p:blipFill>
        <p:spPr>
          <a:xfrm>
            <a:off x="5314257" y="1767028"/>
            <a:ext cx="6864491" cy="4557572"/>
          </a:xfrm>
          <a:prstGeom prst="rect">
            <a:avLst/>
          </a:prstGeom>
        </p:spPr>
      </p:pic>
    </p:spTree>
    <p:extLst>
      <p:ext uri="{BB962C8B-B14F-4D97-AF65-F5344CB8AC3E}">
        <p14:creationId xmlns:p14="http://schemas.microsoft.com/office/powerpoint/2010/main" val="41408653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2872-2341-4DA6-936E-C523A6879CC2}"/>
              </a:ext>
            </a:extLst>
          </p:cNvPr>
          <p:cNvSpPr>
            <a:spLocks noGrp="1"/>
          </p:cNvSpPr>
          <p:nvPr>
            <p:ph type="title"/>
          </p:nvPr>
        </p:nvSpPr>
        <p:spPr/>
        <p:txBody>
          <a:bodyPr/>
          <a:lstStyle/>
          <a:p>
            <a:r>
              <a:rPr lang="en-US" dirty="0"/>
              <a:t>Prediction -  Final</a:t>
            </a:r>
          </a:p>
        </p:txBody>
      </p:sp>
      <p:sp>
        <p:nvSpPr>
          <p:cNvPr id="3" name="Text Placeholder 2">
            <a:extLst>
              <a:ext uri="{FF2B5EF4-FFF2-40B4-BE49-F238E27FC236}">
                <a16:creationId xmlns:a16="http://schemas.microsoft.com/office/drawing/2014/main" id="{2A358804-546D-4579-B795-0CB7775BE329}"/>
              </a:ext>
            </a:extLst>
          </p:cNvPr>
          <p:cNvSpPr>
            <a:spLocks noGrp="1"/>
          </p:cNvSpPr>
          <p:nvPr>
            <p:ph type="body" sz="quarter" idx="10"/>
          </p:nvPr>
        </p:nvSpPr>
        <p:spPr>
          <a:xfrm>
            <a:off x="492000" y="990600"/>
            <a:ext cx="11700000" cy="4466201"/>
          </a:xfrm>
        </p:spPr>
        <p:txBody>
          <a:bodyPr/>
          <a:lstStyle/>
          <a:p>
            <a:pPr marL="342900" indent="-342900">
              <a:buFont typeface="Arial" panose="020B0604020202020204" pitchFamily="34" charset="0"/>
              <a:buChar char="•"/>
            </a:pPr>
            <a:r>
              <a:rPr lang="en-US" dirty="0"/>
              <a:t>Considering insights above</a:t>
            </a:r>
          </a:p>
          <a:p>
            <a:pPr marL="342900" indent="-342900">
              <a:buFont typeface="Arial" panose="020B0604020202020204" pitchFamily="34" charset="0"/>
              <a:buChar char="•"/>
            </a:pPr>
            <a:r>
              <a:rPr lang="en-US" dirty="0"/>
              <a:t>Simulating Matches with each of the country</a:t>
            </a:r>
          </a:p>
          <a:p>
            <a:pPr marL="342900" indent="-342900">
              <a:buFont typeface="Arial" panose="020B0604020202020204" pitchFamily="34" charset="0"/>
              <a:buChar char="•"/>
            </a:pPr>
            <a:r>
              <a:rPr lang="en-US" dirty="0"/>
              <a:t>Considering 5 years ODI data</a:t>
            </a:r>
          </a:p>
          <a:p>
            <a:pPr marL="342900" indent="-342900">
              <a:buFont typeface="Arial" panose="020B0604020202020204" pitchFamily="34" charset="0"/>
              <a:buChar char="•"/>
            </a:pPr>
            <a:r>
              <a:rPr lang="en-US" dirty="0"/>
              <a:t>England and India are most probable achievers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12" name="Chart 11">
            <a:extLst>
              <a:ext uri="{FF2B5EF4-FFF2-40B4-BE49-F238E27FC236}">
                <a16:creationId xmlns:a16="http://schemas.microsoft.com/office/drawing/2014/main" id="{DD7CAA91-DF18-4974-BF44-492B0EDD1EF2}"/>
              </a:ext>
            </a:extLst>
          </p:cNvPr>
          <p:cNvGraphicFramePr>
            <a:graphicFrameLocks/>
          </p:cNvGraphicFramePr>
          <p:nvPr>
            <p:extLst>
              <p:ext uri="{D42A27DB-BD31-4B8C-83A1-F6EECF244321}">
                <p14:modId xmlns:p14="http://schemas.microsoft.com/office/powerpoint/2010/main" val="2620605609"/>
              </p:ext>
            </p:extLst>
          </p:nvPr>
        </p:nvGraphicFramePr>
        <p:xfrm>
          <a:off x="381000" y="2743200"/>
          <a:ext cx="6858000" cy="3352800"/>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a:extLst>
              <a:ext uri="{FF2B5EF4-FFF2-40B4-BE49-F238E27FC236}">
                <a16:creationId xmlns:a16="http://schemas.microsoft.com/office/drawing/2014/main" id="{F0206280-5AD5-48E1-AE58-E3318939A9DB}"/>
              </a:ext>
            </a:extLst>
          </p:cNvPr>
          <p:cNvPicPr>
            <a:picLocks noChangeAspect="1"/>
          </p:cNvPicPr>
          <p:nvPr/>
        </p:nvPicPr>
        <p:blipFill>
          <a:blip r:embed="rId3">
            <a:extLst>
              <a:ext uri="{BEBA8EAE-BF5A-486C-A8C5-ECC9F3942E4B}">
                <a14:imgProps xmlns:a14="http://schemas.microsoft.com/office/drawing/2010/main">
                  <a14:imgLayer r:embed="rId4">
                    <a14:imgEffect>
                      <a14:artisticPaintBrush/>
                    </a14:imgEffect>
                    <a14:imgEffect>
                      <a14:brightnessContrast contrast="-20000"/>
                    </a14:imgEffect>
                  </a14:imgLayer>
                </a14:imgProps>
              </a:ext>
            </a:extLst>
          </a:blip>
          <a:stretch>
            <a:fillRect/>
          </a:stretch>
        </p:blipFill>
        <p:spPr>
          <a:xfrm>
            <a:off x="7840980" y="2332601"/>
            <a:ext cx="1874520" cy="4114800"/>
          </a:xfrm>
          <a:prstGeom prst="rect">
            <a:avLst/>
          </a:prstGeom>
        </p:spPr>
      </p:pic>
      <p:sp>
        <p:nvSpPr>
          <p:cNvPr id="11" name="Star: 5 Points 10">
            <a:extLst>
              <a:ext uri="{FF2B5EF4-FFF2-40B4-BE49-F238E27FC236}">
                <a16:creationId xmlns:a16="http://schemas.microsoft.com/office/drawing/2014/main" id="{86213EE5-9F38-42F8-B3BB-1DEB80FF2DA1}"/>
              </a:ext>
            </a:extLst>
          </p:cNvPr>
          <p:cNvSpPr/>
          <p:nvPr/>
        </p:nvSpPr>
        <p:spPr>
          <a:xfrm>
            <a:off x="8610600" y="76200"/>
            <a:ext cx="2921760" cy="2362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Winner is England</a:t>
            </a:r>
          </a:p>
        </p:txBody>
      </p:sp>
    </p:spTree>
    <p:extLst>
      <p:ext uri="{BB962C8B-B14F-4D97-AF65-F5344CB8AC3E}">
        <p14:creationId xmlns:p14="http://schemas.microsoft.com/office/powerpoint/2010/main" val="389811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4000"/>
            <a:lum/>
          </a:blip>
          <a:srcRect/>
          <a:stretch>
            <a:fillRect t="-39000" b="-39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FC1F7-06DE-4816-AFBB-4D95C32DC64A}"/>
              </a:ext>
            </a:extLst>
          </p:cNvPr>
          <p:cNvPicPr>
            <a:picLocks noChangeAspect="1"/>
          </p:cNvPicPr>
          <p:nvPr/>
        </p:nvPicPr>
        <p:blipFill>
          <a:blip r:embed="rId4"/>
          <a:stretch>
            <a:fillRect/>
          </a:stretch>
        </p:blipFill>
        <p:spPr>
          <a:xfrm>
            <a:off x="9554341" y="569215"/>
            <a:ext cx="1919576" cy="1273025"/>
          </a:xfrm>
          <a:prstGeom prst="rect">
            <a:avLst/>
          </a:prstGeom>
        </p:spPr>
      </p:pic>
      <p:pic>
        <p:nvPicPr>
          <p:cNvPr id="13" name="Picture 12">
            <a:extLst>
              <a:ext uri="{FF2B5EF4-FFF2-40B4-BE49-F238E27FC236}">
                <a16:creationId xmlns:a16="http://schemas.microsoft.com/office/drawing/2014/main" id="{E6080118-90E6-44A9-915C-27CF7AFE9B88}"/>
              </a:ext>
            </a:extLst>
          </p:cNvPr>
          <p:cNvPicPr>
            <a:picLocks noChangeAspect="1"/>
          </p:cNvPicPr>
          <p:nvPr/>
        </p:nvPicPr>
        <p:blipFill>
          <a:blip r:embed="rId5"/>
          <a:stretch>
            <a:fillRect/>
          </a:stretch>
        </p:blipFill>
        <p:spPr>
          <a:xfrm>
            <a:off x="3621593" y="949433"/>
            <a:ext cx="1963575" cy="1120799"/>
          </a:xfrm>
          <a:prstGeom prst="rect">
            <a:avLst/>
          </a:prstGeom>
        </p:spPr>
      </p:pic>
      <p:pic>
        <p:nvPicPr>
          <p:cNvPr id="12" name="Picture 11">
            <a:extLst>
              <a:ext uri="{FF2B5EF4-FFF2-40B4-BE49-F238E27FC236}">
                <a16:creationId xmlns:a16="http://schemas.microsoft.com/office/drawing/2014/main" id="{EF796FC1-811D-4C97-84AB-5EF24DC33BA0}"/>
              </a:ext>
            </a:extLst>
          </p:cNvPr>
          <p:cNvPicPr>
            <a:picLocks noChangeAspect="1"/>
          </p:cNvPicPr>
          <p:nvPr/>
        </p:nvPicPr>
        <p:blipFill>
          <a:blip r:embed="rId6"/>
          <a:stretch>
            <a:fillRect/>
          </a:stretch>
        </p:blipFill>
        <p:spPr>
          <a:xfrm>
            <a:off x="10006189" y="5565688"/>
            <a:ext cx="2124075" cy="1187440"/>
          </a:xfrm>
          <a:prstGeom prst="rect">
            <a:avLst/>
          </a:prstGeom>
        </p:spPr>
      </p:pic>
      <p:pic>
        <p:nvPicPr>
          <p:cNvPr id="9" name="Picture 8">
            <a:extLst>
              <a:ext uri="{FF2B5EF4-FFF2-40B4-BE49-F238E27FC236}">
                <a16:creationId xmlns:a16="http://schemas.microsoft.com/office/drawing/2014/main" id="{9FC85DED-A0A1-46DD-9320-7615C11C30F7}"/>
              </a:ext>
            </a:extLst>
          </p:cNvPr>
          <p:cNvPicPr>
            <a:picLocks noChangeAspect="1"/>
          </p:cNvPicPr>
          <p:nvPr/>
        </p:nvPicPr>
        <p:blipFill>
          <a:blip r:embed="rId7"/>
          <a:stretch>
            <a:fillRect/>
          </a:stretch>
        </p:blipFill>
        <p:spPr>
          <a:xfrm>
            <a:off x="9507187" y="3637698"/>
            <a:ext cx="1314450" cy="869760"/>
          </a:xfrm>
          <a:prstGeom prst="rect">
            <a:avLst/>
          </a:prstGeom>
        </p:spPr>
      </p:pic>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0" y="43934"/>
            <a:ext cx="6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7" name="Subtitle 6">
            <a:extLst>
              <a:ext uri="{FF2B5EF4-FFF2-40B4-BE49-F238E27FC236}">
                <a16:creationId xmlns:a16="http://schemas.microsoft.com/office/drawing/2014/main" id="{9CDCC143-3FBB-484C-AC4A-884234B4B6F0}"/>
              </a:ext>
            </a:extLst>
          </p:cNvPr>
          <p:cNvSpPr>
            <a:spLocks noGrp="1"/>
          </p:cNvSpPr>
          <p:nvPr>
            <p:ph type="subTitle" idx="1"/>
          </p:nvPr>
        </p:nvSpPr>
        <p:spPr>
          <a:xfrm>
            <a:off x="448640" y="2638771"/>
            <a:ext cx="6234859" cy="1126046"/>
          </a:xfrm>
        </p:spPr>
        <p:txBody>
          <a:bodyPr/>
          <a:lstStyle/>
          <a:p>
            <a:endParaRPr lang="en-US" sz="6000" dirty="0">
              <a:solidFill>
                <a:schemeClr val="accent2">
                  <a:lumMod val="75000"/>
                </a:schemeClr>
              </a:solidFill>
            </a:endParaRPr>
          </a:p>
          <a:p>
            <a:endParaRPr lang="en-US" sz="6000" dirty="0">
              <a:solidFill>
                <a:schemeClr val="accent2">
                  <a:lumMod val="75000"/>
                </a:schemeClr>
              </a:solidFill>
            </a:endParaRPr>
          </a:p>
          <a:p>
            <a:endParaRPr lang="en-US" sz="6000" dirty="0">
              <a:solidFill>
                <a:schemeClr val="accent2">
                  <a:lumMod val="75000"/>
                </a:schemeClr>
              </a:solidFill>
            </a:endParaRPr>
          </a:p>
          <a:p>
            <a:r>
              <a:rPr lang="en-US" sz="6000" dirty="0">
                <a:solidFill>
                  <a:schemeClr val="accent2">
                    <a:lumMod val="75000"/>
                  </a:schemeClr>
                </a:solidFill>
              </a:rPr>
              <a:t>Q &amp; A</a:t>
            </a:r>
            <a:endParaRPr lang="en-US" dirty="0">
              <a:solidFill>
                <a:schemeClr val="accent2">
                  <a:lumMod val="75000"/>
                </a:schemeClr>
              </a:solidFill>
            </a:endParaRPr>
          </a:p>
        </p:txBody>
      </p:sp>
      <p:pic>
        <p:nvPicPr>
          <p:cNvPr id="3" name="Picture 2">
            <a:extLst>
              <a:ext uri="{FF2B5EF4-FFF2-40B4-BE49-F238E27FC236}">
                <a16:creationId xmlns:a16="http://schemas.microsoft.com/office/drawing/2014/main" id="{48D32BE4-76B9-4BAD-9AAA-CFB708365177}"/>
              </a:ext>
            </a:extLst>
          </p:cNvPr>
          <p:cNvPicPr>
            <a:picLocks noChangeAspect="1"/>
          </p:cNvPicPr>
          <p:nvPr/>
        </p:nvPicPr>
        <p:blipFill>
          <a:blip r:embed="rId8"/>
          <a:stretch>
            <a:fillRect/>
          </a:stretch>
        </p:blipFill>
        <p:spPr>
          <a:xfrm>
            <a:off x="5408674" y="248870"/>
            <a:ext cx="2169432" cy="1295399"/>
          </a:xfrm>
          <a:prstGeom prst="rect">
            <a:avLst/>
          </a:prstGeom>
        </p:spPr>
      </p:pic>
      <p:pic>
        <p:nvPicPr>
          <p:cNvPr id="4" name="Picture 3">
            <a:extLst>
              <a:ext uri="{FF2B5EF4-FFF2-40B4-BE49-F238E27FC236}">
                <a16:creationId xmlns:a16="http://schemas.microsoft.com/office/drawing/2014/main" id="{198E189A-86BF-44AC-BD18-0BADEC411847}"/>
              </a:ext>
            </a:extLst>
          </p:cNvPr>
          <p:cNvPicPr>
            <a:picLocks noChangeAspect="1"/>
          </p:cNvPicPr>
          <p:nvPr/>
        </p:nvPicPr>
        <p:blipFill>
          <a:blip r:embed="rId9"/>
          <a:stretch>
            <a:fillRect/>
          </a:stretch>
        </p:blipFill>
        <p:spPr>
          <a:xfrm>
            <a:off x="6089904" y="1523999"/>
            <a:ext cx="2124075" cy="1295399"/>
          </a:xfrm>
          <a:prstGeom prst="rect">
            <a:avLst/>
          </a:prstGeom>
        </p:spPr>
      </p:pic>
      <p:pic>
        <p:nvPicPr>
          <p:cNvPr id="5" name="Picture 4">
            <a:extLst>
              <a:ext uri="{FF2B5EF4-FFF2-40B4-BE49-F238E27FC236}">
                <a16:creationId xmlns:a16="http://schemas.microsoft.com/office/drawing/2014/main" id="{9DF5B3E4-1E84-495C-BDD9-9BC8D0405764}"/>
              </a:ext>
            </a:extLst>
          </p:cNvPr>
          <p:cNvPicPr>
            <a:picLocks noChangeAspect="1"/>
          </p:cNvPicPr>
          <p:nvPr/>
        </p:nvPicPr>
        <p:blipFill>
          <a:blip r:embed="rId10"/>
          <a:stretch>
            <a:fillRect/>
          </a:stretch>
        </p:blipFill>
        <p:spPr>
          <a:xfrm>
            <a:off x="7151941" y="4523113"/>
            <a:ext cx="2634224" cy="1673352"/>
          </a:xfrm>
          <a:prstGeom prst="rect">
            <a:avLst/>
          </a:prstGeom>
        </p:spPr>
      </p:pic>
      <p:pic>
        <p:nvPicPr>
          <p:cNvPr id="6" name="Picture 5">
            <a:extLst>
              <a:ext uri="{FF2B5EF4-FFF2-40B4-BE49-F238E27FC236}">
                <a16:creationId xmlns:a16="http://schemas.microsoft.com/office/drawing/2014/main" id="{EAFAD619-3BC9-42EF-B583-651A8D2BD4A1}"/>
              </a:ext>
            </a:extLst>
          </p:cNvPr>
          <p:cNvPicPr>
            <a:picLocks noChangeAspect="1"/>
          </p:cNvPicPr>
          <p:nvPr/>
        </p:nvPicPr>
        <p:blipFill>
          <a:blip r:embed="rId11"/>
          <a:stretch>
            <a:fillRect/>
          </a:stretch>
        </p:blipFill>
        <p:spPr>
          <a:xfrm>
            <a:off x="7339106" y="1600372"/>
            <a:ext cx="3464243" cy="2295326"/>
          </a:xfrm>
          <a:prstGeom prst="rect">
            <a:avLst/>
          </a:prstGeom>
        </p:spPr>
      </p:pic>
      <p:pic>
        <p:nvPicPr>
          <p:cNvPr id="8" name="Picture 7">
            <a:extLst>
              <a:ext uri="{FF2B5EF4-FFF2-40B4-BE49-F238E27FC236}">
                <a16:creationId xmlns:a16="http://schemas.microsoft.com/office/drawing/2014/main" id="{696D4DB4-5BF6-4DE8-8C32-28838C664093}"/>
              </a:ext>
            </a:extLst>
          </p:cNvPr>
          <p:cNvPicPr>
            <a:picLocks noChangeAspect="1"/>
          </p:cNvPicPr>
          <p:nvPr/>
        </p:nvPicPr>
        <p:blipFill>
          <a:blip r:embed="rId12"/>
          <a:stretch>
            <a:fillRect/>
          </a:stretch>
        </p:blipFill>
        <p:spPr>
          <a:xfrm>
            <a:off x="9275155" y="4290342"/>
            <a:ext cx="2708896" cy="1531848"/>
          </a:xfrm>
          <a:prstGeom prst="rect">
            <a:avLst/>
          </a:prstGeom>
        </p:spPr>
      </p:pic>
      <p:pic>
        <p:nvPicPr>
          <p:cNvPr id="11" name="Picture 10">
            <a:extLst>
              <a:ext uri="{FF2B5EF4-FFF2-40B4-BE49-F238E27FC236}">
                <a16:creationId xmlns:a16="http://schemas.microsoft.com/office/drawing/2014/main" id="{13DF2AC2-0B5A-4BF9-A9CC-7D39787E330A}"/>
              </a:ext>
            </a:extLst>
          </p:cNvPr>
          <p:cNvPicPr>
            <a:picLocks noChangeAspect="1"/>
          </p:cNvPicPr>
          <p:nvPr/>
        </p:nvPicPr>
        <p:blipFill>
          <a:blip r:embed="rId13"/>
          <a:stretch>
            <a:fillRect/>
          </a:stretch>
        </p:blipFill>
        <p:spPr>
          <a:xfrm>
            <a:off x="2637659" y="179992"/>
            <a:ext cx="1814513" cy="1205212"/>
          </a:xfrm>
          <a:prstGeom prst="rect">
            <a:avLst/>
          </a:prstGeom>
        </p:spPr>
      </p:pic>
    </p:spTree>
    <p:extLst>
      <p:ext uri="{BB962C8B-B14F-4D97-AF65-F5344CB8AC3E}">
        <p14:creationId xmlns:p14="http://schemas.microsoft.com/office/powerpoint/2010/main" val="3616982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990EB9-0507-4719-AE7C-2FC386F8E5F3}"/>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Effect>
                      <a14:brightnessContrast contrast="-20000"/>
                    </a14:imgEffect>
                  </a14:imgLayer>
                </a14:imgProps>
              </a:ext>
            </a:extLst>
          </a:blip>
          <a:stretch>
            <a:fillRect/>
          </a:stretch>
        </p:blipFill>
        <p:spPr>
          <a:xfrm>
            <a:off x="9067800" y="0"/>
            <a:ext cx="3124200" cy="6858000"/>
          </a:xfrm>
          <a:prstGeom prst="rect">
            <a:avLst/>
          </a:prstGeom>
        </p:spPr>
      </p:pic>
      <p:sp>
        <p:nvSpPr>
          <p:cNvPr id="3" name="Content Placeholder 2">
            <a:extLst>
              <a:ext uri="{FF2B5EF4-FFF2-40B4-BE49-F238E27FC236}">
                <a16:creationId xmlns:a16="http://schemas.microsoft.com/office/drawing/2014/main" id="{D8B86378-512E-48DE-8521-5A89E7ED2A40}"/>
              </a:ext>
            </a:extLst>
          </p:cNvPr>
          <p:cNvSpPr>
            <a:spLocks noGrp="1"/>
          </p:cNvSpPr>
          <p:nvPr>
            <p:ph type="body" sz="quarter" idx="10"/>
          </p:nvPr>
        </p:nvSpPr>
        <p:spPr>
          <a:xfrm>
            <a:off x="227348" y="1426096"/>
            <a:ext cx="8840452" cy="4855457"/>
          </a:xfrm>
          <a:prstGeom prst="rect">
            <a:avLst/>
          </a:prstGeom>
        </p:spPr>
        <p:txBody>
          <a:bodyPr>
            <a:normAutofit/>
          </a:bodyPr>
          <a:lstStyle/>
          <a:p>
            <a:pPr marL="0" indent="0">
              <a:buNone/>
            </a:pPr>
            <a:r>
              <a:rPr lang="en-IN" b="1" u="sng" dirty="0"/>
              <a:t>And the winner of Cricket World Cup 2019 is?</a:t>
            </a:r>
            <a:endParaRPr lang="en-US" dirty="0"/>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The most awaited season of Cricket is coming soon. Cricket World Cup 2019. Keeping in mind that there are sportsmen who are showing their best performances in the recent tournaments like IPL this has increased the expectations on the players as well as the Team. Considering all the points, predict the Winners of ICC Cricket World Cup 2019.</a:t>
            </a:r>
            <a:endParaRPr lang="en-US"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Following Information regarding the players and teams will be provided in the data-sets:</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Player profile (like batting/bowling stats, team they belong to etc.)</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Team match results for past 15 years</a:t>
            </a:r>
            <a:endParaRPr lang="en-US"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832005A1-1FFA-41AF-B910-1E035C74F4FE}"/>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4675771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AA972F-6071-48E7-B4DB-8749E3F0E97B}"/>
              </a:ext>
            </a:extLst>
          </p:cNvPr>
          <p:cNvGrpSpPr/>
          <p:nvPr/>
        </p:nvGrpSpPr>
        <p:grpSpPr>
          <a:xfrm>
            <a:off x="902372" y="3307463"/>
            <a:ext cx="2550383" cy="246879"/>
            <a:chOff x="749808" y="2862071"/>
            <a:chExt cx="2550383" cy="246879"/>
          </a:xfrm>
        </p:grpSpPr>
        <p:cxnSp>
          <p:nvCxnSpPr>
            <p:cNvPr id="12" name="Straight Connector 11">
              <a:extLst>
                <a:ext uri="{FF2B5EF4-FFF2-40B4-BE49-F238E27FC236}">
                  <a16:creationId xmlns:a16="http://schemas.microsoft.com/office/drawing/2014/main" id="{F8B02C7B-6D0E-48FD-A116-E7A021D2BD96}"/>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47EF896-8D78-4A33-8B2A-9D4B9059E077}"/>
                </a:ext>
              </a:extLst>
            </p:cNvPr>
            <p:cNvGrpSpPr/>
            <p:nvPr/>
          </p:nvGrpSpPr>
          <p:grpSpPr>
            <a:xfrm>
              <a:off x="749808" y="2862071"/>
              <a:ext cx="243532" cy="246879"/>
              <a:chOff x="877824" y="1426464"/>
              <a:chExt cx="722376" cy="722376"/>
            </a:xfrm>
          </p:grpSpPr>
          <p:sp>
            <p:nvSpPr>
              <p:cNvPr id="7" name="Oval 6">
                <a:extLst>
                  <a:ext uri="{FF2B5EF4-FFF2-40B4-BE49-F238E27FC236}">
                    <a16:creationId xmlns:a16="http://schemas.microsoft.com/office/drawing/2014/main" id="{80AAFF4F-4F46-4F7A-9B10-45D9C4EE8B75}"/>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Oval 7">
                <a:extLst>
                  <a:ext uri="{FF2B5EF4-FFF2-40B4-BE49-F238E27FC236}">
                    <a16:creationId xmlns:a16="http://schemas.microsoft.com/office/drawing/2014/main" id="{7FA7BE73-0D0E-4FA3-AC1A-434045D3F3F1}"/>
                  </a:ext>
                </a:extLst>
              </p:cNvPr>
              <p:cNvSpPr/>
              <p:nvPr/>
            </p:nvSpPr>
            <p:spPr>
              <a:xfrm>
                <a:off x="1005840" y="1536192"/>
                <a:ext cx="466344" cy="5029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p>
            </p:txBody>
          </p:sp>
        </p:grpSp>
      </p:grpSp>
      <p:grpSp>
        <p:nvGrpSpPr>
          <p:cNvPr id="14" name="Group 13">
            <a:extLst>
              <a:ext uri="{FF2B5EF4-FFF2-40B4-BE49-F238E27FC236}">
                <a16:creationId xmlns:a16="http://schemas.microsoft.com/office/drawing/2014/main" id="{BDD24A93-B228-4061-B914-44E2F9E38736}"/>
              </a:ext>
            </a:extLst>
          </p:cNvPr>
          <p:cNvGrpSpPr/>
          <p:nvPr/>
        </p:nvGrpSpPr>
        <p:grpSpPr>
          <a:xfrm>
            <a:off x="3453640" y="3307463"/>
            <a:ext cx="2550383" cy="246879"/>
            <a:chOff x="749808" y="2862071"/>
            <a:chExt cx="2550383" cy="246879"/>
          </a:xfrm>
        </p:grpSpPr>
        <p:cxnSp>
          <p:nvCxnSpPr>
            <p:cNvPr id="15" name="Straight Connector 14">
              <a:extLst>
                <a:ext uri="{FF2B5EF4-FFF2-40B4-BE49-F238E27FC236}">
                  <a16:creationId xmlns:a16="http://schemas.microsoft.com/office/drawing/2014/main" id="{D6B5EB44-C402-4C62-B4F4-1C4F09799C17}"/>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99A3B3E-5AA9-462E-AA92-F2A7EFCEB9F1}"/>
                </a:ext>
              </a:extLst>
            </p:cNvPr>
            <p:cNvGrpSpPr/>
            <p:nvPr/>
          </p:nvGrpSpPr>
          <p:grpSpPr>
            <a:xfrm>
              <a:off x="749808" y="2862071"/>
              <a:ext cx="243532" cy="246879"/>
              <a:chOff x="877824" y="1426464"/>
              <a:chExt cx="722376" cy="722376"/>
            </a:xfrm>
          </p:grpSpPr>
          <p:sp>
            <p:nvSpPr>
              <p:cNvPr id="17" name="Oval 16">
                <a:extLst>
                  <a:ext uri="{FF2B5EF4-FFF2-40B4-BE49-F238E27FC236}">
                    <a16:creationId xmlns:a16="http://schemas.microsoft.com/office/drawing/2014/main" id="{F852A86E-4139-4A89-8756-23AA3681C0B9}"/>
                  </a:ext>
                </a:extLst>
              </p:cNvPr>
              <p:cNvSpPr/>
              <p:nvPr/>
            </p:nvSpPr>
            <p:spPr>
              <a:xfrm>
                <a:off x="877824" y="1426464"/>
                <a:ext cx="722376" cy="722376"/>
              </a:xfrm>
              <a:prstGeom prst="ellipse">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4C19D86A-9D51-4C25-AF57-5B4780080F8E}"/>
                  </a:ext>
                </a:extLst>
              </p:cNvPr>
              <p:cNvSpPr/>
              <p:nvPr/>
            </p:nvSpPr>
            <p:spPr>
              <a:xfrm>
                <a:off x="1005840" y="1536192"/>
                <a:ext cx="466344" cy="502920"/>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a:p>
            </p:txBody>
          </p:sp>
        </p:grpSp>
      </p:grpSp>
      <p:grpSp>
        <p:nvGrpSpPr>
          <p:cNvPr id="19" name="Group 18">
            <a:extLst>
              <a:ext uri="{FF2B5EF4-FFF2-40B4-BE49-F238E27FC236}">
                <a16:creationId xmlns:a16="http://schemas.microsoft.com/office/drawing/2014/main" id="{458D20C5-A71B-49D6-AB19-6E36E62032D1}"/>
              </a:ext>
            </a:extLst>
          </p:cNvPr>
          <p:cNvGrpSpPr/>
          <p:nvPr/>
        </p:nvGrpSpPr>
        <p:grpSpPr>
          <a:xfrm>
            <a:off x="5768446" y="3307462"/>
            <a:ext cx="2550383" cy="246879"/>
            <a:chOff x="749808" y="2862071"/>
            <a:chExt cx="2550383" cy="246879"/>
          </a:xfrm>
        </p:grpSpPr>
        <p:cxnSp>
          <p:nvCxnSpPr>
            <p:cNvPr id="20" name="Straight Connector 19">
              <a:extLst>
                <a:ext uri="{FF2B5EF4-FFF2-40B4-BE49-F238E27FC236}">
                  <a16:creationId xmlns:a16="http://schemas.microsoft.com/office/drawing/2014/main" id="{F778305F-07C9-456D-B623-EA2BFBFBF780}"/>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E2048EA-3641-484E-951C-AAA108BDC957}"/>
                </a:ext>
              </a:extLst>
            </p:cNvPr>
            <p:cNvGrpSpPr/>
            <p:nvPr/>
          </p:nvGrpSpPr>
          <p:grpSpPr>
            <a:xfrm>
              <a:off x="749808" y="2862071"/>
              <a:ext cx="243532" cy="246879"/>
              <a:chOff x="877824" y="1426464"/>
              <a:chExt cx="722376" cy="722376"/>
            </a:xfrm>
          </p:grpSpPr>
          <p:sp>
            <p:nvSpPr>
              <p:cNvPr id="22" name="Oval 21">
                <a:extLst>
                  <a:ext uri="{FF2B5EF4-FFF2-40B4-BE49-F238E27FC236}">
                    <a16:creationId xmlns:a16="http://schemas.microsoft.com/office/drawing/2014/main" id="{DB7E0959-6900-40BB-9E10-341B24AF93FE}"/>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6C7C4C63-09B7-4E34-992C-8EFE58B66A95}"/>
                  </a:ext>
                </a:extLst>
              </p:cNvPr>
              <p:cNvSpPr/>
              <p:nvPr/>
            </p:nvSpPr>
            <p:spPr>
              <a:xfrm>
                <a:off x="1005840" y="1536192"/>
                <a:ext cx="466344" cy="5029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29" name="Group 28">
            <a:extLst>
              <a:ext uri="{FF2B5EF4-FFF2-40B4-BE49-F238E27FC236}">
                <a16:creationId xmlns:a16="http://schemas.microsoft.com/office/drawing/2014/main" id="{4DAC54AB-297A-403F-8B82-066CC021DF9C}"/>
              </a:ext>
            </a:extLst>
          </p:cNvPr>
          <p:cNvGrpSpPr/>
          <p:nvPr/>
        </p:nvGrpSpPr>
        <p:grpSpPr>
          <a:xfrm>
            <a:off x="8318829" y="3307461"/>
            <a:ext cx="2550383" cy="246879"/>
            <a:chOff x="749808" y="2862071"/>
            <a:chExt cx="2550383" cy="246879"/>
          </a:xfrm>
        </p:grpSpPr>
        <p:cxnSp>
          <p:nvCxnSpPr>
            <p:cNvPr id="30" name="Straight Connector 29">
              <a:extLst>
                <a:ext uri="{FF2B5EF4-FFF2-40B4-BE49-F238E27FC236}">
                  <a16:creationId xmlns:a16="http://schemas.microsoft.com/office/drawing/2014/main" id="{8B9FEE49-00E1-4243-91ED-F0BAFD5DDA6E}"/>
                </a:ext>
              </a:extLst>
            </p:cNvPr>
            <p:cNvCxnSpPr/>
            <p:nvPr/>
          </p:nvCxnSpPr>
          <p:spPr>
            <a:xfrm>
              <a:off x="950183" y="2999579"/>
              <a:ext cx="235000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B2E5B36-0857-4996-B631-51D751AB3B6E}"/>
                </a:ext>
              </a:extLst>
            </p:cNvPr>
            <p:cNvGrpSpPr/>
            <p:nvPr/>
          </p:nvGrpSpPr>
          <p:grpSpPr>
            <a:xfrm>
              <a:off x="749808" y="2862071"/>
              <a:ext cx="243532" cy="246879"/>
              <a:chOff x="877824" y="1426464"/>
              <a:chExt cx="722376" cy="722376"/>
            </a:xfrm>
          </p:grpSpPr>
          <p:sp>
            <p:nvSpPr>
              <p:cNvPr id="32" name="Oval 31">
                <a:extLst>
                  <a:ext uri="{FF2B5EF4-FFF2-40B4-BE49-F238E27FC236}">
                    <a16:creationId xmlns:a16="http://schemas.microsoft.com/office/drawing/2014/main" id="{43539BC6-A99F-4BF7-BE2A-EB036CB6B39A}"/>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Oval 32">
                <a:extLst>
                  <a:ext uri="{FF2B5EF4-FFF2-40B4-BE49-F238E27FC236}">
                    <a16:creationId xmlns:a16="http://schemas.microsoft.com/office/drawing/2014/main" id="{4D19A029-35AA-44E4-9DEE-0D17A9E7BC44}"/>
                  </a:ext>
                </a:extLst>
              </p:cNvPr>
              <p:cNvSpPr/>
              <p:nvPr/>
            </p:nvSpPr>
            <p:spPr>
              <a:xfrm>
                <a:off x="1005840" y="1536192"/>
                <a:ext cx="466344"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grpSp>
        <p:nvGrpSpPr>
          <p:cNvPr id="36" name="Group 35">
            <a:extLst>
              <a:ext uri="{FF2B5EF4-FFF2-40B4-BE49-F238E27FC236}">
                <a16:creationId xmlns:a16="http://schemas.microsoft.com/office/drawing/2014/main" id="{CB5C66FA-89EA-4361-8D6E-4B036E1233BA}"/>
              </a:ext>
            </a:extLst>
          </p:cNvPr>
          <p:cNvGrpSpPr/>
          <p:nvPr/>
        </p:nvGrpSpPr>
        <p:grpSpPr>
          <a:xfrm>
            <a:off x="10860889" y="3307461"/>
            <a:ext cx="243532" cy="246879"/>
            <a:chOff x="877824" y="1426464"/>
            <a:chExt cx="722376" cy="722376"/>
          </a:xfrm>
        </p:grpSpPr>
        <p:sp>
          <p:nvSpPr>
            <p:cNvPr id="37" name="Oval 36">
              <a:extLst>
                <a:ext uri="{FF2B5EF4-FFF2-40B4-BE49-F238E27FC236}">
                  <a16:creationId xmlns:a16="http://schemas.microsoft.com/office/drawing/2014/main" id="{7E864E28-F138-4F8B-9031-B779BC402A04}"/>
                </a:ext>
              </a:extLst>
            </p:cNvPr>
            <p:cNvSpPr/>
            <p:nvPr/>
          </p:nvSpPr>
          <p:spPr>
            <a:xfrm>
              <a:off x="877824" y="1426464"/>
              <a:ext cx="722376" cy="72237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Oval 37">
              <a:extLst>
                <a:ext uri="{FF2B5EF4-FFF2-40B4-BE49-F238E27FC236}">
                  <a16:creationId xmlns:a16="http://schemas.microsoft.com/office/drawing/2014/main" id="{5E0C5C03-0D8D-4FEE-AD51-8F2EE4B69944}"/>
                </a:ext>
              </a:extLst>
            </p:cNvPr>
            <p:cNvSpPr/>
            <p:nvPr/>
          </p:nvSpPr>
          <p:spPr>
            <a:xfrm>
              <a:off x="1005840" y="1536192"/>
              <a:ext cx="466344" cy="502920"/>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dirty="0"/>
            </a:p>
          </p:txBody>
        </p:sp>
      </p:grpSp>
      <p:grpSp>
        <p:nvGrpSpPr>
          <p:cNvPr id="9" name="Group 8">
            <a:extLst>
              <a:ext uri="{FF2B5EF4-FFF2-40B4-BE49-F238E27FC236}">
                <a16:creationId xmlns:a16="http://schemas.microsoft.com/office/drawing/2014/main" id="{0E31A6F3-B8F6-426A-96C3-6D30B51D0F4C}"/>
              </a:ext>
            </a:extLst>
          </p:cNvPr>
          <p:cNvGrpSpPr/>
          <p:nvPr/>
        </p:nvGrpSpPr>
        <p:grpSpPr>
          <a:xfrm>
            <a:off x="444834" y="1688189"/>
            <a:ext cx="1150488" cy="1185511"/>
            <a:chOff x="418457" y="1242797"/>
            <a:chExt cx="1150488" cy="1185511"/>
          </a:xfrm>
        </p:grpSpPr>
        <p:sp>
          <p:nvSpPr>
            <p:cNvPr id="3" name="Teardrop 2">
              <a:extLst>
                <a:ext uri="{FF2B5EF4-FFF2-40B4-BE49-F238E27FC236}">
                  <a16:creationId xmlns:a16="http://schemas.microsoft.com/office/drawing/2014/main" id="{261979B8-F250-4C7A-A6C4-9ADFFD1008D8}"/>
                </a:ext>
              </a:extLst>
            </p:cNvPr>
            <p:cNvSpPr/>
            <p:nvPr/>
          </p:nvSpPr>
          <p:spPr>
            <a:xfrm rot="8009819">
              <a:off x="400945" y="1260309"/>
              <a:ext cx="1185511" cy="1150488"/>
            </a:xfrm>
            <a:prstGeom prst="teardrop">
              <a:avLst>
                <a:gd name="adj" fmla="val 125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id="{410856EE-382B-437B-91D1-CE58BE11279B}"/>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1" name="Group 40">
            <a:extLst>
              <a:ext uri="{FF2B5EF4-FFF2-40B4-BE49-F238E27FC236}">
                <a16:creationId xmlns:a16="http://schemas.microsoft.com/office/drawing/2014/main" id="{7893B275-CA42-4751-B960-6134D643BFD9}"/>
              </a:ext>
            </a:extLst>
          </p:cNvPr>
          <p:cNvGrpSpPr/>
          <p:nvPr/>
        </p:nvGrpSpPr>
        <p:grpSpPr>
          <a:xfrm rot="10800000">
            <a:off x="3000162" y="4012018"/>
            <a:ext cx="1150488" cy="1185511"/>
            <a:chOff x="418457" y="1242797"/>
            <a:chExt cx="1150488" cy="1185511"/>
          </a:xfrm>
        </p:grpSpPr>
        <p:sp>
          <p:nvSpPr>
            <p:cNvPr id="42" name="Teardrop 41">
              <a:extLst>
                <a:ext uri="{FF2B5EF4-FFF2-40B4-BE49-F238E27FC236}">
                  <a16:creationId xmlns:a16="http://schemas.microsoft.com/office/drawing/2014/main" id="{85D15BB5-FF89-4B02-86F7-0F4237A1A2E6}"/>
                </a:ext>
              </a:extLst>
            </p:cNvPr>
            <p:cNvSpPr/>
            <p:nvPr/>
          </p:nvSpPr>
          <p:spPr>
            <a:xfrm rot="8009819">
              <a:off x="400945" y="1260309"/>
              <a:ext cx="1185511" cy="1150488"/>
            </a:xfrm>
            <a:prstGeom prst="teardrop">
              <a:avLst>
                <a:gd name="adj" fmla="val 1257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25EAC6C4-F123-4A22-9658-BBDC9B175926}"/>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5" name="Teardrop 44">
            <a:extLst>
              <a:ext uri="{FF2B5EF4-FFF2-40B4-BE49-F238E27FC236}">
                <a16:creationId xmlns:a16="http://schemas.microsoft.com/office/drawing/2014/main" id="{FAB440C6-7D61-4FEF-B6F6-F30046D63CDC}"/>
              </a:ext>
            </a:extLst>
          </p:cNvPr>
          <p:cNvSpPr/>
          <p:nvPr/>
        </p:nvSpPr>
        <p:spPr>
          <a:xfrm rot="8009819">
            <a:off x="5297455" y="1679439"/>
            <a:ext cx="1185511" cy="1150488"/>
          </a:xfrm>
          <a:prstGeom prst="teardrop">
            <a:avLst>
              <a:gd name="adj" fmla="val 12573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p>
        </p:txBody>
      </p:sp>
      <p:grpSp>
        <p:nvGrpSpPr>
          <p:cNvPr id="2" name="Group 1">
            <a:extLst>
              <a:ext uri="{FF2B5EF4-FFF2-40B4-BE49-F238E27FC236}">
                <a16:creationId xmlns:a16="http://schemas.microsoft.com/office/drawing/2014/main" id="{92502C93-58F1-4F0A-A4FE-43627F356E9F}"/>
              </a:ext>
            </a:extLst>
          </p:cNvPr>
          <p:cNvGrpSpPr/>
          <p:nvPr/>
        </p:nvGrpSpPr>
        <p:grpSpPr>
          <a:xfrm>
            <a:off x="10404863" y="1663271"/>
            <a:ext cx="1150488" cy="1185511"/>
            <a:chOff x="10627840" y="1391126"/>
            <a:chExt cx="1150488" cy="1185511"/>
          </a:xfrm>
        </p:grpSpPr>
        <p:sp>
          <p:nvSpPr>
            <p:cNvPr id="39" name="Teardrop 38">
              <a:extLst>
                <a:ext uri="{FF2B5EF4-FFF2-40B4-BE49-F238E27FC236}">
                  <a16:creationId xmlns:a16="http://schemas.microsoft.com/office/drawing/2014/main" id="{9968EB82-7AF7-4BDA-93E0-0F16CF3AA128}"/>
                </a:ext>
              </a:extLst>
            </p:cNvPr>
            <p:cNvSpPr/>
            <p:nvPr/>
          </p:nvSpPr>
          <p:spPr>
            <a:xfrm rot="8009819">
              <a:off x="10610328" y="1408638"/>
              <a:ext cx="1185511" cy="1150488"/>
            </a:xfrm>
            <a:prstGeom prst="teardrop">
              <a:avLst>
                <a:gd name="adj" fmla="val 12573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a:p>
          </p:txBody>
        </p:sp>
        <p:sp>
          <p:nvSpPr>
            <p:cNvPr id="40" name="Oval 39">
              <a:extLst>
                <a:ext uri="{FF2B5EF4-FFF2-40B4-BE49-F238E27FC236}">
                  <a16:creationId xmlns:a16="http://schemas.microsoft.com/office/drawing/2014/main" id="{2588D108-8938-475C-9912-46195F74AA79}"/>
                </a:ext>
              </a:extLst>
            </p:cNvPr>
            <p:cNvSpPr/>
            <p:nvPr/>
          </p:nvSpPr>
          <p:spPr>
            <a:xfrm>
              <a:off x="10728129" y="1504108"/>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7" name="Group 46">
            <a:extLst>
              <a:ext uri="{FF2B5EF4-FFF2-40B4-BE49-F238E27FC236}">
                <a16:creationId xmlns:a16="http://schemas.microsoft.com/office/drawing/2014/main" id="{BBBA86C1-6CF2-4F8C-81FE-CC871F54A363}"/>
              </a:ext>
            </a:extLst>
          </p:cNvPr>
          <p:cNvGrpSpPr/>
          <p:nvPr/>
        </p:nvGrpSpPr>
        <p:grpSpPr>
          <a:xfrm rot="10800000">
            <a:off x="7865350" y="4012018"/>
            <a:ext cx="1150488" cy="1185511"/>
            <a:chOff x="418458" y="1242796"/>
            <a:chExt cx="1150488" cy="1185511"/>
          </a:xfrm>
        </p:grpSpPr>
        <p:sp>
          <p:nvSpPr>
            <p:cNvPr id="48" name="Teardrop 47">
              <a:extLst>
                <a:ext uri="{FF2B5EF4-FFF2-40B4-BE49-F238E27FC236}">
                  <a16:creationId xmlns:a16="http://schemas.microsoft.com/office/drawing/2014/main" id="{743F2740-D7C4-4DAB-A531-87DEAE81CE03}"/>
                </a:ext>
              </a:extLst>
            </p:cNvPr>
            <p:cNvSpPr/>
            <p:nvPr/>
          </p:nvSpPr>
          <p:spPr>
            <a:xfrm rot="8009819">
              <a:off x="400946" y="1260308"/>
              <a:ext cx="1185511" cy="1150488"/>
            </a:xfrm>
            <a:prstGeom prst="teardrop">
              <a:avLst>
                <a:gd name="adj" fmla="val 125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9" name="Oval 48">
              <a:extLst>
                <a:ext uri="{FF2B5EF4-FFF2-40B4-BE49-F238E27FC236}">
                  <a16:creationId xmlns:a16="http://schemas.microsoft.com/office/drawing/2014/main" id="{A97505F2-6872-451E-891D-40412DFFDD8D}"/>
                </a:ext>
              </a:extLst>
            </p:cNvPr>
            <p:cNvSpPr/>
            <p:nvPr/>
          </p:nvSpPr>
          <p:spPr>
            <a:xfrm>
              <a:off x="518746" y="1355779"/>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1" name="TextBox 10">
            <a:extLst>
              <a:ext uri="{FF2B5EF4-FFF2-40B4-BE49-F238E27FC236}">
                <a16:creationId xmlns:a16="http://schemas.microsoft.com/office/drawing/2014/main" id="{35DF236A-78DF-4A92-9B4A-FF52DC67B0D6}"/>
              </a:ext>
            </a:extLst>
          </p:cNvPr>
          <p:cNvSpPr txBox="1"/>
          <p:nvPr/>
        </p:nvSpPr>
        <p:spPr>
          <a:xfrm>
            <a:off x="559583" y="2049517"/>
            <a:ext cx="932319" cy="461665"/>
          </a:xfrm>
          <a:prstGeom prst="rect">
            <a:avLst/>
          </a:prstGeom>
          <a:noFill/>
        </p:spPr>
        <p:txBody>
          <a:bodyPr wrap="square" rtlCol="0">
            <a:spAutoFit/>
          </a:bodyPr>
          <a:lstStyle/>
          <a:p>
            <a:pPr algn="ctr"/>
            <a:r>
              <a:rPr lang="en-US" sz="1200" b="1" dirty="0"/>
              <a:t>Data Prep</a:t>
            </a:r>
          </a:p>
        </p:txBody>
      </p:sp>
      <p:sp>
        <p:nvSpPr>
          <p:cNvPr id="25" name="TextBox 24">
            <a:extLst>
              <a:ext uri="{FF2B5EF4-FFF2-40B4-BE49-F238E27FC236}">
                <a16:creationId xmlns:a16="http://schemas.microsoft.com/office/drawing/2014/main" id="{154871E0-7D1F-4E17-B895-2E63B0BAEFC8}"/>
              </a:ext>
            </a:extLst>
          </p:cNvPr>
          <p:cNvSpPr txBox="1"/>
          <p:nvPr/>
        </p:nvSpPr>
        <p:spPr>
          <a:xfrm>
            <a:off x="3107981" y="4399600"/>
            <a:ext cx="949569" cy="584775"/>
          </a:xfrm>
          <a:prstGeom prst="rect">
            <a:avLst/>
          </a:prstGeom>
          <a:noFill/>
        </p:spPr>
        <p:txBody>
          <a:bodyPr wrap="square" rtlCol="0">
            <a:spAutoFit/>
          </a:bodyPr>
          <a:lstStyle/>
          <a:p>
            <a:pPr algn="ctr"/>
            <a:r>
              <a:rPr lang="en-US" sz="1400" b="1" dirty="0"/>
              <a:t>EDA</a:t>
            </a:r>
          </a:p>
          <a:p>
            <a:endParaRPr lang="en-US" b="1" dirty="0"/>
          </a:p>
        </p:txBody>
      </p:sp>
      <p:grpSp>
        <p:nvGrpSpPr>
          <p:cNvPr id="35" name="Group 34">
            <a:extLst>
              <a:ext uri="{FF2B5EF4-FFF2-40B4-BE49-F238E27FC236}">
                <a16:creationId xmlns:a16="http://schemas.microsoft.com/office/drawing/2014/main" id="{019D1F51-5862-4ED1-8124-C22F413C0982}"/>
              </a:ext>
            </a:extLst>
          </p:cNvPr>
          <p:cNvGrpSpPr/>
          <p:nvPr/>
        </p:nvGrpSpPr>
        <p:grpSpPr>
          <a:xfrm>
            <a:off x="5357699" y="1776848"/>
            <a:ext cx="1065026" cy="958359"/>
            <a:chOff x="5331322" y="1353923"/>
            <a:chExt cx="1065026" cy="958359"/>
          </a:xfrm>
        </p:grpSpPr>
        <p:sp>
          <p:nvSpPr>
            <p:cNvPr id="46" name="Oval 45">
              <a:extLst>
                <a:ext uri="{FF2B5EF4-FFF2-40B4-BE49-F238E27FC236}">
                  <a16:creationId xmlns:a16="http://schemas.microsoft.com/office/drawing/2014/main" id="{8CDD0BDD-467D-4E56-A06A-736F498958B8}"/>
                </a:ext>
              </a:extLst>
            </p:cNvPr>
            <p:cNvSpPr/>
            <p:nvPr/>
          </p:nvSpPr>
          <p:spPr>
            <a:xfrm>
              <a:off x="5393928" y="1353923"/>
              <a:ext cx="949569" cy="9583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TextBox 25">
              <a:extLst>
                <a:ext uri="{FF2B5EF4-FFF2-40B4-BE49-F238E27FC236}">
                  <a16:creationId xmlns:a16="http://schemas.microsoft.com/office/drawing/2014/main" id="{907A1D21-0A10-4362-BFCF-3A032DDCA9B5}"/>
                </a:ext>
              </a:extLst>
            </p:cNvPr>
            <p:cNvSpPr txBox="1"/>
            <p:nvPr/>
          </p:nvSpPr>
          <p:spPr>
            <a:xfrm>
              <a:off x="5331322" y="1464086"/>
              <a:ext cx="1065026" cy="769441"/>
            </a:xfrm>
            <a:prstGeom prst="rect">
              <a:avLst/>
            </a:prstGeom>
            <a:noFill/>
          </p:spPr>
          <p:txBody>
            <a:bodyPr wrap="square" rtlCol="0">
              <a:spAutoFit/>
            </a:bodyPr>
            <a:lstStyle/>
            <a:p>
              <a:pPr algn="ctr"/>
              <a:r>
                <a:rPr lang="en-US" sz="1200" b="1" dirty="0"/>
                <a:t>Model Building</a:t>
              </a:r>
            </a:p>
            <a:p>
              <a:endParaRPr lang="en-US" sz="2000" b="1" dirty="0"/>
            </a:p>
          </p:txBody>
        </p:sp>
      </p:grpSp>
      <p:sp>
        <p:nvSpPr>
          <p:cNvPr id="28" name="TextBox 27">
            <a:extLst>
              <a:ext uri="{FF2B5EF4-FFF2-40B4-BE49-F238E27FC236}">
                <a16:creationId xmlns:a16="http://schemas.microsoft.com/office/drawing/2014/main" id="{D780EA80-A257-4B58-98C5-C6E5502455CB}"/>
              </a:ext>
            </a:extLst>
          </p:cNvPr>
          <p:cNvSpPr txBox="1"/>
          <p:nvPr/>
        </p:nvSpPr>
        <p:spPr>
          <a:xfrm>
            <a:off x="7863259" y="4357814"/>
            <a:ext cx="1154670" cy="461665"/>
          </a:xfrm>
          <a:prstGeom prst="rect">
            <a:avLst/>
          </a:prstGeom>
          <a:noFill/>
        </p:spPr>
        <p:txBody>
          <a:bodyPr wrap="square" rtlCol="0">
            <a:spAutoFit/>
          </a:bodyPr>
          <a:lstStyle/>
          <a:p>
            <a:pPr algn="ctr"/>
            <a:r>
              <a:rPr lang="en-US" sz="1200" b="1" dirty="0"/>
              <a:t>Model Evaluation</a:t>
            </a:r>
            <a:endParaRPr lang="en-US" sz="1400" b="1" dirty="0"/>
          </a:p>
        </p:txBody>
      </p:sp>
      <p:sp>
        <p:nvSpPr>
          <p:cNvPr id="34" name="TextBox 33">
            <a:extLst>
              <a:ext uri="{FF2B5EF4-FFF2-40B4-BE49-F238E27FC236}">
                <a16:creationId xmlns:a16="http://schemas.microsoft.com/office/drawing/2014/main" id="{6C29C183-09DE-4830-8C30-B13A856A6D91}"/>
              </a:ext>
            </a:extLst>
          </p:cNvPr>
          <p:cNvSpPr txBox="1"/>
          <p:nvPr/>
        </p:nvSpPr>
        <p:spPr>
          <a:xfrm>
            <a:off x="10379858" y="2100788"/>
            <a:ext cx="1200155" cy="276999"/>
          </a:xfrm>
          <a:prstGeom prst="rect">
            <a:avLst/>
          </a:prstGeom>
          <a:noFill/>
        </p:spPr>
        <p:txBody>
          <a:bodyPr wrap="square" rtlCol="0">
            <a:spAutoFit/>
          </a:bodyPr>
          <a:lstStyle/>
          <a:p>
            <a:pPr algn="ctr"/>
            <a:r>
              <a:rPr lang="en-US" sz="1200" b="1" dirty="0"/>
              <a:t>Prediction</a:t>
            </a:r>
          </a:p>
        </p:txBody>
      </p:sp>
      <p:cxnSp>
        <p:nvCxnSpPr>
          <p:cNvPr id="51" name="Straight Connector 50">
            <a:extLst>
              <a:ext uri="{FF2B5EF4-FFF2-40B4-BE49-F238E27FC236}">
                <a16:creationId xmlns:a16="http://schemas.microsoft.com/office/drawing/2014/main" id="{E05BFE49-424F-44D9-BC23-1EB88ED351E8}"/>
              </a:ext>
            </a:extLst>
          </p:cNvPr>
          <p:cNvCxnSpPr/>
          <p:nvPr/>
        </p:nvCxnSpPr>
        <p:spPr>
          <a:xfrm>
            <a:off x="329380" y="928249"/>
            <a:ext cx="108235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882468A-EA61-466C-9667-DB3FC5FD2995}"/>
              </a:ext>
            </a:extLst>
          </p:cNvPr>
          <p:cNvSpPr>
            <a:spLocks noChangeArrowheads="1"/>
          </p:cNvSpPr>
          <p:nvPr/>
        </p:nvSpPr>
        <p:spPr bwMode="auto">
          <a:xfrm>
            <a:off x="329380" y="168714"/>
            <a:ext cx="1014841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i="0" u="none" strike="noStrike" cap="none" normalizeH="0" baseline="0" dirty="0">
                <a:ln>
                  <a:noFill/>
                </a:ln>
                <a:solidFill>
                  <a:schemeClr val="accent2">
                    <a:lumMod val="75000"/>
                  </a:schemeClr>
                </a:solidFill>
                <a:effectLst/>
                <a:latin typeface="+mj-lt"/>
                <a:cs typeface="Aharoni" panose="020B0604020202020204" pitchFamily="2" charset="-79"/>
              </a:rPr>
              <a:t>Explain your approach/business flow to the solution </a:t>
            </a:r>
          </a:p>
        </p:txBody>
      </p:sp>
      <p:pic>
        <p:nvPicPr>
          <p:cNvPr id="50" name="Picture 18" descr="Image result for machine learning logo">
            <a:extLst>
              <a:ext uri="{FF2B5EF4-FFF2-40B4-BE49-F238E27FC236}">
                <a16:creationId xmlns:a16="http://schemas.microsoft.com/office/drawing/2014/main" id="{F2F2B56B-D487-4450-9587-7AD41CB37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914" y="5084546"/>
            <a:ext cx="2933700" cy="1512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D652955-920E-4F67-BA46-2625C1338536}"/>
              </a:ext>
            </a:extLst>
          </p:cNvPr>
          <p:cNvPicPr>
            <a:picLocks noChangeAspect="1"/>
          </p:cNvPicPr>
          <p:nvPr/>
        </p:nvPicPr>
        <p:blipFill>
          <a:blip r:embed="rId3"/>
          <a:stretch>
            <a:fillRect/>
          </a:stretch>
        </p:blipFill>
        <p:spPr>
          <a:xfrm>
            <a:off x="486898" y="5249746"/>
            <a:ext cx="6019799" cy="1346916"/>
          </a:xfrm>
          <a:prstGeom prst="rect">
            <a:avLst/>
          </a:prstGeom>
        </p:spPr>
      </p:pic>
    </p:spTree>
    <p:extLst>
      <p:ext uri="{BB962C8B-B14F-4D97-AF65-F5344CB8AC3E}">
        <p14:creationId xmlns:p14="http://schemas.microsoft.com/office/powerpoint/2010/main" val="330143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68152" y="187997"/>
            <a:ext cx="354937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000" b="0" i="0" u="none" strike="noStrike" kern="1200" cap="none" spc="0" normalizeH="0" baseline="0" noProof="0" dirty="0">
                <a:ln>
                  <a:noFill/>
                </a:ln>
                <a:solidFill>
                  <a:srgbClr val="12ABDB">
                    <a:lumMod val="75000"/>
                  </a:srgbClr>
                </a:solidFill>
                <a:effectLst/>
                <a:uLnTx/>
                <a:uFillTx/>
                <a:latin typeface="Verdana"/>
                <a:ea typeface="+mn-ea"/>
                <a:cs typeface="Aharoni" panose="020B0604020202020204" pitchFamily="2" charset="-79"/>
              </a:rPr>
              <a:t>Technologies Used</a:t>
            </a: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4" name="Content Placeholder 2">
            <a:extLst>
              <a:ext uri="{FF2B5EF4-FFF2-40B4-BE49-F238E27FC236}">
                <a16:creationId xmlns:a16="http://schemas.microsoft.com/office/drawing/2014/main" id="{A900C5E3-6808-4F49-8F58-77B33872E940}"/>
              </a:ext>
            </a:extLst>
          </p:cNvPr>
          <p:cNvSpPr>
            <a:spLocks noGrp="1"/>
          </p:cNvSpPr>
          <p:nvPr>
            <p:ph type="body" sz="quarter" idx="10"/>
          </p:nvPr>
        </p:nvSpPr>
        <p:spPr>
          <a:xfrm>
            <a:off x="133170" y="1431548"/>
            <a:ext cx="3829230" cy="4855457"/>
          </a:xfrm>
          <a:prstGeom prst="rect">
            <a:avLst/>
          </a:prstGeom>
        </p:spPr>
        <p:txBody>
          <a:bodyPr>
            <a:normAutofit/>
          </a:bodyPr>
          <a:lstStyle/>
          <a:p>
            <a:endParaRPr lang="en-US" dirty="0"/>
          </a:p>
          <a:p>
            <a:endParaRPr lang="en-US" dirty="0"/>
          </a:p>
          <a:p>
            <a:pPr marL="342900" indent="-342900">
              <a:buFont typeface="Wingdings" panose="05000000000000000000" pitchFamily="2" charset="2"/>
              <a:buChar char="v"/>
            </a:pPr>
            <a:r>
              <a:rPr lang="en-US" dirty="0"/>
              <a:t>J</a:t>
            </a:r>
            <a:r>
              <a:rPr lang="en-US" dirty="0">
                <a:latin typeface="Arial" panose="020B0604020202020204" pitchFamily="34" charset="0"/>
                <a:cs typeface="Arial" panose="020B0604020202020204" pitchFamily="34" charset="0"/>
              </a:rPr>
              <a:t>upyter Notebook</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Python </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Microsoft Excel</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Jupyter Lab</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Machine Learning Algorithms</a:t>
            </a:r>
          </a:p>
          <a:p>
            <a:pPr marL="609600" lvl="1" indent="-342900">
              <a:buFont typeface="Wingdings" panose="05000000000000000000" pitchFamily="2" charset="2"/>
              <a:buChar char="q"/>
            </a:pPr>
            <a:r>
              <a:rPr lang="en-US" dirty="0">
                <a:latin typeface="Arial" panose="020B0604020202020204" pitchFamily="34" charset="0"/>
                <a:cs typeface="Arial" panose="020B0604020202020204" pitchFamily="34" charset="0"/>
              </a:rPr>
              <a:t>Random Forests</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Anaconda Navigator</a:t>
            </a: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R </a:t>
            </a:r>
            <a:r>
              <a:rPr lang="en-US" dirty="0" err="1">
                <a:latin typeface="Arial" panose="020B0604020202020204" pitchFamily="34" charset="0"/>
                <a:cs typeface="Arial" panose="020B0604020202020204" pitchFamily="34" charset="0"/>
              </a:rPr>
              <a:t>esquisse</a:t>
            </a:r>
            <a:endParaRPr lang="en-US" dirty="0">
              <a:latin typeface="Arial" panose="020B0604020202020204" pitchFamily="34" charset="0"/>
              <a:cs typeface="Arial" panose="020B0604020202020204" pitchFamily="34" charset="0"/>
            </a:endParaRPr>
          </a:p>
        </p:txBody>
      </p:sp>
      <p:pic>
        <p:nvPicPr>
          <p:cNvPr id="12" name="Picture 2" descr="Image result for jupyter notebook logo">
            <a:extLst>
              <a:ext uri="{FF2B5EF4-FFF2-40B4-BE49-F238E27FC236}">
                <a16:creationId xmlns:a16="http://schemas.microsoft.com/office/drawing/2014/main" id="{6E4C82E9-A687-4FFC-9595-38668FDDE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628" y="1057608"/>
            <a:ext cx="1440246" cy="13484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for python logo">
            <a:extLst>
              <a:ext uri="{FF2B5EF4-FFF2-40B4-BE49-F238E27FC236}">
                <a16:creationId xmlns:a16="http://schemas.microsoft.com/office/drawing/2014/main" id="{DD76BD15-168D-4D5B-927F-BCD213552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297" y="4102350"/>
            <a:ext cx="2734907" cy="11459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jupyter notebook logo">
            <a:extLst>
              <a:ext uri="{FF2B5EF4-FFF2-40B4-BE49-F238E27FC236}">
                <a16:creationId xmlns:a16="http://schemas.microsoft.com/office/drawing/2014/main" id="{BF9E14B7-415E-4F51-B360-343C970EDD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9616" y="3810000"/>
            <a:ext cx="1835788"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python pandas">
            <a:extLst>
              <a:ext uri="{FF2B5EF4-FFF2-40B4-BE49-F238E27FC236}">
                <a16:creationId xmlns:a16="http://schemas.microsoft.com/office/drawing/2014/main" id="{1F590F94-06AD-4150-8A90-82E865270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0757" y="967245"/>
            <a:ext cx="1753226" cy="10926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matplotlib logo">
            <a:extLst>
              <a:ext uri="{FF2B5EF4-FFF2-40B4-BE49-F238E27FC236}">
                <a16:creationId xmlns:a16="http://schemas.microsoft.com/office/drawing/2014/main" id="{96284471-DFD0-4441-A0CE-7F9E87CFBA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4192" y="2505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Image result for matplotlib logo">
            <a:extLst>
              <a:ext uri="{FF2B5EF4-FFF2-40B4-BE49-F238E27FC236}">
                <a16:creationId xmlns:a16="http://schemas.microsoft.com/office/drawing/2014/main" id="{DA29A08E-E03B-4019-B0CF-A8065AA97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3600" y="2593785"/>
            <a:ext cx="1770383" cy="699227"/>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Image result for scikit learn">
            <a:extLst>
              <a:ext uri="{FF2B5EF4-FFF2-40B4-BE49-F238E27FC236}">
                <a16:creationId xmlns:a16="http://schemas.microsoft.com/office/drawing/2014/main" id="{4173F85E-6919-43FC-9EA1-9ACAA5A96A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1877" y="2809283"/>
            <a:ext cx="1447800" cy="779399"/>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Image result for r esquisse">
            <a:extLst>
              <a:ext uri="{FF2B5EF4-FFF2-40B4-BE49-F238E27FC236}">
                <a16:creationId xmlns:a16="http://schemas.microsoft.com/office/drawing/2014/main" id="{7C437AAF-403C-4C0C-B119-1703877036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0118" y="5248388"/>
            <a:ext cx="2238375" cy="1609612"/>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Image result for r image">
            <a:extLst>
              <a:ext uri="{FF2B5EF4-FFF2-40B4-BE49-F238E27FC236}">
                <a16:creationId xmlns:a16="http://schemas.microsoft.com/office/drawing/2014/main" id="{10663E6A-9522-4AAB-BEA3-A336813234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42234" y="5173611"/>
            <a:ext cx="1835788" cy="142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171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62946" y="168103"/>
            <a:ext cx="35814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dirty="0">
                <a:solidFill>
                  <a:schemeClr val="accent2">
                    <a:lumMod val="75000"/>
                  </a:schemeClr>
                </a:solidFill>
                <a:latin typeface="+mj-lt"/>
                <a:cs typeface="Aharoni" panose="020B0604020202020204" pitchFamily="2" charset="-79"/>
              </a:rPr>
              <a:t>Solution</a:t>
            </a:r>
            <a:endParaRPr kumimoji="0" lang="en-US" altLang="en-US" sz="30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4F41F-1DE5-4774-8D3B-F8585F9DC891}"/>
              </a:ext>
            </a:extLst>
          </p:cNvPr>
          <p:cNvSpPr txBox="1"/>
          <p:nvPr/>
        </p:nvSpPr>
        <p:spPr>
          <a:xfrm>
            <a:off x="0" y="926068"/>
            <a:ext cx="7288693" cy="461665"/>
          </a:xfrm>
          <a:prstGeom prst="rect">
            <a:avLst/>
          </a:prstGeom>
          <a:noFill/>
        </p:spPr>
        <p:txBody>
          <a:bodyPr wrap="square" rtlCol="0">
            <a:spAutoFit/>
          </a:bodyPr>
          <a:lstStyle/>
          <a:p>
            <a:r>
              <a:rPr lang="en-US" sz="2400" dirty="0"/>
              <a:t>Preliminary Data Preparation and EDA</a:t>
            </a:r>
            <a:endParaRPr lang="en-IN" sz="2400" dirty="0"/>
          </a:p>
        </p:txBody>
      </p:sp>
      <p:sp>
        <p:nvSpPr>
          <p:cNvPr id="7" name="TextBox 6">
            <a:extLst>
              <a:ext uri="{FF2B5EF4-FFF2-40B4-BE49-F238E27FC236}">
                <a16:creationId xmlns:a16="http://schemas.microsoft.com/office/drawing/2014/main" id="{6F50ECAC-61B3-4A43-98D0-E8F18C80EDB9}"/>
              </a:ext>
            </a:extLst>
          </p:cNvPr>
          <p:cNvSpPr txBox="1"/>
          <p:nvPr/>
        </p:nvSpPr>
        <p:spPr>
          <a:xfrm>
            <a:off x="0" y="1566973"/>
            <a:ext cx="3048000" cy="400110"/>
          </a:xfrm>
          <a:prstGeom prst="rect">
            <a:avLst/>
          </a:prstGeom>
          <a:solidFill>
            <a:schemeClr val="accent1">
              <a:lumMod val="20000"/>
              <a:lumOff val="80000"/>
            </a:schemeClr>
          </a:solidFill>
        </p:spPr>
        <p:txBody>
          <a:bodyPr wrap="square" rtlCol="0">
            <a:spAutoFit/>
          </a:bodyPr>
          <a:lstStyle/>
          <a:p>
            <a:pPr algn="l"/>
            <a:r>
              <a:rPr lang="en-US" sz="2000" dirty="0"/>
              <a:t>Steps in DP and EDA : </a:t>
            </a:r>
            <a:endParaRPr lang="en-IN" sz="2000" dirty="0"/>
          </a:p>
        </p:txBody>
      </p:sp>
      <p:sp>
        <p:nvSpPr>
          <p:cNvPr id="8" name="TextBox 7">
            <a:extLst>
              <a:ext uri="{FF2B5EF4-FFF2-40B4-BE49-F238E27FC236}">
                <a16:creationId xmlns:a16="http://schemas.microsoft.com/office/drawing/2014/main" id="{739501D5-8862-4C76-B5DA-16713E1B3005}"/>
              </a:ext>
            </a:extLst>
          </p:cNvPr>
          <p:cNvSpPr txBox="1"/>
          <p:nvPr/>
        </p:nvSpPr>
        <p:spPr>
          <a:xfrm>
            <a:off x="627362" y="2209800"/>
            <a:ext cx="8745238" cy="2031325"/>
          </a:xfrm>
          <a:prstGeom prst="rect">
            <a:avLst/>
          </a:prstGeom>
          <a:solidFill>
            <a:schemeClr val="accent2">
              <a:lumMod val="20000"/>
              <a:lumOff val="80000"/>
            </a:schemeClr>
          </a:solidFill>
        </p:spPr>
        <p:txBody>
          <a:bodyPr wrap="square" rtlCol="0">
            <a:spAutoFit/>
          </a:bodyPr>
          <a:lstStyle/>
          <a:p>
            <a:pPr algn="l"/>
            <a:r>
              <a:rPr lang="en-US" dirty="0"/>
              <a:t>A . Data Cleansing </a:t>
            </a:r>
          </a:p>
          <a:p>
            <a:pPr algn="l"/>
            <a:r>
              <a:rPr lang="en-US" dirty="0"/>
              <a:t>      1. Null Value Checks </a:t>
            </a:r>
          </a:p>
          <a:p>
            <a:pPr algn="l"/>
            <a:r>
              <a:rPr lang="en-US" dirty="0"/>
              <a:t>      2. Data Type transformation – Object to Integer</a:t>
            </a:r>
          </a:p>
          <a:p>
            <a:pPr algn="l"/>
            <a:r>
              <a:rPr lang="en-US" dirty="0"/>
              <a:t>      3. Filtering Players playing current World Cup</a:t>
            </a:r>
          </a:p>
          <a:p>
            <a:pPr algn="l"/>
            <a:r>
              <a:rPr lang="en-US" dirty="0"/>
              <a:t>      4. Data Standardization – Player Names</a:t>
            </a:r>
          </a:p>
          <a:p>
            <a:pPr algn="l"/>
            <a:r>
              <a:rPr lang="en-US" dirty="0"/>
              <a:t>      5. Cleansing Junk and Special characters</a:t>
            </a:r>
          </a:p>
          <a:p>
            <a:pPr algn="l"/>
            <a:r>
              <a:rPr lang="en-US" dirty="0"/>
              <a:t>	</a:t>
            </a:r>
          </a:p>
        </p:txBody>
      </p:sp>
      <p:sp>
        <p:nvSpPr>
          <p:cNvPr id="10" name="TextBox 9">
            <a:extLst>
              <a:ext uri="{FF2B5EF4-FFF2-40B4-BE49-F238E27FC236}">
                <a16:creationId xmlns:a16="http://schemas.microsoft.com/office/drawing/2014/main" id="{D06DEC84-A6AA-49BA-85E0-F9C97ACFC6E8}"/>
              </a:ext>
            </a:extLst>
          </p:cNvPr>
          <p:cNvSpPr txBox="1"/>
          <p:nvPr/>
        </p:nvSpPr>
        <p:spPr>
          <a:xfrm>
            <a:off x="600858" y="4413864"/>
            <a:ext cx="8771742" cy="1477328"/>
          </a:xfrm>
          <a:prstGeom prst="rect">
            <a:avLst/>
          </a:prstGeom>
          <a:solidFill>
            <a:schemeClr val="accent2">
              <a:lumMod val="20000"/>
              <a:lumOff val="80000"/>
            </a:schemeClr>
          </a:solidFill>
        </p:spPr>
        <p:txBody>
          <a:bodyPr wrap="square" rtlCol="0">
            <a:spAutoFit/>
          </a:bodyPr>
          <a:lstStyle/>
          <a:p>
            <a:pPr algn="l"/>
            <a:r>
              <a:rPr lang="en-US" dirty="0"/>
              <a:t>B . Data Preparation </a:t>
            </a:r>
          </a:p>
          <a:p>
            <a:pPr algn="l"/>
            <a:r>
              <a:rPr lang="en-US" dirty="0"/>
              <a:t>      1. Denormalized data basis Player Name from Matches and Players</a:t>
            </a:r>
          </a:p>
          <a:p>
            <a:r>
              <a:rPr lang="en-US" dirty="0"/>
              <a:t>      2. Deriving Feature Variables for each Team and Match      </a:t>
            </a:r>
          </a:p>
          <a:p>
            <a:r>
              <a:rPr lang="en-US" dirty="0"/>
              <a:t>      3. Drop variables not relevant to Model Building</a:t>
            </a:r>
          </a:p>
          <a:p>
            <a:r>
              <a:rPr lang="en-US" dirty="0"/>
              <a:t>      4. Derived Target/Output variable</a:t>
            </a:r>
          </a:p>
        </p:txBody>
      </p:sp>
    </p:spTree>
    <p:extLst>
      <p:ext uri="{BB962C8B-B14F-4D97-AF65-F5344CB8AC3E}">
        <p14:creationId xmlns:p14="http://schemas.microsoft.com/office/powerpoint/2010/main" val="3784358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BD47-CCBC-431F-98CF-0F49491CA9F0}"/>
              </a:ext>
            </a:extLst>
          </p:cNvPr>
          <p:cNvSpPr>
            <a:spLocks noGrp="1"/>
          </p:cNvSpPr>
          <p:nvPr>
            <p:ph type="title"/>
          </p:nvPr>
        </p:nvSpPr>
        <p:spPr/>
        <p:txBody>
          <a:bodyPr/>
          <a:lstStyle/>
          <a:p>
            <a:r>
              <a:rPr lang="en-US" dirty="0"/>
              <a:t>List of Features Derived</a:t>
            </a:r>
          </a:p>
        </p:txBody>
      </p:sp>
      <p:sp>
        <p:nvSpPr>
          <p:cNvPr id="3" name="Text Placeholder 2">
            <a:extLst>
              <a:ext uri="{FF2B5EF4-FFF2-40B4-BE49-F238E27FC236}">
                <a16:creationId xmlns:a16="http://schemas.microsoft.com/office/drawing/2014/main" id="{3D5FF280-5921-48F1-9899-201E122BDFC9}"/>
              </a:ext>
            </a:extLst>
          </p:cNvPr>
          <p:cNvSpPr>
            <a:spLocks noGrp="1"/>
          </p:cNvSpPr>
          <p:nvPr>
            <p:ph type="body" sz="quarter" idx="10"/>
          </p:nvPr>
        </p:nvSpPr>
        <p:spPr>
          <a:xfrm>
            <a:off x="227348" y="1219201"/>
            <a:ext cx="11700000" cy="5062352"/>
          </a:xfrm>
        </p:spPr>
        <p:txBody>
          <a:bodyPr numCol="3">
            <a:normAutofit fontScale="92500" lnSpcReduction="10000"/>
          </a:bodyPr>
          <a:lstStyle/>
          <a:p>
            <a:r>
              <a:rPr lang="en-US" dirty="0" err="1">
                <a:solidFill>
                  <a:schemeClr val="accent1">
                    <a:lumMod val="50000"/>
                  </a:schemeClr>
                </a:solidFill>
                <a:latin typeface="Bahnschrift SemiBold" panose="020B0502040204020203" pitchFamily="34" charset="0"/>
              </a:rPr>
              <a:t>Mat_avg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Inns_Bat_avg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NO_avg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Runs_Bat_avg</a:t>
            </a:r>
            <a:endParaRPr lang="en-US" dirty="0">
              <a:solidFill>
                <a:schemeClr val="accent1">
                  <a:lumMod val="50000"/>
                </a:schemeClr>
              </a:solidFill>
              <a:latin typeface="Bahnschrift SemiBold" panose="020B0502040204020203" pitchFamily="34" charset="0"/>
            </a:endParaRPr>
          </a:p>
          <a:p>
            <a:r>
              <a:rPr lang="en-US" dirty="0">
                <a:solidFill>
                  <a:schemeClr val="accent1">
                    <a:lumMod val="50000"/>
                  </a:schemeClr>
                </a:solidFill>
                <a:latin typeface="Bahnschrift SemiBold" panose="020B0502040204020203" pitchFamily="34" charset="0"/>
              </a:rPr>
              <a:t>Runs_Bat_avg.1</a:t>
            </a:r>
          </a:p>
          <a:p>
            <a:r>
              <a:rPr lang="en-US" dirty="0" err="1">
                <a:solidFill>
                  <a:schemeClr val="accent1">
                    <a:lumMod val="50000"/>
                  </a:schemeClr>
                </a:solidFill>
                <a:latin typeface="Bahnschrift SemiBold" panose="020B0502040204020203" pitchFamily="34" charset="0"/>
              </a:rPr>
              <a:t>HS_avg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HS_max</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Ave_Bat_avg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Ave_Bat_max</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BF_avg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SR_Bat_avg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SR_Bat_max</a:t>
            </a:r>
            <a:endParaRPr lang="en-US" dirty="0">
              <a:solidFill>
                <a:schemeClr val="accent1">
                  <a:lumMod val="50000"/>
                </a:schemeClr>
              </a:solidFill>
              <a:latin typeface="Bahnschrift SemiBold" panose="020B0502040204020203" pitchFamily="34" charset="0"/>
            </a:endParaRPr>
          </a:p>
          <a:p>
            <a:r>
              <a:rPr lang="en-US" dirty="0">
                <a:solidFill>
                  <a:schemeClr val="accent1">
                    <a:lumMod val="50000"/>
                  </a:schemeClr>
                </a:solidFill>
                <a:latin typeface="Bahnschrift SemiBold" panose="020B0502040204020203" pitchFamily="34" charset="0"/>
              </a:rPr>
              <a:t>X100_avg</a:t>
            </a:r>
          </a:p>
          <a:p>
            <a:r>
              <a:rPr lang="en-US" dirty="0">
                <a:solidFill>
                  <a:schemeClr val="accent1">
                    <a:lumMod val="50000"/>
                  </a:schemeClr>
                </a:solidFill>
                <a:latin typeface="Bahnschrift SemiBold" panose="020B0502040204020203" pitchFamily="34" charset="0"/>
              </a:rPr>
              <a:t>X100_max</a:t>
            </a:r>
          </a:p>
          <a:p>
            <a:r>
              <a:rPr lang="en-US" dirty="0">
                <a:solidFill>
                  <a:schemeClr val="accent1">
                    <a:lumMod val="50000"/>
                  </a:schemeClr>
                </a:solidFill>
                <a:latin typeface="Bahnschrift SemiBold" panose="020B0502040204020203" pitchFamily="34" charset="0"/>
              </a:rPr>
              <a:t>X50_avg</a:t>
            </a:r>
          </a:p>
          <a:p>
            <a:r>
              <a:rPr lang="en-US" dirty="0">
                <a:solidFill>
                  <a:schemeClr val="accent1">
                    <a:lumMod val="50000"/>
                  </a:schemeClr>
                </a:solidFill>
                <a:latin typeface="Bahnschrift SemiBold" panose="020B0502040204020203" pitchFamily="34" charset="0"/>
              </a:rPr>
              <a:t>X50_max</a:t>
            </a:r>
          </a:p>
          <a:p>
            <a:r>
              <a:rPr lang="en-US" dirty="0">
                <a:solidFill>
                  <a:schemeClr val="accent1">
                    <a:lumMod val="50000"/>
                  </a:schemeClr>
                </a:solidFill>
                <a:latin typeface="Bahnschrift SemiBold" panose="020B0502040204020203" pitchFamily="34" charset="0"/>
              </a:rPr>
              <a:t>X4s_avg</a:t>
            </a:r>
          </a:p>
          <a:p>
            <a:r>
              <a:rPr lang="en-US" dirty="0">
                <a:solidFill>
                  <a:schemeClr val="accent1">
                    <a:lumMod val="50000"/>
                  </a:schemeClr>
                </a:solidFill>
                <a:latin typeface="Bahnschrift SemiBold" panose="020B0502040204020203" pitchFamily="34" charset="0"/>
              </a:rPr>
              <a:t>X4s_max</a:t>
            </a:r>
          </a:p>
          <a:p>
            <a:r>
              <a:rPr lang="en-US" dirty="0">
                <a:solidFill>
                  <a:schemeClr val="accent1">
                    <a:lumMod val="50000"/>
                  </a:schemeClr>
                </a:solidFill>
                <a:latin typeface="Bahnschrift SemiBold" panose="020B0502040204020203" pitchFamily="34" charset="0"/>
              </a:rPr>
              <a:t>X6s_avg</a:t>
            </a:r>
          </a:p>
          <a:p>
            <a:r>
              <a:rPr lang="en-US" dirty="0">
                <a:solidFill>
                  <a:schemeClr val="accent1">
                    <a:lumMod val="50000"/>
                  </a:schemeClr>
                </a:solidFill>
                <a:latin typeface="Bahnschrift SemiBold" panose="020B0502040204020203" pitchFamily="34" charset="0"/>
              </a:rPr>
              <a:t>X6s_max</a:t>
            </a:r>
          </a:p>
          <a:p>
            <a:r>
              <a:rPr lang="en-US" dirty="0" err="1">
                <a:solidFill>
                  <a:schemeClr val="accent1">
                    <a:lumMod val="50000"/>
                  </a:schemeClr>
                </a:solidFill>
                <a:latin typeface="Bahnschrift SemiBold" panose="020B0502040204020203" pitchFamily="34" charset="0"/>
              </a:rPr>
              <a:t>Ct_avg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Ct_max</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St_avg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St_max</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Inns_Bowl_avg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Balls_avg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Runs_Bowl_avg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Wkts_avg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Wkts_max</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Ave_Bowl_avg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Ave_Bowl_min</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Econ_avg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Econ_min</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SR_Bowl_avg</a:t>
            </a:r>
            <a:endParaRPr lang="en-US" dirty="0">
              <a:solidFill>
                <a:schemeClr val="accent1">
                  <a:lumMod val="50000"/>
                </a:schemeClr>
              </a:solidFill>
              <a:latin typeface="Bahnschrift SemiBold" panose="020B0502040204020203" pitchFamily="34" charset="0"/>
            </a:endParaRPr>
          </a:p>
          <a:p>
            <a:r>
              <a:rPr lang="en-US" dirty="0" err="1">
                <a:solidFill>
                  <a:schemeClr val="accent1">
                    <a:lumMod val="50000"/>
                  </a:schemeClr>
                </a:solidFill>
                <a:latin typeface="Bahnschrift SemiBold" panose="020B0502040204020203" pitchFamily="34" charset="0"/>
              </a:rPr>
              <a:t>SR_Bowl_min</a:t>
            </a:r>
            <a:endParaRPr lang="en-US" dirty="0">
              <a:solidFill>
                <a:schemeClr val="accent1">
                  <a:lumMod val="50000"/>
                </a:schemeClr>
              </a:solidFill>
              <a:latin typeface="Bahnschrift SemiBold" panose="020B0502040204020203" pitchFamily="34" charset="0"/>
            </a:endParaRPr>
          </a:p>
          <a:p>
            <a:r>
              <a:rPr lang="en-US" dirty="0">
                <a:solidFill>
                  <a:schemeClr val="accent1">
                    <a:lumMod val="50000"/>
                  </a:schemeClr>
                </a:solidFill>
                <a:latin typeface="Bahnschrift SemiBold" panose="020B0502040204020203" pitchFamily="34" charset="0"/>
              </a:rPr>
              <a:t>X4w_avg</a:t>
            </a:r>
          </a:p>
          <a:p>
            <a:r>
              <a:rPr lang="en-US" dirty="0">
                <a:solidFill>
                  <a:schemeClr val="accent1">
                    <a:lumMod val="50000"/>
                  </a:schemeClr>
                </a:solidFill>
                <a:latin typeface="Bahnschrift SemiBold" panose="020B0502040204020203" pitchFamily="34" charset="0"/>
              </a:rPr>
              <a:t>X4w_max</a:t>
            </a:r>
          </a:p>
          <a:p>
            <a:r>
              <a:rPr lang="en-US" dirty="0">
                <a:solidFill>
                  <a:schemeClr val="accent1">
                    <a:lumMod val="50000"/>
                  </a:schemeClr>
                </a:solidFill>
                <a:latin typeface="Bahnschrift SemiBold" panose="020B0502040204020203" pitchFamily="34" charset="0"/>
              </a:rPr>
              <a:t>X5w_avg</a:t>
            </a:r>
          </a:p>
          <a:p>
            <a:r>
              <a:rPr lang="en-US" dirty="0">
                <a:solidFill>
                  <a:schemeClr val="accent1">
                    <a:lumMod val="50000"/>
                  </a:schemeClr>
                </a:solidFill>
                <a:latin typeface="Bahnschrift SemiBold" panose="020B0502040204020203" pitchFamily="34" charset="0"/>
              </a:rPr>
              <a:t>X5w_max</a:t>
            </a:r>
          </a:p>
          <a:p>
            <a:r>
              <a:rPr lang="en-US" dirty="0">
                <a:solidFill>
                  <a:schemeClr val="accent1">
                    <a:lumMod val="50000"/>
                  </a:schemeClr>
                </a:solidFill>
                <a:latin typeface="Bahnschrift SemiBold" panose="020B0502040204020203" pitchFamily="34" charset="0"/>
              </a:rPr>
              <a:t>X10_avg</a:t>
            </a:r>
          </a:p>
          <a:p>
            <a:r>
              <a:rPr lang="en-US" dirty="0">
                <a:solidFill>
                  <a:schemeClr val="accent1">
                    <a:lumMod val="50000"/>
                  </a:schemeClr>
                </a:solidFill>
                <a:latin typeface="Bahnschrift SemiBold" panose="020B0502040204020203" pitchFamily="34" charset="0"/>
              </a:rPr>
              <a:t>X10_max</a:t>
            </a:r>
          </a:p>
          <a:p>
            <a:endParaRPr lang="en-US"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374436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pic>
        <p:nvPicPr>
          <p:cNvPr id="4" name="Picture 3">
            <a:extLst>
              <a:ext uri="{FF2B5EF4-FFF2-40B4-BE49-F238E27FC236}">
                <a16:creationId xmlns:a16="http://schemas.microsoft.com/office/drawing/2014/main" id="{BC96BFB6-436A-4928-A2CA-22ABB469A1D2}"/>
              </a:ext>
            </a:extLst>
          </p:cNvPr>
          <p:cNvPicPr>
            <a:picLocks noChangeAspect="1"/>
          </p:cNvPicPr>
          <p:nvPr/>
        </p:nvPicPr>
        <p:blipFill>
          <a:blip r:embed="rId2"/>
          <a:stretch>
            <a:fillRect/>
          </a:stretch>
        </p:blipFill>
        <p:spPr>
          <a:xfrm>
            <a:off x="457200" y="838200"/>
            <a:ext cx="9523809" cy="2885714"/>
          </a:xfrm>
          <a:prstGeom prst="rect">
            <a:avLst/>
          </a:prstGeom>
        </p:spPr>
      </p:pic>
      <p:sp>
        <p:nvSpPr>
          <p:cNvPr id="5" name="Title 1">
            <a:extLst>
              <a:ext uri="{FF2B5EF4-FFF2-40B4-BE49-F238E27FC236}">
                <a16:creationId xmlns:a16="http://schemas.microsoft.com/office/drawing/2014/main" id="{F883591E-613B-4417-8B60-6B664F9414C8}"/>
              </a:ext>
            </a:extLst>
          </p:cNvPr>
          <p:cNvSpPr txBox="1">
            <a:spLocks/>
          </p:cNvSpPr>
          <p:nvPr/>
        </p:nvSpPr>
        <p:spPr>
          <a:xfrm>
            <a:off x="609600" y="4005545"/>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Match Averages are depicted above</a:t>
            </a:r>
          </a:p>
        </p:txBody>
      </p:sp>
    </p:spTree>
    <p:extLst>
      <p:ext uri="{BB962C8B-B14F-4D97-AF65-F5344CB8AC3E}">
        <p14:creationId xmlns:p14="http://schemas.microsoft.com/office/powerpoint/2010/main" val="2410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sp>
        <p:nvSpPr>
          <p:cNvPr id="5" name="Title 1">
            <a:extLst>
              <a:ext uri="{FF2B5EF4-FFF2-40B4-BE49-F238E27FC236}">
                <a16:creationId xmlns:a16="http://schemas.microsoft.com/office/drawing/2014/main" id="{F883591E-613B-4417-8B60-6B664F9414C8}"/>
              </a:ext>
            </a:extLst>
          </p:cNvPr>
          <p:cNvSpPr txBox="1">
            <a:spLocks/>
          </p:cNvSpPr>
          <p:nvPr/>
        </p:nvSpPr>
        <p:spPr>
          <a:xfrm>
            <a:off x="685800" y="4495800"/>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Batting Averages are depicted above</a:t>
            </a:r>
          </a:p>
          <a:p>
            <a:endParaRPr lang="en-US" dirty="0"/>
          </a:p>
          <a:p>
            <a:r>
              <a:rPr lang="en-US" dirty="0"/>
              <a:t>Insights :  England is best performer</a:t>
            </a:r>
          </a:p>
          <a:p>
            <a:endParaRPr lang="en-US" dirty="0"/>
          </a:p>
        </p:txBody>
      </p:sp>
      <p:pic>
        <p:nvPicPr>
          <p:cNvPr id="3" name="Picture 2">
            <a:extLst>
              <a:ext uri="{FF2B5EF4-FFF2-40B4-BE49-F238E27FC236}">
                <a16:creationId xmlns:a16="http://schemas.microsoft.com/office/drawing/2014/main" id="{E527ABA6-7A66-4B40-B6A7-97DB1B437B81}"/>
              </a:ext>
            </a:extLst>
          </p:cNvPr>
          <p:cNvPicPr>
            <a:picLocks noChangeAspect="1"/>
          </p:cNvPicPr>
          <p:nvPr/>
        </p:nvPicPr>
        <p:blipFill>
          <a:blip r:embed="rId2"/>
          <a:stretch>
            <a:fillRect/>
          </a:stretch>
        </p:blipFill>
        <p:spPr>
          <a:xfrm>
            <a:off x="1028062" y="990600"/>
            <a:ext cx="9523809" cy="2885714"/>
          </a:xfrm>
          <a:prstGeom prst="rect">
            <a:avLst/>
          </a:prstGeom>
          <a:ln>
            <a:solidFill>
              <a:schemeClr val="accent1"/>
            </a:solidFill>
          </a:ln>
        </p:spPr>
      </p:pic>
    </p:spTree>
    <p:extLst>
      <p:ext uri="{BB962C8B-B14F-4D97-AF65-F5344CB8AC3E}">
        <p14:creationId xmlns:p14="http://schemas.microsoft.com/office/powerpoint/2010/main" val="291718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64A-3349-4A6C-90B1-E16AEF7ABA73}"/>
              </a:ext>
            </a:extLst>
          </p:cNvPr>
          <p:cNvSpPr>
            <a:spLocks noGrp="1"/>
          </p:cNvSpPr>
          <p:nvPr>
            <p:ph type="title"/>
          </p:nvPr>
        </p:nvSpPr>
        <p:spPr>
          <a:xfrm>
            <a:off x="227349" y="0"/>
            <a:ext cx="11125236" cy="576447"/>
          </a:xfrm>
        </p:spPr>
        <p:txBody>
          <a:bodyPr/>
          <a:lstStyle/>
          <a:p>
            <a:r>
              <a:rPr lang="en-US" dirty="0"/>
              <a:t>Exploratory Data Analytics</a:t>
            </a:r>
          </a:p>
        </p:txBody>
      </p:sp>
      <p:sp>
        <p:nvSpPr>
          <p:cNvPr id="5" name="Title 1">
            <a:extLst>
              <a:ext uri="{FF2B5EF4-FFF2-40B4-BE49-F238E27FC236}">
                <a16:creationId xmlns:a16="http://schemas.microsoft.com/office/drawing/2014/main" id="{F883591E-613B-4417-8B60-6B664F9414C8}"/>
              </a:ext>
            </a:extLst>
          </p:cNvPr>
          <p:cNvSpPr txBox="1">
            <a:spLocks/>
          </p:cNvSpPr>
          <p:nvPr/>
        </p:nvSpPr>
        <p:spPr>
          <a:xfrm>
            <a:off x="685800" y="4419600"/>
            <a:ext cx="11125236" cy="1557055"/>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Basis derived features of recent – last 5 years ODIs by ten teams, Max Boundaries (4s) are depicted above</a:t>
            </a:r>
          </a:p>
          <a:p>
            <a:endParaRPr lang="en-US" dirty="0"/>
          </a:p>
          <a:p>
            <a:r>
              <a:rPr lang="en-US" dirty="0"/>
              <a:t>Insight : England is the best performer</a:t>
            </a:r>
          </a:p>
        </p:txBody>
      </p:sp>
      <p:pic>
        <p:nvPicPr>
          <p:cNvPr id="6" name="Picture 5">
            <a:extLst>
              <a:ext uri="{FF2B5EF4-FFF2-40B4-BE49-F238E27FC236}">
                <a16:creationId xmlns:a16="http://schemas.microsoft.com/office/drawing/2014/main" id="{48A15D7A-A080-46A3-BF0C-19FAF89F30BA}"/>
              </a:ext>
            </a:extLst>
          </p:cNvPr>
          <p:cNvPicPr>
            <a:picLocks noChangeAspect="1"/>
          </p:cNvPicPr>
          <p:nvPr/>
        </p:nvPicPr>
        <p:blipFill>
          <a:blip r:embed="rId2"/>
          <a:stretch>
            <a:fillRect/>
          </a:stretch>
        </p:blipFill>
        <p:spPr>
          <a:xfrm>
            <a:off x="1028062" y="1119831"/>
            <a:ext cx="9523809" cy="2885714"/>
          </a:xfrm>
          <a:prstGeom prst="rect">
            <a:avLst/>
          </a:prstGeom>
          <a:ln>
            <a:solidFill>
              <a:schemeClr val="accent1"/>
            </a:solidFill>
          </a:ln>
        </p:spPr>
      </p:pic>
    </p:spTree>
    <p:extLst>
      <p:ext uri="{BB962C8B-B14F-4D97-AF65-F5344CB8AC3E}">
        <p14:creationId xmlns:p14="http://schemas.microsoft.com/office/powerpoint/2010/main" val="51249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918</TotalTime>
  <Words>661</Words>
  <Application>Microsoft Office PowerPoint</Application>
  <PresentationFormat>Widescreen</PresentationFormat>
  <Paragraphs>131</Paragraphs>
  <Slides>16</Slides>
  <Notes>4</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6" baseType="lpstr">
      <vt:lpstr>Arial</vt:lpstr>
      <vt:lpstr>Bahnschrift</vt:lpstr>
      <vt:lpstr>Bahnschrift SemiBold</vt:lpstr>
      <vt:lpstr>Century Gothic</vt:lpstr>
      <vt:lpstr>Verdana</vt:lpstr>
      <vt:lpstr>Wingdings</vt:lpstr>
      <vt:lpstr>Capgemini Master</vt:lpstr>
      <vt:lpstr>Cover options</vt:lpstr>
      <vt:lpstr>Final slides</vt:lpstr>
      <vt:lpstr>think-cell Slide</vt:lpstr>
      <vt:lpstr>Hackathon 2019 </vt:lpstr>
      <vt:lpstr>Problem Statement</vt:lpstr>
      <vt:lpstr>PowerPoint Presentation</vt:lpstr>
      <vt:lpstr>PowerPoint Presentation</vt:lpstr>
      <vt:lpstr>PowerPoint Presentation</vt:lpstr>
      <vt:lpstr>List of Features Derived</vt:lpstr>
      <vt:lpstr>Exploratory Data Analytics</vt:lpstr>
      <vt:lpstr>Exploratory Data Analytics</vt:lpstr>
      <vt:lpstr>Exploratory Data Analytics</vt:lpstr>
      <vt:lpstr>Exploratory Data Analytics</vt:lpstr>
      <vt:lpstr>Exploratory Data Analytics</vt:lpstr>
      <vt:lpstr>Exploratory Data Analytics</vt:lpstr>
      <vt:lpstr>PowerPoint Presentation</vt:lpstr>
      <vt:lpstr>Prediction -  Final</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Shaik, Zameer</dc:creator>
  <cp:lastModifiedBy>Kantipudi, Hari Krishna</cp:lastModifiedBy>
  <cp:revision>60</cp:revision>
  <dcterms:created xsi:type="dcterms:W3CDTF">2019-05-17T07:21:14Z</dcterms:created>
  <dcterms:modified xsi:type="dcterms:W3CDTF">2019-05-18T12:53:41Z</dcterms:modified>
</cp:coreProperties>
</file>