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1"/>
  </p:notesMasterIdLst>
  <p:handoutMasterIdLst>
    <p:handoutMasterId r:id="rId12"/>
  </p:handoutMasterIdLst>
  <p:sldIdLst>
    <p:sldId id="259" r:id="rId4"/>
    <p:sldId id="298" r:id="rId5"/>
    <p:sldId id="297" r:id="rId6"/>
    <p:sldId id="299" r:id="rId7"/>
    <p:sldId id="300" r:id="rId8"/>
    <p:sldId id="301" r:id="rId9"/>
    <p:sldId id="273" r:id="rId10"/>
  </p:sldIdLst>
  <p:sldSz cx="12192000" cy="6858000"/>
  <p:notesSz cx="6858000" cy="9144000"/>
  <p:custDataLst>
    <p:tags r:id="rId1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BC8"/>
    <a:srgbClr val="D3C4B3"/>
    <a:srgbClr val="FF6327"/>
    <a:srgbClr val="01D1D0"/>
    <a:srgbClr val="E6E7E7"/>
    <a:srgbClr val="0070AD"/>
    <a:srgbClr val="7F7F7F"/>
    <a:srgbClr val="6D64CC"/>
    <a:srgbClr val="7E39BA"/>
    <a:srgbClr val="4701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84" d="100"/>
          <a:sy n="84" d="100"/>
        </p:scale>
        <p:origin x="658" y="7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779"/>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18/05/2019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18/05/2019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B50A3-86EB-46C8-8154-4DF6B6658DAF}" type="slidenum">
              <a:rPr lang="en-US" smtClean="0"/>
              <a:t>3</a:t>
            </a:fld>
            <a:endParaRPr lang="en-US"/>
          </a:p>
        </p:txBody>
      </p:sp>
    </p:spTree>
    <p:extLst>
      <p:ext uri="{BB962C8B-B14F-4D97-AF65-F5344CB8AC3E}">
        <p14:creationId xmlns:p14="http://schemas.microsoft.com/office/powerpoint/2010/main" val="425421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B50A3-86EB-46C8-8154-4DF6B6658DAF}" type="slidenum">
              <a:rPr lang="en-US" smtClean="0"/>
              <a:t>4</a:t>
            </a:fld>
            <a:endParaRPr lang="en-US"/>
          </a:p>
        </p:txBody>
      </p:sp>
    </p:spTree>
    <p:extLst>
      <p:ext uri="{BB962C8B-B14F-4D97-AF65-F5344CB8AC3E}">
        <p14:creationId xmlns:p14="http://schemas.microsoft.com/office/powerpoint/2010/main" val="139188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B50A3-86EB-46C8-8154-4DF6B6658DAF}" type="slidenum">
              <a:rPr lang="en-US" smtClean="0"/>
              <a:t>5</a:t>
            </a:fld>
            <a:endParaRPr lang="en-US"/>
          </a:p>
        </p:txBody>
      </p:sp>
    </p:spTree>
    <p:extLst>
      <p:ext uri="{BB962C8B-B14F-4D97-AF65-F5344CB8AC3E}">
        <p14:creationId xmlns:p14="http://schemas.microsoft.com/office/powerpoint/2010/main" val="103259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6B50A3-86EB-46C8-8154-4DF6B6658DAF}" type="slidenum">
              <a:rPr lang="en-US" smtClean="0"/>
              <a:t>6</a:t>
            </a:fld>
            <a:endParaRPr lang="en-US"/>
          </a:p>
        </p:txBody>
      </p:sp>
    </p:spTree>
    <p:extLst>
      <p:ext uri="{BB962C8B-B14F-4D97-AF65-F5344CB8AC3E}">
        <p14:creationId xmlns:p14="http://schemas.microsoft.com/office/powerpoint/2010/main" val="20931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18" Type="http://schemas.openxmlformats.org/officeDocument/2006/relationships/hyperlink" Target="http://www.facebook.com/capgemini" TargetMode="External"/><Relationship Id="rId3" Type="http://schemas.openxmlformats.org/officeDocument/2006/relationships/tags" Target="../tags/tag1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9.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2.xml"/><Relationship Id="rId16" Type="http://schemas.openxmlformats.org/officeDocument/2006/relationships/image" Target="../media/image12.png"/><Relationship Id="rId20" Type="http://schemas.microsoft.com/office/2007/relationships/hdphoto" Target="../media/hdphoto5.wdp"/><Relationship Id="rId1" Type="http://schemas.openxmlformats.org/officeDocument/2006/relationships/tags" Target="../tags/tag1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0.png"/><Relationship Id="rId19" Type="http://schemas.openxmlformats.org/officeDocument/2006/relationships/image" Target="../media/image13.png"/><Relationship Id="rId4" Type="http://schemas.openxmlformats.org/officeDocument/2006/relationships/tags" Target="../tags/tag1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6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5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5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4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1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0.xml"/><Relationship Id="rId7" Type="http://schemas.openxmlformats.org/officeDocument/2006/relationships/tags" Target="../tags/tag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45" name="think-cell Slide" r:id="rId11" imgW="270" imgH="270" progId="TCLayout.ActiveDocument.1">
                  <p:embed/>
                </p:oleObj>
              </mc:Choice>
              <mc:Fallback>
                <p:oleObj name="think-cell Slide" r:id="rId11" imgW="270" imgH="270" progId="TCLayout.ActiveDocument.1">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23"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40"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855848"/>
            <a:ext cx="4967932" cy="369332"/>
          </a:xfrm>
        </p:spPr>
        <p:txBody>
          <a:bodyPr/>
          <a:lstStyle/>
          <a:p>
            <a:r>
              <a:rPr lang="en-US" b="1" dirty="0" err="1"/>
              <a:t>Hackathon</a:t>
            </a:r>
            <a:r>
              <a:rPr lang="en-US" b="1" dirty="0"/>
              <a:t> 2019 </a:t>
            </a:r>
            <a:endParaRPr lang="en-GB" b="1" dirty="0"/>
          </a:p>
        </p:txBody>
      </p:sp>
      <p:pic>
        <p:nvPicPr>
          <p:cNvPr id="6" name="Picture 5"/>
          <p:cNvPicPr>
            <a:picLocks noChangeAspect="1"/>
          </p:cNvPicPr>
          <p:nvPr/>
        </p:nvPicPr>
        <p:blipFill>
          <a:blip r:embed="rId2"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6705600" y="1358671"/>
            <a:ext cx="5324475" cy="2555273"/>
          </a:xfrm>
          <a:prstGeom prst="rect">
            <a:avLst/>
          </a:prstGeom>
        </p:spPr>
      </p:pic>
      <p:sp>
        <p:nvSpPr>
          <p:cNvPr id="7" name="TextBox 6"/>
          <p:cNvSpPr txBox="1"/>
          <p:nvPr/>
        </p:nvSpPr>
        <p:spPr>
          <a:xfrm>
            <a:off x="7281483" y="533400"/>
            <a:ext cx="4758892" cy="741111"/>
          </a:xfrm>
          <a:prstGeom prst="rect">
            <a:avLst/>
          </a:prstGeom>
        </p:spPr>
        <p:txBody>
          <a:bodyPr vert="horz" lIns="121920" tIns="60960" rIns="121920" bIns="60960" rtlCol="0" anchor="ctr">
            <a:normAutofit fontScale="70000" lnSpcReduction="20000"/>
          </a:bodyPr>
          <a:lstStyle/>
          <a:p>
            <a:pPr algn="ctr" defTabSz="1219170">
              <a:lnSpc>
                <a:spcPct val="90000"/>
              </a:lnSpc>
              <a:spcBef>
                <a:spcPct val="0"/>
              </a:spcBef>
              <a:spcAft>
                <a:spcPts val="800"/>
              </a:spcAft>
            </a:pPr>
            <a:r>
              <a:rPr lang="en-US" sz="4000" dirty="0">
                <a:solidFill>
                  <a:prstClr val="white"/>
                </a:solidFill>
                <a:latin typeface="Century Gothic" panose="020B0502020202020204" pitchFamily="34" charset="0"/>
              </a:rPr>
              <a:t>Tech Fiesta 2019 Presents</a:t>
            </a:r>
          </a:p>
        </p:txBody>
      </p:sp>
      <p:sp>
        <p:nvSpPr>
          <p:cNvPr id="2" name="Subtitle 1">
            <a:extLst>
              <a:ext uri="{FF2B5EF4-FFF2-40B4-BE49-F238E27FC236}">
                <a16:creationId xmlns:a16="http://schemas.microsoft.com/office/drawing/2014/main" id="{4FB44A6D-7ABB-4F84-A23A-F2B3D4F3DE62}"/>
              </a:ext>
            </a:extLst>
          </p:cNvPr>
          <p:cNvSpPr>
            <a:spLocks noGrp="1" noChangeArrowheads="1"/>
          </p:cNvSpPr>
          <p:nvPr>
            <p:ph type="subTitle" idx="1"/>
          </p:nvPr>
        </p:nvSpPr>
        <p:spPr bwMode="auto">
          <a:xfrm>
            <a:off x="838200" y="4258469"/>
            <a:ext cx="2455800" cy="246221"/>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Hari </a:t>
            </a:r>
            <a:r>
              <a:rPr lang="en-US" altLang="en-US" b="1" dirty="0" err="1"/>
              <a:t>Kantipudi</a:t>
            </a:r>
            <a:endParaRPr lang="en-US" altLang="en-US" b="1" dirty="0"/>
          </a:p>
        </p:txBody>
      </p:sp>
      <p:sp>
        <p:nvSpPr>
          <p:cNvPr id="12" name="Oval 11">
            <a:extLst>
              <a:ext uri="{FF2B5EF4-FFF2-40B4-BE49-F238E27FC236}">
                <a16:creationId xmlns:a16="http://schemas.microsoft.com/office/drawing/2014/main" id="{264383DF-D18C-415E-B908-FF54BAC63B47}"/>
              </a:ext>
            </a:extLst>
          </p:cNvPr>
          <p:cNvSpPr/>
          <p:nvPr/>
        </p:nvSpPr>
        <p:spPr>
          <a:xfrm>
            <a:off x="457200" y="4314193"/>
            <a:ext cx="152400" cy="152398"/>
          </a:xfrm>
          <a:prstGeom prst="ellipse">
            <a:avLst/>
          </a:prstGeom>
          <a:solidFill>
            <a:schemeClr val="accent2">
              <a:lumMod val="75000"/>
            </a:schemeClr>
          </a:solidFill>
          <a:effectLst>
            <a:outerShdw blurRad="50800" dist="38100" dir="2700000" algn="tl" rotWithShape="0">
              <a:prstClr val="black">
                <a:alpha val="40000"/>
              </a:prstClr>
            </a:outerShdw>
            <a:reflection blurRad="139700" stA="45000" endPos="3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3391AB6-6E37-4747-8FEF-08E0A8AF5C4A}"/>
              </a:ext>
            </a:extLst>
          </p:cNvPr>
          <p:cNvSpPr/>
          <p:nvPr/>
        </p:nvSpPr>
        <p:spPr>
          <a:xfrm>
            <a:off x="457200" y="4838701"/>
            <a:ext cx="152400" cy="152398"/>
          </a:xfrm>
          <a:prstGeom prst="ellipse">
            <a:avLst/>
          </a:prstGeom>
          <a:solidFill>
            <a:schemeClr val="accent2">
              <a:lumMod val="75000"/>
            </a:schemeClr>
          </a:solidFill>
          <a:effectLst>
            <a:outerShdw blurRad="50800" dist="38100" dir="2700000" algn="tl" rotWithShape="0">
              <a:prstClr val="black">
                <a:alpha val="40000"/>
              </a:prstClr>
            </a:outerShdw>
            <a:reflection blurRad="139700" stA="45000" endPos="3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D50610-ECB4-45A5-B100-30CF0B6F56CD}"/>
              </a:ext>
            </a:extLst>
          </p:cNvPr>
          <p:cNvSpPr/>
          <p:nvPr/>
        </p:nvSpPr>
        <p:spPr>
          <a:xfrm>
            <a:off x="762000" y="4730234"/>
            <a:ext cx="2133600" cy="369332"/>
          </a:xfrm>
          <a:prstGeom prst="rect">
            <a:avLst/>
          </a:prstGeom>
        </p:spPr>
        <p:txBody>
          <a:bodyPr wrap="square">
            <a:spAutoFit/>
          </a:bodyPr>
          <a:lstStyle/>
          <a:p>
            <a:pPr lvl="0" eaLnBrk="0" fontAlgn="base" hangingPunct="0">
              <a:spcBef>
                <a:spcPct val="0"/>
              </a:spcBef>
              <a:spcAft>
                <a:spcPct val="0"/>
              </a:spcAft>
            </a:pPr>
            <a:r>
              <a:rPr lang="en-US" altLang="en-US" sz="1600" b="1" dirty="0">
                <a:solidFill>
                  <a:schemeClr val="accent1"/>
                </a:solidFill>
              </a:rPr>
              <a:t>Gayatri</a:t>
            </a:r>
            <a:r>
              <a:rPr lang="en-US" altLang="en-US" dirty="0"/>
              <a:t> </a:t>
            </a:r>
            <a:r>
              <a:rPr lang="en-US" altLang="en-US" sz="1600" b="1" dirty="0" err="1">
                <a:solidFill>
                  <a:schemeClr val="accent1"/>
                </a:solidFill>
              </a:rPr>
              <a:t>Kandula</a:t>
            </a:r>
            <a:endParaRPr lang="en-US" altLang="en-US" sz="1600" b="1" dirty="0">
              <a:solidFill>
                <a:schemeClr val="accent1"/>
              </a:solidFill>
            </a:endParaRPr>
          </a:p>
        </p:txBody>
      </p:sp>
      <p:sp>
        <p:nvSpPr>
          <p:cNvPr id="18" name="Oval 17">
            <a:extLst>
              <a:ext uri="{FF2B5EF4-FFF2-40B4-BE49-F238E27FC236}">
                <a16:creationId xmlns:a16="http://schemas.microsoft.com/office/drawing/2014/main" id="{03693FA6-462D-4FD5-91DB-9F8487A05EA2}"/>
              </a:ext>
            </a:extLst>
          </p:cNvPr>
          <p:cNvSpPr/>
          <p:nvPr/>
        </p:nvSpPr>
        <p:spPr>
          <a:xfrm>
            <a:off x="457200" y="5322150"/>
            <a:ext cx="152400" cy="152398"/>
          </a:xfrm>
          <a:prstGeom prst="ellipse">
            <a:avLst/>
          </a:prstGeom>
          <a:solidFill>
            <a:schemeClr val="accent2">
              <a:lumMod val="75000"/>
            </a:schemeClr>
          </a:solidFill>
          <a:effectLst>
            <a:outerShdw blurRad="50800" dist="38100" dir="2700000" algn="tl" rotWithShape="0">
              <a:prstClr val="black">
                <a:alpha val="40000"/>
              </a:prstClr>
            </a:outerShdw>
            <a:reflection blurRad="139700" stA="45000" endPos="3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CE314E-8A8E-48A5-A1B7-EAFE889BF0B3}"/>
              </a:ext>
            </a:extLst>
          </p:cNvPr>
          <p:cNvSpPr/>
          <p:nvPr/>
        </p:nvSpPr>
        <p:spPr>
          <a:xfrm>
            <a:off x="762000" y="5213683"/>
            <a:ext cx="6096000" cy="338554"/>
          </a:xfrm>
          <a:prstGeom prst="rect">
            <a:avLst/>
          </a:prstGeom>
        </p:spPr>
        <p:txBody>
          <a:bodyPr>
            <a:spAutoFit/>
          </a:bodyPr>
          <a:lstStyle/>
          <a:p>
            <a:pPr lvl="0" eaLnBrk="0" fontAlgn="base" hangingPunct="0">
              <a:spcBef>
                <a:spcPct val="0"/>
              </a:spcBef>
              <a:spcAft>
                <a:spcPct val="0"/>
              </a:spcAft>
            </a:pPr>
            <a:r>
              <a:rPr lang="en-US" altLang="en-US" sz="1600" b="1" dirty="0">
                <a:solidFill>
                  <a:schemeClr val="accent1"/>
                </a:solidFill>
              </a:rPr>
              <a:t>Nitin </a:t>
            </a:r>
            <a:r>
              <a:rPr lang="en-US" altLang="en-US" sz="1600" b="1" dirty="0" err="1">
                <a:solidFill>
                  <a:schemeClr val="accent1"/>
                </a:solidFill>
              </a:rPr>
              <a:t>Rajora</a:t>
            </a:r>
            <a:endParaRPr lang="en-US" altLang="en-US" sz="1600" b="1" dirty="0">
              <a:solidFill>
                <a:schemeClr val="accent1"/>
              </a:solidFill>
            </a:endParaRPr>
          </a:p>
        </p:txBody>
      </p:sp>
      <p:sp>
        <p:nvSpPr>
          <p:cNvPr id="20" name="Oval 19">
            <a:extLst>
              <a:ext uri="{FF2B5EF4-FFF2-40B4-BE49-F238E27FC236}">
                <a16:creationId xmlns:a16="http://schemas.microsoft.com/office/drawing/2014/main" id="{00C74943-96EE-420B-90B1-4491BC7F6C55}"/>
              </a:ext>
            </a:extLst>
          </p:cNvPr>
          <p:cNvSpPr/>
          <p:nvPr/>
        </p:nvSpPr>
        <p:spPr>
          <a:xfrm>
            <a:off x="457200" y="5837867"/>
            <a:ext cx="152400" cy="152398"/>
          </a:xfrm>
          <a:prstGeom prst="ellipse">
            <a:avLst/>
          </a:prstGeom>
          <a:solidFill>
            <a:schemeClr val="accent2">
              <a:lumMod val="75000"/>
            </a:schemeClr>
          </a:solidFill>
          <a:effectLst>
            <a:outerShdw blurRad="50800" dist="38100" dir="2700000" algn="tl" rotWithShape="0">
              <a:prstClr val="black">
                <a:alpha val="40000"/>
              </a:prstClr>
            </a:outerShdw>
            <a:reflection blurRad="139700" stA="45000" endPos="3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7B01A-59D7-49AB-B916-0940E726E6AB}"/>
              </a:ext>
            </a:extLst>
          </p:cNvPr>
          <p:cNvSpPr/>
          <p:nvPr/>
        </p:nvSpPr>
        <p:spPr>
          <a:xfrm>
            <a:off x="762000" y="5729400"/>
            <a:ext cx="6096000" cy="338554"/>
          </a:xfrm>
          <a:prstGeom prst="rect">
            <a:avLst/>
          </a:prstGeom>
        </p:spPr>
        <p:txBody>
          <a:bodyPr>
            <a:spAutoFit/>
          </a:bodyPr>
          <a:lstStyle/>
          <a:p>
            <a:pPr lvl="0" eaLnBrk="0" fontAlgn="base" hangingPunct="0">
              <a:spcBef>
                <a:spcPct val="0"/>
              </a:spcBef>
              <a:spcAft>
                <a:spcPct val="0"/>
              </a:spcAft>
            </a:pPr>
            <a:r>
              <a:rPr lang="en-US" altLang="en-US" sz="1600" b="1" dirty="0" err="1">
                <a:solidFill>
                  <a:schemeClr val="accent1"/>
                </a:solidFill>
              </a:rPr>
              <a:t>Pallav</a:t>
            </a:r>
            <a:r>
              <a:rPr lang="en-US" altLang="en-US" sz="1600" b="1" dirty="0">
                <a:solidFill>
                  <a:schemeClr val="accent1"/>
                </a:solidFill>
              </a:rPr>
              <a:t> Kumar	</a:t>
            </a:r>
          </a:p>
        </p:txBody>
      </p:sp>
      <p:sp>
        <p:nvSpPr>
          <p:cNvPr id="22" name="Oval 21">
            <a:extLst>
              <a:ext uri="{FF2B5EF4-FFF2-40B4-BE49-F238E27FC236}">
                <a16:creationId xmlns:a16="http://schemas.microsoft.com/office/drawing/2014/main" id="{502134DC-ACAC-4548-B499-3AD7C464AD9F}"/>
              </a:ext>
            </a:extLst>
          </p:cNvPr>
          <p:cNvSpPr/>
          <p:nvPr/>
        </p:nvSpPr>
        <p:spPr>
          <a:xfrm>
            <a:off x="457200" y="6277385"/>
            <a:ext cx="152400" cy="152398"/>
          </a:xfrm>
          <a:prstGeom prst="ellipse">
            <a:avLst/>
          </a:prstGeom>
          <a:solidFill>
            <a:schemeClr val="accent2">
              <a:lumMod val="75000"/>
            </a:schemeClr>
          </a:solidFill>
          <a:effectLst>
            <a:outerShdw blurRad="50800" dist="38100" dir="2700000" algn="tl" rotWithShape="0">
              <a:prstClr val="black">
                <a:alpha val="40000"/>
              </a:prstClr>
            </a:outerShdw>
            <a:reflection blurRad="139700" stA="45000" endPos="38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6DA18D-EA70-4BB0-950C-4CC5F4EA67EB}"/>
              </a:ext>
            </a:extLst>
          </p:cNvPr>
          <p:cNvSpPr/>
          <p:nvPr/>
        </p:nvSpPr>
        <p:spPr>
          <a:xfrm>
            <a:off x="750888" y="6168918"/>
            <a:ext cx="6096000" cy="338554"/>
          </a:xfrm>
          <a:prstGeom prst="rect">
            <a:avLst/>
          </a:prstGeom>
        </p:spPr>
        <p:txBody>
          <a:bodyPr>
            <a:spAutoFit/>
          </a:bodyPr>
          <a:lstStyle/>
          <a:p>
            <a:pPr lvl="0" eaLnBrk="0" fontAlgn="base" hangingPunct="0">
              <a:spcBef>
                <a:spcPct val="0"/>
              </a:spcBef>
              <a:spcAft>
                <a:spcPct val="0"/>
              </a:spcAft>
            </a:pPr>
            <a:r>
              <a:rPr lang="en-US" altLang="en-US" sz="1600" b="1" dirty="0" err="1">
                <a:solidFill>
                  <a:schemeClr val="accent1"/>
                </a:solidFill>
              </a:rPr>
              <a:t>Kishan</a:t>
            </a:r>
            <a:r>
              <a:rPr lang="en-US" altLang="en-US" sz="1600" b="1" dirty="0">
                <a:solidFill>
                  <a:schemeClr val="accent1"/>
                </a:solidFill>
              </a:rPr>
              <a:t> </a:t>
            </a:r>
            <a:r>
              <a:rPr lang="en-US" altLang="en-US" sz="1600" b="1" dirty="0" err="1">
                <a:solidFill>
                  <a:schemeClr val="accent1"/>
                </a:solidFill>
              </a:rPr>
              <a:t>Sanghani</a:t>
            </a:r>
            <a:endParaRPr lang="en-US" altLang="en-US" sz="1600" b="1"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990EB9-0507-4719-AE7C-2FC386F8E5F3}"/>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Effect>
                      <a14:brightnessContrast contrast="-20000"/>
                    </a14:imgEffect>
                  </a14:imgLayer>
                </a14:imgProps>
              </a:ext>
            </a:extLst>
          </a:blip>
          <a:stretch>
            <a:fillRect/>
          </a:stretch>
        </p:blipFill>
        <p:spPr>
          <a:xfrm>
            <a:off x="9067800" y="0"/>
            <a:ext cx="3124200" cy="6858000"/>
          </a:xfrm>
          <a:prstGeom prst="rect">
            <a:avLst/>
          </a:prstGeom>
        </p:spPr>
      </p:pic>
      <p:sp>
        <p:nvSpPr>
          <p:cNvPr id="3" name="Content Placeholder 2">
            <a:extLst>
              <a:ext uri="{FF2B5EF4-FFF2-40B4-BE49-F238E27FC236}">
                <a16:creationId xmlns:a16="http://schemas.microsoft.com/office/drawing/2014/main" id="{D8B86378-512E-48DE-8521-5A89E7ED2A40}"/>
              </a:ext>
            </a:extLst>
          </p:cNvPr>
          <p:cNvSpPr>
            <a:spLocks noGrp="1"/>
          </p:cNvSpPr>
          <p:nvPr>
            <p:ph type="body" sz="quarter" idx="10"/>
          </p:nvPr>
        </p:nvSpPr>
        <p:spPr>
          <a:xfrm>
            <a:off x="227348" y="1426096"/>
            <a:ext cx="11700000" cy="4855457"/>
          </a:xfrm>
          <a:prstGeom prst="rect">
            <a:avLst/>
          </a:prstGeom>
        </p:spPr>
        <p:txBody>
          <a:bodyPr>
            <a:normAutofit/>
          </a:bodyPr>
          <a:lstStyle/>
          <a:p>
            <a:pPr marL="0" indent="0">
              <a:buNone/>
            </a:pPr>
            <a:r>
              <a:rPr lang="en-IN" b="1" u="sng" dirty="0"/>
              <a:t>And the winner of Cricket World Cup 2019 is?</a:t>
            </a:r>
            <a:endParaRPr lang="en-US" dirty="0"/>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The most awaited season of Cricket is coming soon. Cricket World Cup 2019. Keeping in mind that there are sportsmen who are showing their best performances in the recent tournaments like IPL this has increased the expectations on the players as well as the Team. Considering all the points, predict the Winners of ICC Cricket World Cup 2019.</a:t>
            </a:r>
            <a:endParaRPr lang="en-US"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Following Information regarding the players and teams will be provided in the data-sets:</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Player profile (like batting/bowling stats, team they belong to etc.)</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Team match results for past 15 years</a:t>
            </a:r>
            <a:endParaRPr lang="en-US" dirty="0">
              <a:latin typeface="Arial" panose="020B0604020202020204" pitchFamily="34" charset="0"/>
              <a:cs typeface="Arial" panose="020B0604020202020204" pitchFamily="34" charset="0"/>
            </a:endParaRPr>
          </a:p>
          <a:p>
            <a:endParaRPr lang="en-US" dirty="0"/>
          </a:p>
        </p:txBody>
      </p:sp>
      <p:sp>
        <p:nvSpPr>
          <p:cNvPr id="2" name="Title 1">
            <a:extLst>
              <a:ext uri="{FF2B5EF4-FFF2-40B4-BE49-F238E27FC236}">
                <a16:creationId xmlns:a16="http://schemas.microsoft.com/office/drawing/2014/main" id="{832005A1-1FFA-41AF-B910-1E035C74F4FE}"/>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4675771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0" y="228600"/>
            <a:ext cx="81004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accent2">
                    <a:lumMod val="75000"/>
                  </a:schemeClr>
                </a:solidFill>
                <a:effectLst/>
                <a:latin typeface="+mj-lt"/>
                <a:cs typeface="Aharoni" panose="020B0604020202020204" pitchFamily="2" charset="-79"/>
              </a:rPr>
              <a:t>Explain your approach/business flow to the solution</a:t>
            </a:r>
            <a:r>
              <a:rPr kumimoji="0" lang="en-US" altLang="en-US" i="0" u="none" strike="noStrike" cap="none" normalizeH="0" baseline="0" dirty="0">
                <a:ln>
                  <a:noFill/>
                </a:ln>
                <a:solidFill>
                  <a:schemeClr val="accent2">
                    <a:lumMod val="75000"/>
                  </a:schemeClr>
                </a:solidFill>
                <a:effectLst/>
                <a:latin typeface="+mj-lt"/>
                <a:cs typeface="Aharoni" panose="020B0604020202020204" pitchFamily="2" charset="-79"/>
              </a:rPr>
              <a:t> </a:t>
            </a:r>
            <a:endParaRPr kumimoji="0" lang="en-US" altLang="en-US" sz="4800" i="0" u="none" strike="noStrike" cap="none" normalizeH="0" baseline="0" dirty="0">
              <a:ln>
                <a:noFill/>
              </a:ln>
              <a:solidFill>
                <a:schemeClr val="accent2">
                  <a:lumMod val="75000"/>
                </a:schemeClr>
              </a:solidFill>
              <a:effectLst/>
              <a:latin typeface="+mj-lt"/>
              <a:cs typeface="Aharoni" panose="020B0604020202020204" pitchFamily="2" charset="-79"/>
            </a:endParaRPr>
          </a:p>
        </p:txBody>
      </p:sp>
      <p:sp>
        <p:nvSpPr>
          <p:cNvPr id="3" name="Arrow: Pentagon 2">
            <a:extLst>
              <a:ext uri="{FF2B5EF4-FFF2-40B4-BE49-F238E27FC236}">
                <a16:creationId xmlns:a16="http://schemas.microsoft.com/office/drawing/2014/main" id="{4FD1A8C5-C09A-4D00-8CF6-4913A4EC1C03}"/>
              </a:ext>
            </a:extLst>
          </p:cNvPr>
          <p:cNvSpPr/>
          <p:nvPr/>
        </p:nvSpPr>
        <p:spPr>
          <a:xfrm>
            <a:off x="0" y="685800"/>
            <a:ext cx="12115800" cy="15240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C5D8532-AF9A-4759-B139-6ADEAA445DE6}"/>
              </a:ext>
            </a:extLst>
          </p:cNvPr>
          <p:cNvSpPr/>
          <p:nvPr/>
        </p:nvSpPr>
        <p:spPr>
          <a:xfrm>
            <a:off x="152400" y="1183319"/>
            <a:ext cx="3048000" cy="68580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9EE17E-DE03-4826-9C83-3EBEAB1CFA05}"/>
              </a:ext>
            </a:extLst>
          </p:cNvPr>
          <p:cNvSpPr/>
          <p:nvPr/>
        </p:nvSpPr>
        <p:spPr>
          <a:xfrm>
            <a:off x="93955" y="1341553"/>
            <a:ext cx="3217547" cy="369332"/>
          </a:xfrm>
          <a:prstGeom prst="rect">
            <a:avLst/>
          </a:prstGeom>
        </p:spPr>
        <p:txBody>
          <a:bodyPr wrap="none">
            <a:spAutoFit/>
          </a:bodyPr>
          <a:lstStyle/>
          <a:p>
            <a:pPr lvl="0" eaLnBrk="0" fontAlgn="base" hangingPunct="0">
              <a:spcBef>
                <a:spcPct val="0"/>
              </a:spcBef>
              <a:spcAft>
                <a:spcPct val="0"/>
              </a:spcAft>
            </a:pPr>
            <a:r>
              <a:rPr lang="en-US" altLang="en-US" b="1" dirty="0">
                <a:solidFill>
                  <a:schemeClr val="bg1"/>
                </a:solidFill>
                <a:latin typeface="Courier New" panose="02070309020205020404" pitchFamily="49" charset="0"/>
                <a:cs typeface="Courier New" panose="02070309020205020404" pitchFamily="49" charset="0"/>
              </a:rPr>
              <a:t>Business Understanding</a:t>
            </a:r>
          </a:p>
        </p:txBody>
      </p:sp>
      <p:sp>
        <p:nvSpPr>
          <p:cNvPr id="8" name="Rectangle: Rounded Corners 7">
            <a:extLst>
              <a:ext uri="{FF2B5EF4-FFF2-40B4-BE49-F238E27FC236}">
                <a16:creationId xmlns:a16="http://schemas.microsoft.com/office/drawing/2014/main" id="{4B24BC85-600F-4BB5-BFDB-D0FA39D8B4F0}"/>
              </a:ext>
            </a:extLst>
          </p:cNvPr>
          <p:cNvSpPr/>
          <p:nvPr/>
        </p:nvSpPr>
        <p:spPr>
          <a:xfrm>
            <a:off x="4191000" y="1183319"/>
            <a:ext cx="3048000" cy="68580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urier New" panose="02070309020205020404" pitchFamily="49" charset="0"/>
                <a:cs typeface="Courier New" panose="02070309020205020404" pitchFamily="49" charset="0"/>
              </a:rPr>
              <a:t>Preliminary Data Preparation and Exploratory</a:t>
            </a:r>
          </a:p>
        </p:txBody>
      </p:sp>
      <p:sp>
        <p:nvSpPr>
          <p:cNvPr id="10" name="Rectangle: Rounded Corners 9">
            <a:extLst>
              <a:ext uri="{FF2B5EF4-FFF2-40B4-BE49-F238E27FC236}">
                <a16:creationId xmlns:a16="http://schemas.microsoft.com/office/drawing/2014/main" id="{9E1D7947-55D2-49AA-89A1-3172642E120E}"/>
              </a:ext>
            </a:extLst>
          </p:cNvPr>
          <p:cNvSpPr/>
          <p:nvPr/>
        </p:nvSpPr>
        <p:spPr>
          <a:xfrm>
            <a:off x="93955" y="3429000"/>
            <a:ext cx="3048000" cy="68580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Courier New" panose="02070309020205020404" pitchFamily="49" charset="0"/>
                <a:cs typeface="Courier New" panose="02070309020205020404" pitchFamily="49" charset="0"/>
              </a:rPr>
              <a:t>Data Analysis</a:t>
            </a:r>
            <a:endParaRPr lang="en-US" b="1" dirty="0">
              <a:latin typeface="Courier New" panose="02070309020205020404" pitchFamily="49" charset="0"/>
              <a:cs typeface="Courier New" panose="02070309020205020404" pitchFamily="49" charset="0"/>
            </a:endParaRPr>
          </a:p>
        </p:txBody>
      </p:sp>
      <p:sp>
        <p:nvSpPr>
          <p:cNvPr id="11" name="Rectangle: Rounded Corners 10">
            <a:extLst>
              <a:ext uri="{FF2B5EF4-FFF2-40B4-BE49-F238E27FC236}">
                <a16:creationId xmlns:a16="http://schemas.microsoft.com/office/drawing/2014/main" id="{2096BBE1-E10E-4DD4-99AD-7B6CA8064D36}"/>
              </a:ext>
            </a:extLst>
          </p:cNvPr>
          <p:cNvSpPr/>
          <p:nvPr/>
        </p:nvSpPr>
        <p:spPr>
          <a:xfrm>
            <a:off x="4191000" y="3378089"/>
            <a:ext cx="3048000" cy="68580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Data Preparation for model building</a:t>
            </a:r>
          </a:p>
        </p:txBody>
      </p:sp>
      <p:sp>
        <p:nvSpPr>
          <p:cNvPr id="12" name="Rectangle: Rounded Corners 11">
            <a:extLst>
              <a:ext uri="{FF2B5EF4-FFF2-40B4-BE49-F238E27FC236}">
                <a16:creationId xmlns:a16="http://schemas.microsoft.com/office/drawing/2014/main" id="{C501EE66-FC35-4B91-A479-C9EA886B83A3}"/>
              </a:ext>
            </a:extLst>
          </p:cNvPr>
          <p:cNvSpPr/>
          <p:nvPr/>
        </p:nvSpPr>
        <p:spPr>
          <a:xfrm>
            <a:off x="8638713" y="1183319"/>
            <a:ext cx="3048000" cy="68580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Random Forests – Ensemble Model Building</a:t>
            </a:r>
          </a:p>
        </p:txBody>
      </p:sp>
      <p:sp>
        <p:nvSpPr>
          <p:cNvPr id="13" name="Rectangle: Rounded Corners 12">
            <a:extLst>
              <a:ext uri="{FF2B5EF4-FFF2-40B4-BE49-F238E27FC236}">
                <a16:creationId xmlns:a16="http://schemas.microsoft.com/office/drawing/2014/main" id="{30829806-36E7-42DD-A910-C41E3B2D12DF}"/>
              </a:ext>
            </a:extLst>
          </p:cNvPr>
          <p:cNvSpPr/>
          <p:nvPr/>
        </p:nvSpPr>
        <p:spPr>
          <a:xfrm>
            <a:off x="8638713" y="3394735"/>
            <a:ext cx="3048000" cy="685800"/>
          </a:xfrm>
          <a:prstGeom prst="roundRect">
            <a:avLst>
              <a:gd name="adj" fmla="val 50000"/>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urier New" panose="02070309020205020404" pitchFamily="49" charset="0"/>
                <a:cs typeface="Courier New" panose="02070309020205020404" pitchFamily="49" charset="0"/>
              </a:rPr>
              <a:t>Model Evaluation</a:t>
            </a:r>
          </a:p>
        </p:txBody>
      </p:sp>
    </p:spTree>
    <p:extLst>
      <p:ext uri="{BB962C8B-B14F-4D97-AF65-F5344CB8AC3E}">
        <p14:creationId xmlns:p14="http://schemas.microsoft.com/office/powerpoint/2010/main" val="38253655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0-#ppt_w/2"/>
                                          </p:val>
                                        </p:tav>
                                        <p:tav tm="100000">
                                          <p:val>
                                            <p:strVal val="#ppt_x"/>
                                          </p:val>
                                        </p:tav>
                                      </p:tavLst>
                                    </p:anim>
                                    <p:anim calcmode="lin" valueType="num">
                                      <p:cBhvr additive="base">
                                        <p:cTn id="8" dur="2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0" y="228600"/>
            <a:ext cx="28410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accent2">
                    <a:lumMod val="75000"/>
                  </a:schemeClr>
                </a:solidFill>
                <a:effectLst/>
                <a:latin typeface="+mj-lt"/>
                <a:cs typeface="Aharoni" panose="020B0604020202020204" pitchFamily="2" charset="-79"/>
              </a:rPr>
              <a:t>Technologies Used</a:t>
            </a:r>
            <a:endParaRPr kumimoji="0" lang="en-US" altLang="en-US" sz="4800" i="0" u="none" strike="noStrike" cap="none" normalizeH="0" baseline="0" dirty="0">
              <a:ln>
                <a:noFill/>
              </a:ln>
              <a:solidFill>
                <a:schemeClr val="accent2">
                  <a:lumMod val="75000"/>
                </a:schemeClr>
              </a:solidFill>
              <a:effectLst/>
              <a:latin typeface="+mj-lt"/>
              <a:cs typeface="Aharoni" panose="020B0604020202020204" pitchFamily="2" charset="-79"/>
            </a:endParaRPr>
          </a:p>
        </p:txBody>
      </p:sp>
      <p:sp>
        <p:nvSpPr>
          <p:cNvPr id="3" name="Arrow: Pentagon 2">
            <a:extLst>
              <a:ext uri="{FF2B5EF4-FFF2-40B4-BE49-F238E27FC236}">
                <a16:creationId xmlns:a16="http://schemas.microsoft.com/office/drawing/2014/main" id="{4FD1A8C5-C09A-4D00-8CF6-4913A4EC1C03}"/>
              </a:ext>
            </a:extLst>
          </p:cNvPr>
          <p:cNvSpPr/>
          <p:nvPr/>
        </p:nvSpPr>
        <p:spPr>
          <a:xfrm>
            <a:off x="0" y="685800"/>
            <a:ext cx="12115800" cy="15240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1737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0-#ppt_w/2"/>
                                          </p:val>
                                        </p:tav>
                                        <p:tav tm="100000">
                                          <p:val>
                                            <p:strVal val="#ppt_x"/>
                                          </p:val>
                                        </p:tav>
                                      </p:tavLst>
                                    </p:anim>
                                    <p:anim calcmode="lin" valueType="num">
                                      <p:cBhvr additive="base">
                                        <p:cTn id="8" dur="2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0" y="228600"/>
            <a:ext cx="126797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2">
                    <a:lumMod val="75000"/>
                  </a:schemeClr>
                </a:solidFill>
                <a:latin typeface="+mj-lt"/>
                <a:cs typeface="Aharoni" panose="020B0604020202020204" pitchFamily="2" charset="-79"/>
              </a:rPr>
              <a:t>Solution</a:t>
            </a:r>
            <a:endParaRPr kumimoji="0" lang="en-US" altLang="en-US" sz="4800" i="0" u="none" strike="noStrike" cap="none" normalizeH="0" baseline="0" dirty="0">
              <a:ln>
                <a:noFill/>
              </a:ln>
              <a:solidFill>
                <a:schemeClr val="accent2">
                  <a:lumMod val="75000"/>
                </a:schemeClr>
              </a:solidFill>
              <a:effectLst/>
              <a:latin typeface="+mj-lt"/>
              <a:cs typeface="Aharoni" panose="020B0604020202020204" pitchFamily="2" charset="-79"/>
            </a:endParaRPr>
          </a:p>
        </p:txBody>
      </p:sp>
      <p:sp>
        <p:nvSpPr>
          <p:cNvPr id="3" name="Arrow: Pentagon 2">
            <a:extLst>
              <a:ext uri="{FF2B5EF4-FFF2-40B4-BE49-F238E27FC236}">
                <a16:creationId xmlns:a16="http://schemas.microsoft.com/office/drawing/2014/main" id="{4FD1A8C5-C09A-4D00-8CF6-4913A4EC1C03}"/>
              </a:ext>
            </a:extLst>
          </p:cNvPr>
          <p:cNvSpPr/>
          <p:nvPr/>
        </p:nvSpPr>
        <p:spPr>
          <a:xfrm>
            <a:off x="0" y="685800"/>
            <a:ext cx="12115800" cy="152400"/>
          </a:xfrm>
          <a:prstGeom prst="homePlat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03E439B4-763F-45EE-A699-DC52DDC814E5}"/>
              </a:ext>
            </a:extLst>
          </p:cNvPr>
          <p:cNvSpPr>
            <a:spLocks noChangeArrowheads="1"/>
          </p:cNvSpPr>
          <p:nvPr/>
        </p:nvSpPr>
        <p:spPr bwMode="auto">
          <a:xfrm>
            <a:off x="457200" y="1913378"/>
            <a:ext cx="36576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urier New" panose="02070309020205020404" pitchFamily="49" charset="0"/>
                <a:cs typeface="Courier New" panose="02070309020205020404" pitchFamily="49" charset="0"/>
              </a:rPr>
              <a:t>Conclusion</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and Predictions </a:t>
            </a:r>
          </a:p>
        </p:txBody>
      </p:sp>
    </p:spTree>
    <p:extLst>
      <p:ext uri="{BB962C8B-B14F-4D97-AF65-F5344CB8AC3E}">
        <p14:creationId xmlns:p14="http://schemas.microsoft.com/office/powerpoint/2010/main" val="37843585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500" fill="hold"/>
                                        <p:tgtEl>
                                          <p:spTgt spid="3"/>
                                        </p:tgtEl>
                                        <p:attrNameLst>
                                          <p:attrName>ppt_x</p:attrName>
                                        </p:attrNameLst>
                                      </p:cBhvr>
                                      <p:tavLst>
                                        <p:tav tm="0">
                                          <p:val>
                                            <p:strVal val="0-#ppt_w/2"/>
                                          </p:val>
                                        </p:tav>
                                        <p:tav tm="100000">
                                          <p:val>
                                            <p:strVal val="#ppt_x"/>
                                          </p:val>
                                        </p:tav>
                                      </p:tavLst>
                                    </p:anim>
                                    <p:anim calcmode="lin" valueType="num">
                                      <p:cBhvr additive="base">
                                        <p:cTn id="8" dur="2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CFC1F7-06DE-4816-AFBB-4D95C32DC64A}"/>
              </a:ext>
            </a:extLst>
          </p:cNvPr>
          <p:cNvPicPr>
            <a:picLocks noChangeAspect="1"/>
          </p:cNvPicPr>
          <p:nvPr/>
        </p:nvPicPr>
        <p:blipFill>
          <a:blip r:embed="rId3"/>
          <a:stretch>
            <a:fillRect/>
          </a:stretch>
        </p:blipFill>
        <p:spPr>
          <a:xfrm>
            <a:off x="9554341" y="569215"/>
            <a:ext cx="1919576" cy="1273025"/>
          </a:xfrm>
          <a:prstGeom prst="rect">
            <a:avLst/>
          </a:prstGeom>
        </p:spPr>
      </p:pic>
      <p:pic>
        <p:nvPicPr>
          <p:cNvPr id="13" name="Picture 12">
            <a:extLst>
              <a:ext uri="{FF2B5EF4-FFF2-40B4-BE49-F238E27FC236}">
                <a16:creationId xmlns:a16="http://schemas.microsoft.com/office/drawing/2014/main" id="{E6080118-90E6-44A9-915C-27CF7AFE9B88}"/>
              </a:ext>
            </a:extLst>
          </p:cNvPr>
          <p:cNvPicPr>
            <a:picLocks noChangeAspect="1"/>
          </p:cNvPicPr>
          <p:nvPr/>
        </p:nvPicPr>
        <p:blipFill>
          <a:blip r:embed="rId4"/>
          <a:stretch>
            <a:fillRect/>
          </a:stretch>
        </p:blipFill>
        <p:spPr>
          <a:xfrm>
            <a:off x="3621593" y="949433"/>
            <a:ext cx="1963575" cy="1120799"/>
          </a:xfrm>
          <a:prstGeom prst="rect">
            <a:avLst/>
          </a:prstGeom>
        </p:spPr>
      </p:pic>
      <p:pic>
        <p:nvPicPr>
          <p:cNvPr id="12" name="Picture 11">
            <a:extLst>
              <a:ext uri="{FF2B5EF4-FFF2-40B4-BE49-F238E27FC236}">
                <a16:creationId xmlns:a16="http://schemas.microsoft.com/office/drawing/2014/main" id="{EF796FC1-811D-4C97-84AB-5EF24DC33BA0}"/>
              </a:ext>
            </a:extLst>
          </p:cNvPr>
          <p:cNvPicPr>
            <a:picLocks noChangeAspect="1"/>
          </p:cNvPicPr>
          <p:nvPr/>
        </p:nvPicPr>
        <p:blipFill>
          <a:blip r:embed="rId5"/>
          <a:stretch>
            <a:fillRect/>
          </a:stretch>
        </p:blipFill>
        <p:spPr>
          <a:xfrm>
            <a:off x="10006189" y="5565688"/>
            <a:ext cx="2124075" cy="1187440"/>
          </a:xfrm>
          <a:prstGeom prst="rect">
            <a:avLst/>
          </a:prstGeom>
        </p:spPr>
      </p:pic>
      <p:pic>
        <p:nvPicPr>
          <p:cNvPr id="9" name="Picture 8">
            <a:extLst>
              <a:ext uri="{FF2B5EF4-FFF2-40B4-BE49-F238E27FC236}">
                <a16:creationId xmlns:a16="http://schemas.microsoft.com/office/drawing/2014/main" id="{9FC85DED-A0A1-46DD-9320-7615C11C30F7}"/>
              </a:ext>
            </a:extLst>
          </p:cNvPr>
          <p:cNvPicPr>
            <a:picLocks noChangeAspect="1"/>
          </p:cNvPicPr>
          <p:nvPr/>
        </p:nvPicPr>
        <p:blipFill>
          <a:blip r:embed="rId6"/>
          <a:stretch>
            <a:fillRect/>
          </a:stretch>
        </p:blipFill>
        <p:spPr>
          <a:xfrm>
            <a:off x="9507187" y="3637698"/>
            <a:ext cx="1314450" cy="869760"/>
          </a:xfrm>
          <a:prstGeom prst="rect">
            <a:avLst/>
          </a:prstGeom>
        </p:spPr>
      </p:pic>
      <p:sp>
        <p:nvSpPr>
          <p:cNvPr id="2" name="Rectangle 1">
            <a:extLst>
              <a:ext uri="{FF2B5EF4-FFF2-40B4-BE49-F238E27FC236}">
                <a16:creationId xmlns:a16="http://schemas.microsoft.com/office/drawing/2014/main" id="{3E4C67A1-F9CA-4F06-B1E0-A4BD0AD893D0}"/>
              </a:ext>
            </a:extLst>
          </p:cNvPr>
          <p:cNvSpPr>
            <a:spLocks noChangeArrowheads="1"/>
          </p:cNvSpPr>
          <p:nvPr/>
        </p:nvSpPr>
        <p:spPr bwMode="auto">
          <a:xfrm>
            <a:off x="0" y="43934"/>
            <a:ext cx="6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i="0" u="none" strike="noStrike" cap="none" normalizeH="0" baseline="0" dirty="0">
              <a:ln>
                <a:noFill/>
              </a:ln>
              <a:solidFill>
                <a:schemeClr val="accent2">
                  <a:lumMod val="75000"/>
                </a:schemeClr>
              </a:solidFill>
              <a:effectLst/>
              <a:latin typeface="+mj-lt"/>
              <a:cs typeface="Aharoni" panose="020B0604020202020204" pitchFamily="2" charset="-79"/>
            </a:endParaRPr>
          </a:p>
        </p:txBody>
      </p:sp>
      <p:sp>
        <p:nvSpPr>
          <p:cNvPr id="7" name="Subtitle 6">
            <a:extLst>
              <a:ext uri="{FF2B5EF4-FFF2-40B4-BE49-F238E27FC236}">
                <a16:creationId xmlns:a16="http://schemas.microsoft.com/office/drawing/2014/main" id="{9CDCC143-3FBB-484C-AC4A-884234B4B6F0}"/>
              </a:ext>
            </a:extLst>
          </p:cNvPr>
          <p:cNvSpPr>
            <a:spLocks noGrp="1"/>
          </p:cNvSpPr>
          <p:nvPr>
            <p:ph type="subTitle" idx="1"/>
          </p:nvPr>
        </p:nvSpPr>
        <p:spPr>
          <a:xfrm>
            <a:off x="448640" y="2638771"/>
            <a:ext cx="6234859" cy="1126046"/>
          </a:xfrm>
        </p:spPr>
        <p:txBody>
          <a:bodyPr/>
          <a:lstStyle/>
          <a:p>
            <a:endParaRPr lang="en-US" sz="6000" dirty="0">
              <a:solidFill>
                <a:schemeClr val="accent2">
                  <a:lumMod val="75000"/>
                </a:schemeClr>
              </a:solidFill>
            </a:endParaRPr>
          </a:p>
          <a:p>
            <a:endParaRPr lang="en-US" sz="6000" dirty="0">
              <a:solidFill>
                <a:schemeClr val="accent2">
                  <a:lumMod val="75000"/>
                </a:schemeClr>
              </a:solidFill>
            </a:endParaRPr>
          </a:p>
          <a:p>
            <a:endParaRPr lang="en-US" sz="6000" dirty="0">
              <a:solidFill>
                <a:schemeClr val="accent2">
                  <a:lumMod val="75000"/>
                </a:schemeClr>
              </a:solidFill>
            </a:endParaRPr>
          </a:p>
          <a:p>
            <a:r>
              <a:rPr lang="en-US" sz="6000" dirty="0">
                <a:solidFill>
                  <a:schemeClr val="accent2">
                    <a:lumMod val="75000"/>
                  </a:schemeClr>
                </a:solidFill>
              </a:rPr>
              <a:t>Q &amp; A</a:t>
            </a:r>
            <a:endParaRPr lang="en-US" dirty="0">
              <a:solidFill>
                <a:schemeClr val="accent2">
                  <a:lumMod val="75000"/>
                </a:schemeClr>
              </a:solidFill>
            </a:endParaRPr>
          </a:p>
        </p:txBody>
      </p:sp>
      <p:pic>
        <p:nvPicPr>
          <p:cNvPr id="3" name="Picture 2">
            <a:extLst>
              <a:ext uri="{FF2B5EF4-FFF2-40B4-BE49-F238E27FC236}">
                <a16:creationId xmlns:a16="http://schemas.microsoft.com/office/drawing/2014/main" id="{48D32BE4-76B9-4BAD-9AAA-CFB708365177}"/>
              </a:ext>
            </a:extLst>
          </p:cNvPr>
          <p:cNvPicPr>
            <a:picLocks noChangeAspect="1"/>
          </p:cNvPicPr>
          <p:nvPr/>
        </p:nvPicPr>
        <p:blipFill>
          <a:blip r:embed="rId7"/>
          <a:stretch>
            <a:fillRect/>
          </a:stretch>
        </p:blipFill>
        <p:spPr>
          <a:xfrm>
            <a:off x="5408674" y="248870"/>
            <a:ext cx="2169432" cy="1295399"/>
          </a:xfrm>
          <a:prstGeom prst="rect">
            <a:avLst/>
          </a:prstGeom>
        </p:spPr>
      </p:pic>
      <p:pic>
        <p:nvPicPr>
          <p:cNvPr id="4" name="Picture 3">
            <a:extLst>
              <a:ext uri="{FF2B5EF4-FFF2-40B4-BE49-F238E27FC236}">
                <a16:creationId xmlns:a16="http://schemas.microsoft.com/office/drawing/2014/main" id="{198E189A-86BF-44AC-BD18-0BADEC411847}"/>
              </a:ext>
            </a:extLst>
          </p:cNvPr>
          <p:cNvPicPr>
            <a:picLocks noChangeAspect="1"/>
          </p:cNvPicPr>
          <p:nvPr/>
        </p:nvPicPr>
        <p:blipFill>
          <a:blip r:embed="rId8"/>
          <a:stretch>
            <a:fillRect/>
          </a:stretch>
        </p:blipFill>
        <p:spPr>
          <a:xfrm>
            <a:off x="6089904" y="1523999"/>
            <a:ext cx="2124075" cy="1295399"/>
          </a:xfrm>
          <a:prstGeom prst="rect">
            <a:avLst/>
          </a:prstGeom>
        </p:spPr>
      </p:pic>
      <p:pic>
        <p:nvPicPr>
          <p:cNvPr id="5" name="Picture 4">
            <a:extLst>
              <a:ext uri="{FF2B5EF4-FFF2-40B4-BE49-F238E27FC236}">
                <a16:creationId xmlns:a16="http://schemas.microsoft.com/office/drawing/2014/main" id="{9DF5B3E4-1E84-495C-BDD9-9BC8D0405764}"/>
              </a:ext>
            </a:extLst>
          </p:cNvPr>
          <p:cNvPicPr>
            <a:picLocks noChangeAspect="1"/>
          </p:cNvPicPr>
          <p:nvPr/>
        </p:nvPicPr>
        <p:blipFill>
          <a:blip r:embed="rId9"/>
          <a:stretch>
            <a:fillRect/>
          </a:stretch>
        </p:blipFill>
        <p:spPr>
          <a:xfrm>
            <a:off x="7151941" y="4523113"/>
            <a:ext cx="2634224" cy="1673352"/>
          </a:xfrm>
          <a:prstGeom prst="rect">
            <a:avLst/>
          </a:prstGeom>
        </p:spPr>
      </p:pic>
      <p:pic>
        <p:nvPicPr>
          <p:cNvPr id="6" name="Picture 5">
            <a:extLst>
              <a:ext uri="{FF2B5EF4-FFF2-40B4-BE49-F238E27FC236}">
                <a16:creationId xmlns:a16="http://schemas.microsoft.com/office/drawing/2014/main" id="{EAFAD619-3BC9-42EF-B583-651A8D2BD4A1}"/>
              </a:ext>
            </a:extLst>
          </p:cNvPr>
          <p:cNvPicPr>
            <a:picLocks noChangeAspect="1"/>
          </p:cNvPicPr>
          <p:nvPr/>
        </p:nvPicPr>
        <p:blipFill>
          <a:blip r:embed="rId10"/>
          <a:stretch>
            <a:fillRect/>
          </a:stretch>
        </p:blipFill>
        <p:spPr>
          <a:xfrm>
            <a:off x="7339106" y="1600372"/>
            <a:ext cx="3464243" cy="2295326"/>
          </a:xfrm>
          <a:prstGeom prst="rect">
            <a:avLst/>
          </a:prstGeom>
        </p:spPr>
      </p:pic>
      <p:pic>
        <p:nvPicPr>
          <p:cNvPr id="8" name="Picture 7">
            <a:extLst>
              <a:ext uri="{FF2B5EF4-FFF2-40B4-BE49-F238E27FC236}">
                <a16:creationId xmlns:a16="http://schemas.microsoft.com/office/drawing/2014/main" id="{696D4DB4-5BF6-4DE8-8C32-28838C664093}"/>
              </a:ext>
            </a:extLst>
          </p:cNvPr>
          <p:cNvPicPr>
            <a:picLocks noChangeAspect="1"/>
          </p:cNvPicPr>
          <p:nvPr/>
        </p:nvPicPr>
        <p:blipFill>
          <a:blip r:embed="rId11"/>
          <a:stretch>
            <a:fillRect/>
          </a:stretch>
        </p:blipFill>
        <p:spPr>
          <a:xfrm>
            <a:off x="9275155" y="4290342"/>
            <a:ext cx="2708896" cy="1531848"/>
          </a:xfrm>
          <a:prstGeom prst="rect">
            <a:avLst/>
          </a:prstGeom>
        </p:spPr>
      </p:pic>
      <p:pic>
        <p:nvPicPr>
          <p:cNvPr id="11" name="Picture 10">
            <a:extLst>
              <a:ext uri="{FF2B5EF4-FFF2-40B4-BE49-F238E27FC236}">
                <a16:creationId xmlns:a16="http://schemas.microsoft.com/office/drawing/2014/main" id="{13DF2AC2-0B5A-4BF9-A9CC-7D39787E330A}"/>
              </a:ext>
            </a:extLst>
          </p:cNvPr>
          <p:cNvPicPr>
            <a:picLocks noChangeAspect="1"/>
          </p:cNvPicPr>
          <p:nvPr/>
        </p:nvPicPr>
        <p:blipFill>
          <a:blip r:embed="rId12"/>
          <a:stretch>
            <a:fillRect/>
          </a:stretch>
        </p:blipFill>
        <p:spPr>
          <a:xfrm>
            <a:off x="2637659" y="179992"/>
            <a:ext cx="1814513" cy="1205212"/>
          </a:xfrm>
          <a:prstGeom prst="rect">
            <a:avLst/>
          </a:prstGeom>
        </p:spPr>
      </p:pic>
    </p:spTree>
    <p:extLst>
      <p:ext uri="{BB962C8B-B14F-4D97-AF65-F5344CB8AC3E}">
        <p14:creationId xmlns:p14="http://schemas.microsoft.com/office/powerpoint/2010/main" val="36169824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700</TotalTime>
  <Words>171</Words>
  <Application>Microsoft Office PowerPoint</Application>
  <PresentationFormat>Widescreen</PresentationFormat>
  <Paragraphs>32</Paragraphs>
  <Slides>7</Slides>
  <Notes>4</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7" baseType="lpstr">
      <vt:lpstr>Aharoni</vt:lpstr>
      <vt:lpstr>Arial</vt:lpstr>
      <vt:lpstr>Century Gothic</vt:lpstr>
      <vt:lpstr>Courier New</vt:lpstr>
      <vt:lpstr>Verdana</vt:lpstr>
      <vt:lpstr>Wingdings</vt:lpstr>
      <vt:lpstr>Capgemini Master</vt:lpstr>
      <vt:lpstr>Cover options</vt:lpstr>
      <vt:lpstr>Final slides</vt:lpstr>
      <vt:lpstr>think-cell Slide</vt:lpstr>
      <vt:lpstr>Hackathon 2019 </vt:lpstr>
      <vt:lpstr>Problem Statement</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Shaik, Zameer</dc:creator>
  <cp:lastModifiedBy>Sravan Tammana</cp:lastModifiedBy>
  <cp:revision>24</cp:revision>
  <dcterms:created xsi:type="dcterms:W3CDTF">2019-05-17T07:21:14Z</dcterms:created>
  <dcterms:modified xsi:type="dcterms:W3CDTF">2019-05-18T06:38:48Z</dcterms:modified>
</cp:coreProperties>
</file>