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50" r:id="rId2"/>
    <p:sldId id="302" r:id="rId3"/>
    <p:sldId id="451" r:id="rId4"/>
    <p:sldId id="261" r:id="rId5"/>
    <p:sldId id="391" r:id="rId6"/>
    <p:sldId id="562" r:id="rId7"/>
    <p:sldId id="273" r:id="rId8"/>
    <p:sldId id="504" r:id="rId9"/>
    <p:sldId id="563" r:id="rId10"/>
    <p:sldId id="546" r:id="rId11"/>
    <p:sldId id="564" r:id="rId12"/>
    <p:sldId id="45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64" d="100"/>
          <a:sy n="64" d="100"/>
        </p:scale>
        <p:origin x="72" y="1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A540E-25B9-4AA6-BAA7-CA83554C9C87}" type="doc">
      <dgm:prSet loTypeId="urn:microsoft.com/office/officeart/2005/8/layout/StepDownProcess" loCatId="process" qsTypeId="urn:microsoft.com/office/officeart/2005/8/quickstyle/3d4" qsCatId="3D" csTypeId="urn:microsoft.com/office/officeart/2005/8/colors/accent1_5" csCatId="accent1" phldr="1"/>
      <dgm:spPr/>
      <dgm:t>
        <a:bodyPr/>
        <a:lstStyle/>
        <a:p>
          <a:endParaRPr lang="en-US"/>
        </a:p>
      </dgm:t>
    </dgm:pt>
    <dgm:pt modelId="{C9FA44D5-7878-40A3-805F-C3ECA769277A}">
      <dgm:prSet phldrT="[Text]"/>
      <dgm:spPr>
        <a:solidFill>
          <a:srgbClr val="92D050">
            <a:alpha val="90000"/>
          </a:srgbClr>
        </a:solidFill>
      </dgm:spPr>
      <dgm:t>
        <a:bodyPr/>
        <a:lstStyle/>
        <a:p>
          <a:r>
            <a:rPr lang="en-US" dirty="0"/>
            <a:t>Define use Case</a:t>
          </a:r>
        </a:p>
      </dgm:t>
    </dgm:pt>
    <dgm:pt modelId="{7DD8E91D-2C96-4B0A-B0AF-24003E3DA25A}" type="parTrans" cxnId="{FF547D0F-7CD6-4C60-B471-F0D4B4E141B0}">
      <dgm:prSet/>
      <dgm:spPr/>
      <dgm:t>
        <a:bodyPr/>
        <a:lstStyle/>
        <a:p>
          <a:endParaRPr lang="en-US"/>
        </a:p>
      </dgm:t>
    </dgm:pt>
    <dgm:pt modelId="{149F45F4-C5C8-4A5E-A197-2256B7D1D7FA}" type="sibTrans" cxnId="{FF547D0F-7CD6-4C60-B471-F0D4B4E141B0}">
      <dgm:prSet/>
      <dgm:spPr/>
      <dgm:t>
        <a:bodyPr/>
        <a:lstStyle/>
        <a:p>
          <a:endParaRPr lang="en-US"/>
        </a:p>
      </dgm:t>
    </dgm:pt>
    <dgm:pt modelId="{CFBFC99D-B309-409A-BAA5-D331CF24C4B3}">
      <dgm:prSet phldrT="[Text]" custT="1"/>
      <dgm:spPr/>
      <dgm:t>
        <a:bodyPr/>
        <a:lstStyle/>
        <a:p>
          <a:r>
            <a:rPr lang="en-US" sz="900" dirty="0"/>
            <a:t>To predict the chances of Discontinuity of a Patient from Therapy/Drug</a:t>
          </a:r>
        </a:p>
      </dgm:t>
    </dgm:pt>
    <dgm:pt modelId="{A661624F-13DA-4D2A-8A12-372CD4C7F630}" type="parTrans" cxnId="{FA098099-1661-4F7D-A4D0-BF94654B4825}">
      <dgm:prSet/>
      <dgm:spPr/>
      <dgm:t>
        <a:bodyPr/>
        <a:lstStyle/>
        <a:p>
          <a:endParaRPr lang="en-US"/>
        </a:p>
      </dgm:t>
    </dgm:pt>
    <dgm:pt modelId="{F955C1E1-8DE7-4873-94F0-45357D431A40}" type="sibTrans" cxnId="{FA098099-1661-4F7D-A4D0-BF94654B4825}">
      <dgm:prSet/>
      <dgm:spPr/>
      <dgm:t>
        <a:bodyPr/>
        <a:lstStyle/>
        <a:p>
          <a:endParaRPr lang="en-US"/>
        </a:p>
      </dgm:t>
    </dgm:pt>
    <dgm:pt modelId="{5C60CAE1-DFE3-48A9-BD43-B96CA4DF624B}">
      <dgm:prSet phldrT="[Text]"/>
      <dgm:spPr>
        <a:solidFill>
          <a:srgbClr val="FFC000">
            <a:alpha val="80000"/>
          </a:srgbClr>
        </a:solidFill>
      </dgm:spPr>
      <dgm:t>
        <a:bodyPr/>
        <a:lstStyle/>
        <a:p>
          <a:r>
            <a:rPr lang="en-US" dirty="0"/>
            <a:t>Prepare the Data</a:t>
          </a:r>
        </a:p>
      </dgm:t>
    </dgm:pt>
    <dgm:pt modelId="{4372A740-2D82-4AC9-B346-387238781357}" type="parTrans" cxnId="{E63AF4CC-E573-4EBD-AA91-8639B7FC3B54}">
      <dgm:prSet/>
      <dgm:spPr/>
      <dgm:t>
        <a:bodyPr/>
        <a:lstStyle/>
        <a:p>
          <a:endParaRPr lang="en-US"/>
        </a:p>
      </dgm:t>
    </dgm:pt>
    <dgm:pt modelId="{1619860F-BDFD-45BF-A54A-97AD60A52214}" type="sibTrans" cxnId="{E63AF4CC-E573-4EBD-AA91-8639B7FC3B54}">
      <dgm:prSet/>
      <dgm:spPr/>
      <dgm:t>
        <a:bodyPr/>
        <a:lstStyle/>
        <a:p>
          <a:endParaRPr lang="en-US"/>
        </a:p>
      </dgm:t>
    </dgm:pt>
    <dgm:pt modelId="{BCB41598-8DA6-42AC-9A2F-9CB97B30586D}">
      <dgm:prSet phldrT="[Text]" custT="1"/>
      <dgm:spPr/>
      <dgm:t>
        <a:bodyPr/>
        <a:lstStyle/>
        <a:p>
          <a:r>
            <a:rPr lang="en-US" sz="900" dirty="0"/>
            <a:t>Data Cleansing and Integrating</a:t>
          </a:r>
        </a:p>
      </dgm:t>
    </dgm:pt>
    <dgm:pt modelId="{4736395C-A660-4D8C-96C1-E25AEAEBF0FE}" type="parTrans" cxnId="{54508D75-F283-4C38-AF1B-FF8DA4E3F047}">
      <dgm:prSet/>
      <dgm:spPr/>
      <dgm:t>
        <a:bodyPr/>
        <a:lstStyle/>
        <a:p>
          <a:endParaRPr lang="en-US"/>
        </a:p>
      </dgm:t>
    </dgm:pt>
    <dgm:pt modelId="{5AD0420F-5056-4D3D-884B-A40D60F833A2}" type="sibTrans" cxnId="{54508D75-F283-4C38-AF1B-FF8DA4E3F047}">
      <dgm:prSet/>
      <dgm:spPr/>
      <dgm:t>
        <a:bodyPr/>
        <a:lstStyle/>
        <a:p>
          <a:endParaRPr lang="en-US"/>
        </a:p>
      </dgm:t>
    </dgm:pt>
    <dgm:pt modelId="{636EFDD8-1D0B-4B71-99E6-2086CA1E7904}">
      <dgm:prSet phldrT="[Text]"/>
      <dgm:spPr>
        <a:solidFill>
          <a:srgbClr val="FFC000">
            <a:alpha val="70000"/>
          </a:srgbClr>
        </a:solidFill>
      </dgm:spPr>
      <dgm:t>
        <a:bodyPr/>
        <a:lstStyle/>
        <a:p>
          <a:r>
            <a:rPr lang="en-US" dirty="0"/>
            <a:t>Train the Model</a:t>
          </a:r>
        </a:p>
      </dgm:t>
    </dgm:pt>
    <dgm:pt modelId="{0FFAC939-F123-4C87-8B1C-287181A461D2}" type="parTrans" cxnId="{3A287F5C-CE1C-487D-96E9-14D6F8F9B19F}">
      <dgm:prSet/>
      <dgm:spPr/>
      <dgm:t>
        <a:bodyPr/>
        <a:lstStyle/>
        <a:p>
          <a:endParaRPr lang="en-US"/>
        </a:p>
      </dgm:t>
    </dgm:pt>
    <dgm:pt modelId="{593420CD-A698-4B46-8B59-B5374AEFA7AC}" type="sibTrans" cxnId="{3A287F5C-CE1C-487D-96E9-14D6F8F9B19F}">
      <dgm:prSet/>
      <dgm:spPr/>
      <dgm:t>
        <a:bodyPr/>
        <a:lstStyle/>
        <a:p>
          <a:endParaRPr lang="en-US"/>
        </a:p>
      </dgm:t>
    </dgm:pt>
    <dgm:pt modelId="{0B682059-CCD4-45FE-BBED-4FC7B6ECEA8C}">
      <dgm:prSet phldrT="[Text]" custT="1"/>
      <dgm:spPr/>
      <dgm:t>
        <a:bodyPr/>
        <a:lstStyle/>
        <a:p>
          <a:r>
            <a:rPr lang="en-US" sz="900" dirty="0"/>
            <a:t>Set aside a quarter of labelled data for testing and 3/4</a:t>
          </a:r>
          <a:r>
            <a:rPr lang="en-US" sz="900" baseline="30000" dirty="0"/>
            <a:t>th</a:t>
          </a:r>
          <a:r>
            <a:rPr lang="en-US" sz="900" dirty="0"/>
            <a:t> data to train the model</a:t>
          </a:r>
        </a:p>
      </dgm:t>
    </dgm:pt>
    <dgm:pt modelId="{8C3598CD-858A-4EC0-8653-38993F0F860D}" type="parTrans" cxnId="{242DD3B5-CAC7-465D-8DE2-F2BE3CE5257E}">
      <dgm:prSet/>
      <dgm:spPr/>
      <dgm:t>
        <a:bodyPr/>
        <a:lstStyle/>
        <a:p>
          <a:endParaRPr lang="en-US"/>
        </a:p>
      </dgm:t>
    </dgm:pt>
    <dgm:pt modelId="{F098ECB1-C089-4B05-A542-E1B5FC91CE2C}" type="sibTrans" cxnId="{242DD3B5-CAC7-465D-8DE2-F2BE3CE5257E}">
      <dgm:prSet/>
      <dgm:spPr/>
      <dgm:t>
        <a:bodyPr/>
        <a:lstStyle/>
        <a:p>
          <a:endParaRPr lang="en-US"/>
        </a:p>
      </dgm:t>
    </dgm:pt>
    <dgm:pt modelId="{D5B7E4A9-643A-41BE-9769-9DD66D66E79E}">
      <dgm:prSet phldrT="[Text]"/>
      <dgm:spPr/>
      <dgm:t>
        <a:bodyPr/>
        <a:lstStyle/>
        <a:p>
          <a:r>
            <a:rPr lang="en-US" dirty="0"/>
            <a:t>Make Predictions on New data</a:t>
          </a:r>
        </a:p>
      </dgm:t>
    </dgm:pt>
    <dgm:pt modelId="{9321E955-83ED-47D0-9CA5-19EBC0CE07BB}" type="parTrans" cxnId="{44A6CC35-9B96-400F-9812-C69101F82894}">
      <dgm:prSet/>
      <dgm:spPr/>
      <dgm:t>
        <a:bodyPr/>
        <a:lstStyle/>
        <a:p>
          <a:endParaRPr lang="en-US"/>
        </a:p>
      </dgm:t>
    </dgm:pt>
    <dgm:pt modelId="{6089B5B6-5F9C-48D8-968B-B1E5E6E7F21F}" type="sibTrans" cxnId="{44A6CC35-9B96-400F-9812-C69101F82894}">
      <dgm:prSet/>
      <dgm:spPr/>
      <dgm:t>
        <a:bodyPr/>
        <a:lstStyle/>
        <a:p>
          <a:endParaRPr lang="en-US"/>
        </a:p>
      </dgm:t>
    </dgm:pt>
    <dgm:pt modelId="{9FFD6575-C52F-4069-8FAC-693571EF27DF}">
      <dgm:prSet phldrT="[Text]" custT="1"/>
      <dgm:spPr/>
      <dgm:t>
        <a:bodyPr/>
        <a:lstStyle/>
        <a:p>
          <a:r>
            <a:rPr lang="en-US" sz="900" dirty="0"/>
            <a:t>Based on the patterns recorded we indicate the chances of patient getting discontinued</a:t>
          </a:r>
        </a:p>
      </dgm:t>
    </dgm:pt>
    <dgm:pt modelId="{A9A7E5D8-CE7A-4957-B734-816E1A365292}" type="parTrans" cxnId="{9281ECBB-93F3-45EF-8F57-F7C5A6AC88CF}">
      <dgm:prSet/>
      <dgm:spPr/>
      <dgm:t>
        <a:bodyPr/>
        <a:lstStyle/>
        <a:p>
          <a:endParaRPr lang="en-US"/>
        </a:p>
      </dgm:t>
    </dgm:pt>
    <dgm:pt modelId="{1D1A083C-7F78-4748-A1ED-2EBE5BAB5EE1}" type="sibTrans" cxnId="{9281ECBB-93F3-45EF-8F57-F7C5A6AC88CF}">
      <dgm:prSet/>
      <dgm:spPr/>
      <dgm:t>
        <a:bodyPr/>
        <a:lstStyle/>
        <a:p>
          <a:endParaRPr lang="en-US"/>
        </a:p>
      </dgm:t>
    </dgm:pt>
    <dgm:pt modelId="{3AA7DEA5-7F65-4DD4-82CB-8490468889E3}">
      <dgm:prSet phldrT="[Text]"/>
      <dgm:spPr/>
      <dgm:t>
        <a:bodyPr/>
        <a:lstStyle/>
        <a:p>
          <a:r>
            <a:rPr lang="en-US" dirty="0"/>
            <a:t>Deliver data for decision support</a:t>
          </a:r>
        </a:p>
      </dgm:t>
    </dgm:pt>
    <dgm:pt modelId="{20035656-EFC3-4FCC-AB9F-635C500448E4}" type="parTrans" cxnId="{14337E26-1E65-42DB-93DC-82B40258892A}">
      <dgm:prSet/>
      <dgm:spPr/>
      <dgm:t>
        <a:bodyPr/>
        <a:lstStyle/>
        <a:p>
          <a:endParaRPr lang="en-US"/>
        </a:p>
      </dgm:t>
    </dgm:pt>
    <dgm:pt modelId="{1992917D-0EAB-482D-ADFB-9CD1CD3051E7}" type="sibTrans" cxnId="{14337E26-1E65-42DB-93DC-82B40258892A}">
      <dgm:prSet/>
      <dgm:spPr/>
      <dgm:t>
        <a:bodyPr/>
        <a:lstStyle/>
        <a:p>
          <a:endParaRPr lang="en-US"/>
        </a:p>
      </dgm:t>
    </dgm:pt>
    <dgm:pt modelId="{D9058606-936D-41AC-806D-C067797C0836}">
      <dgm:prSet phldrT="[Text]" custT="1"/>
      <dgm:spPr/>
      <dgm:t>
        <a:bodyPr/>
        <a:lstStyle/>
        <a:p>
          <a:r>
            <a:rPr lang="en-US" sz="900" dirty="0"/>
            <a:t>The regressions and clustering concepts used are run every time the data is refreshed and sent to Clients to help in decision support</a:t>
          </a:r>
        </a:p>
      </dgm:t>
    </dgm:pt>
    <dgm:pt modelId="{E810BF92-0351-4687-BC8A-9F0C30D3645C}" type="parTrans" cxnId="{0D8B24E9-E1C2-4C7C-B526-693A5817C67C}">
      <dgm:prSet/>
      <dgm:spPr/>
      <dgm:t>
        <a:bodyPr/>
        <a:lstStyle/>
        <a:p>
          <a:endParaRPr lang="en-US"/>
        </a:p>
      </dgm:t>
    </dgm:pt>
    <dgm:pt modelId="{783DF534-6D76-402C-8251-B52CDF8686AA}" type="sibTrans" cxnId="{0D8B24E9-E1C2-4C7C-B526-693A5817C67C}">
      <dgm:prSet/>
      <dgm:spPr/>
      <dgm:t>
        <a:bodyPr/>
        <a:lstStyle/>
        <a:p>
          <a:endParaRPr lang="en-US"/>
        </a:p>
      </dgm:t>
    </dgm:pt>
    <dgm:pt modelId="{A0843E63-3906-4744-A454-13D9212B0B65}" type="pres">
      <dgm:prSet presAssocID="{A70A540E-25B9-4AA6-BAA7-CA83554C9C87}" presName="rootnode" presStyleCnt="0">
        <dgm:presLayoutVars>
          <dgm:chMax/>
          <dgm:chPref/>
          <dgm:dir/>
          <dgm:animLvl val="lvl"/>
        </dgm:presLayoutVars>
      </dgm:prSet>
      <dgm:spPr/>
    </dgm:pt>
    <dgm:pt modelId="{01163FB9-DC07-4D79-BD81-5EAB9DC95B7D}" type="pres">
      <dgm:prSet presAssocID="{C9FA44D5-7878-40A3-805F-C3ECA769277A}" presName="composite" presStyleCnt="0"/>
      <dgm:spPr/>
    </dgm:pt>
    <dgm:pt modelId="{0CE07F99-25F9-4DF9-9501-56B60FAD3EC4}" type="pres">
      <dgm:prSet presAssocID="{C9FA44D5-7878-40A3-805F-C3ECA769277A}" presName="bentUpArrow1" presStyleLbl="alignImgPlace1" presStyleIdx="0" presStyleCnt="4"/>
      <dgm:spPr/>
    </dgm:pt>
    <dgm:pt modelId="{52CF865C-FC52-4A68-8ED9-71557F80B18E}" type="pres">
      <dgm:prSet presAssocID="{C9FA44D5-7878-40A3-805F-C3ECA769277A}" presName="ParentText" presStyleLbl="node1" presStyleIdx="0" presStyleCnt="5">
        <dgm:presLayoutVars>
          <dgm:chMax val="1"/>
          <dgm:chPref val="1"/>
          <dgm:bulletEnabled val="1"/>
        </dgm:presLayoutVars>
      </dgm:prSet>
      <dgm:spPr/>
    </dgm:pt>
    <dgm:pt modelId="{53CE95DF-F2AB-4AD4-9425-CD367591A823}" type="pres">
      <dgm:prSet presAssocID="{C9FA44D5-7878-40A3-805F-C3ECA769277A}" presName="ChildText" presStyleLbl="revTx" presStyleIdx="0" presStyleCnt="5">
        <dgm:presLayoutVars>
          <dgm:chMax val="0"/>
          <dgm:chPref val="0"/>
          <dgm:bulletEnabled val="1"/>
        </dgm:presLayoutVars>
      </dgm:prSet>
      <dgm:spPr/>
    </dgm:pt>
    <dgm:pt modelId="{82FF502E-3E8D-41FB-98B9-602CBFAA9252}" type="pres">
      <dgm:prSet presAssocID="{149F45F4-C5C8-4A5E-A197-2256B7D1D7FA}" presName="sibTrans" presStyleCnt="0"/>
      <dgm:spPr/>
    </dgm:pt>
    <dgm:pt modelId="{21378FD8-5CD7-4EBF-8ACD-AF8D06E75DB5}" type="pres">
      <dgm:prSet presAssocID="{5C60CAE1-DFE3-48A9-BD43-B96CA4DF624B}" presName="composite" presStyleCnt="0"/>
      <dgm:spPr/>
    </dgm:pt>
    <dgm:pt modelId="{98E50A5B-F209-4FCD-9DB1-7A3D1306DC0A}" type="pres">
      <dgm:prSet presAssocID="{5C60CAE1-DFE3-48A9-BD43-B96CA4DF624B}" presName="bentUpArrow1" presStyleLbl="alignImgPlace1" presStyleIdx="1" presStyleCnt="4"/>
      <dgm:spPr/>
    </dgm:pt>
    <dgm:pt modelId="{7434F839-E61E-4545-9111-5A8EB9CE2E36}" type="pres">
      <dgm:prSet presAssocID="{5C60CAE1-DFE3-48A9-BD43-B96CA4DF624B}" presName="ParentText" presStyleLbl="node1" presStyleIdx="1" presStyleCnt="5">
        <dgm:presLayoutVars>
          <dgm:chMax val="1"/>
          <dgm:chPref val="1"/>
          <dgm:bulletEnabled val="1"/>
        </dgm:presLayoutVars>
      </dgm:prSet>
      <dgm:spPr/>
    </dgm:pt>
    <dgm:pt modelId="{7EA085A8-3F43-49BC-A8DB-CD5A302CAADA}" type="pres">
      <dgm:prSet presAssocID="{5C60CAE1-DFE3-48A9-BD43-B96CA4DF624B}" presName="ChildText" presStyleLbl="revTx" presStyleIdx="1" presStyleCnt="5">
        <dgm:presLayoutVars>
          <dgm:chMax val="0"/>
          <dgm:chPref val="0"/>
          <dgm:bulletEnabled val="1"/>
        </dgm:presLayoutVars>
      </dgm:prSet>
      <dgm:spPr/>
    </dgm:pt>
    <dgm:pt modelId="{65337B46-1FE0-42A8-B3E8-0027FACFD1F6}" type="pres">
      <dgm:prSet presAssocID="{1619860F-BDFD-45BF-A54A-97AD60A52214}" presName="sibTrans" presStyleCnt="0"/>
      <dgm:spPr/>
    </dgm:pt>
    <dgm:pt modelId="{C3E57390-7B9E-430A-923E-3F410C55CB52}" type="pres">
      <dgm:prSet presAssocID="{636EFDD8-1D0B-4B71-99E6-2086CA1E7904}" presName="composite" presStyleCnt="0"/>
      <dgm:spPr/>
    </dgm:pt>
    <dgm:pt modelId="{03C90226-F232-4F3D-8AA0-4F0F69DB2F20}" type="pres">
      <dgm:prSet presAssocID="{636EFDD8-1D0B-4B71-99E6-2086CA1E7904}" presName="bentUpArrow1" presStyleLbl="alignImgPlace1" presStyleIdx="2" presStyleCnt="4"/>
      <dgm:spPr/>
    </dgm:pt>
    <dgm:pt modelId="{65975194-CB43-4F2E-9555-9168718C64B5}" type="pres">
      <dgm:prSet presAssocID="{636EFDD8-1D0B-4B71-99E6-2086CA1E7904}" presName="ParentText" presStyleLbl="node1" presStyleIdx="2" presStyleCnt="5">
        <dgm:presLayoutVars>
          <dgm:chMax val="1"/>
          <dgm:chPref val="1"/>
          <dgm:bulletEnabled val="1"/>
        </dgm:presLayoutVars>
      </dgm:prSet>
      <dgm:spPr/>
    </dgm:pt>
    <dgm:pt modelId="{B217268A-946F-49B8-B7C3-00C303A4D152}" type="pres">
      <dgm:prSet presAssocID="{636EFDD8-1D0B-4B71-99E6-2086CA1E7904}" presName="ChildText" presStyleLbl="revTx" presStyleIdx="2" presStyleCnt="5">
        <dgm:presLayoutVars>
          <dgm:chMax val="0"/>
          <dgm:chPref val="0"/>
          <dgm:bulletEnabled val="1"/>
        </dgm:presLayoutVars>
      </dgm:prSet>
      <dgm:spPr/>
    </dgm:pt>
    <dgm:pt modelId="{4D786912-D71A-42AE-92A3-B40F6C81DF8C}" type="pres">
      <dgm:prSet presAssocID="{593420CD-A698-4B46-8B59-B5374AEFA7AC}" presName="sibTrans" presStyleCnt="0"/>
      <dgm:spPr/>
    </dgm:pt>
    <dgm:pt modelId="{2B6C0714-A5FB-48D3-964E-83D267AE949B}" type="pres">
      <dgm:prSet presAssocID="{D5B7E4A9-643A-41BE-9769-9DD66D66E79E}" presName="composite" presStyleCnt="0"/>
      <dgm:spPr/>
    </dgm:pt>
    <dgm:pt modelId="{DC32E987-A1C9-48D6-A0DF-67D3FB1A4ABC}" type="pres">
      <dgm:prSet presAssocID="{D5B7E4A9-643A-41BE-9769-9DD66D66E79E}" presName="bentUpArrow1" presStyleLbl="alignImgPlace1" presStyleIdx="3" presStyleCnt="4"/>
      <dgm:spPr/>
    </dgm:pt>
    <dgm:pt modelId="{D5AA1180-EE22-41C7-A46F-0AB01DD443E4}" type="pres">
      <dgm:prSet presAssocID="{D5B7E4A9-643A-41BE-9769-9DD66D66E79E}" presName="ParentText" presStyleLbl="node1" presStyleIdx="3" presStyleCnt="5">
        <dgm:presLayoutVars>
          <dgm:chMax val="1"/>
          <dgm:chPref val="1"/>
          <dgm:bulletEnabled val="1"/>
        </dgm:presLayoutVars>
      </dgm:prSet>
      <dgm:spPr/>
    </dgm:pt>
    <dgm:pt modelId="{08C608CD-440C-44CC-81FE-E46201CD84AF}" type="pres">
      <dgm:prSet presAssocID="{D5B7E4A9-643A-41BE-9769-9DD66D66E79E}" presName="ChildText" presStyleLbl="revTx" presStyleIdx="3" presStyleCnt="5">
        <dgm:presLayoutVars>
          <dgm:chMax val="0"/>
          <dgm:chPref val="0"/>
          <dgm:bulletEnabled val="1"/>
        </dgm:presLayoutVars>
      </dgm:prSet>
      <dgm:spPr/>
    </dgm:pt>
    <dgm:pt modelId="{6A08C14A-0759-46A6-91AE-0F5AC8E64113}" type="pres">
      <dgm:prSet presAssocID="{6089B5B6-5F9C-48D8-968B-B1E5E6E7F21F}" presName="sibTrans" presStyleCnt="0"/>
      <dgm:spPr/>
    </dgm:pt>
    <dgm:pt modelId="{EC84738E-19DD-4F43-A737-CE79E3D1C079}" type="pres">
      <dgm:prSet presAssocID="{3AA7DEA5-7F65-4DD4-82CB-8490468889E3}" presName="composite" presStyleCnt="0"/>
      <dgm:spPr/>
    </dgm:pt>
    <dgm:pt modelId="{621A3D3E-1298-4116-A1DC-5BC3AF87ED15}" type="pres">
      <dgm:prSet presAssocID="{3AA7DEA5-7F65-4DD4-82CB-8490468889E3}" presName="ParentText" presStyleLbl="node1" presStyleIdx="4" presStyleCnt="5">
        <dgm:presLayoutVars>
          <dgm:chMax val="1"/>
          <dgm:chPref val="1"/>
          <dgm:bulletEnabled val="1"/>
        </dgm:presLayoutVars>
      </dgm:prSet>
      <dgm:spPr/>
    </dgm:pt>
    <dgm:pt modelId="{411B7900-9264-4E5F-B7B8-773878E823C8}" type="pres">
      <dgm:prSet presAssocID="{3AA7DEA5-7F65-4DD4-82CB-8490468889E3}" presName="FinalChildText" presStyleLbl="revTx" presStyleIdx="4" presStyleCnt="5">
        <dgm:presLayoutVars>
          <dgm:chMax val="0"/>
          <dgm:chPref val="0"/>
          <dgm:bulletEnabled val="1"/>
        </dgm:presLayoutVars>
      </dgm:prSet>
      <dgm:spPr/>
    </dgm:pt>
  </dgm:ptLst>
  <dgm:cxnLst>
    <dgm:cxn modelId="{FF547D0F-7CD6-4C60-B471-F0D4B4E141B0}" srcId="{A70A540E-25B9-4AA6-BAA7-CA83554C9C87}" destId="{C9FA44D5-7878-40A3-805F-C3ECA769277A}" srcOrd="0" destOrd="0" parTransId="{7DD8E91D-2C96-4B0A-B0AF-24003E3DA25A}" sibTransId="{149F45F4-C5C8-4A5E-A197-2256B7D1D7FA}"/>
    <dgm:cxn modelId="{F8676A1E-2149-476A-A7C6-5229F2C460BC}" type="presOf" srcId="{9FFD6575-C52F-4069-8FAC-693571EF27DF}" destId="{08C608CD-440C-44CC-81FE-E46201CD84AF}" srcOrd="0" destOrd="0" presId="urn:microsoft.com/office/officeart/2005/8/layout/StepDownProcess"/>
    <dgm:cxn modelId="{14337E26-1E65-42DB-93DC-82B40258892A}" srcId="{A70A540E-25B9-4AA6-BAA7-CA83554C9C87}" destId="{3AA7DEA5-7F65-4DD4-82CB-8490468889E3}" srcOrd="4" destOrd="0" parTransId="{20035656-EFC3-4FCC-AB9F-635C500448E4}" sibTransId="{1992917D-0EAB-482D-ADFB-9CD1CD3051E7}"/>
    <dgm:cxn modelId="{44A6CC35-9B96-400F-9812-C69101F82894}" srcId="{A70A540E-25B9-4AA6-BAA7-CA83554C9C87}" destId="{D5B7E4A9-643A-41BE-9769-9DD66D66E79E}" srcOrd="3" destOrd="0" parTransId="{9321E955-83ED-47D0-9CA5-19EBC0CE07BB}" sibTransId="{6089B5B6-5F9C-48D8-968B-B1E5E6E7F21F}"/>
    <dgm:cxn modelId="{840A503D-7BBA-4FAE-B97D-27FBB9261E58}" type="presOf" srcId="{BCB41598-8DA6-42AC-9A2F-9CB97B30586D}" destId="{7EA085A8-3F43-49BC-A8DB-CD5A302CAADA}" srcOrd="0" destOrd="0" presId="urn:microsoft.com/office/officeart/2005/8/layout/StepDownProcess"/>
    <dgm:cxn modelId="{3A287F5C-CE1C-487D-96E9-14D6F8F9B19F}" srcId="{A70A540E-25B9-4AA6-BAA7-CA83554C9C87}" destId="{636EFDD8-1D0B-4B71-99E6-2086CA1E7904}" srcOrd="2" destOrd="0" parTransId="{0FFAC939-F123-4C87-8B1C-287181A461D2}" sibTransId="{593420CD-A698-4B46-8B59-B5374AEFA7AC}"/>
    <dgm:cxn modelId="{7009AE60-ED44-4F01-9042-B14D8056671E}" type="presOf" srcId="{D5B7E4A9-643A-41BE-9769-9DD66D66E79E}" destId="{D5AA1180-EE22-41C7-A46F-0AB01DD443E4}" srcOrd="0" destOrd="0" presId="urn:microsoft.com/office/officeart/2005/8/layout/StepDownProcess"/>
    <dgm:cxn modelId="{F4397F45-3579-48BE-95DA-DA3ABB7F70A2}" type="presOf" srcId="{5C60CAE1-DFE3-48A9-BD43-B96CA4DF624B}" destId="{7434F839-E61E-4545-9111-5A8EB9CE2E36}" srcOrd="0" destOrd="0" presId="urn:microsoft.com/office/officeart/2005/8/layout/StepDownProcess"/>
    <dgm:cxn modelId="{D4879047-B7A0-4A3B-97F2-393B2C2927F1}" type="presOf" srcId="{3AA7DEA5-7F65-4DD4-82CB-8490468889E3}" destId="{621A3D3E-1298-4116-A1DC-5BC3AF87ED15}" srcOrd="0" destOrd="0" presId="urn:microsoft.com/office/officeart/2005/8/layout/StepDownProcess"/>
    <dgm:cxn modelId="{0F7C874F-A945-433E-9D55-9FDCF1B6F529}" type="presOf" srcId="{CFBFC99D-B309-409A-BAA5-D331CF24C4B3}" destId="{53CE95DF-F2AB-4AD4-9425-CD367591A823}" srcOrd="0" destOrd="0" presId="urn:microsoft.com/office/officeart/2005/8/layout/StepDownProcess"/>
    <dgm:cxn modelId="{54508D75-F283-4C38-AF1B-FF8DA4E3F047}" srcId="{5C60CAE1-DFE3-48A9-BD43-B96CA4DF624B}" destId="{BCB41598-8DA6-42AC-9A2F-9CB97B30586D}" srcOrd="0" destOrd="0" parTransId="{4736395C-A660-4D8C-96C1-E25AEAEBF0FE}" sibTransId="{5AD0420F-5056-4D3D-884B-A40D60F833A2}"/>
    <dgm:cxn modelId="{30D3D27E-7A7E-4F5B-85B7-BDCC12E35D50}" type="presOf" srcId="{D9058606-936D-41AC-806D-C067797C0836}" destId="{411B7900-9264-4E5F-B7B8-773878E823C8}" srcOrd="0" destOrd="0" presId="urn:microsoft.com/office/officeart/2005/8/layout/StepDownProcess"/>
    <dgm:cxn modelId="{FA098099-1661-4F7D-A4D0-BF94654B4825}" srcId="{C9FA44D5-7878-40A3-805F-C3ECA769277A}" destId="{CFBFC99D-B309-409A-BAA5-D331CF24C4B3}" srcOrd="0" destOrd="0" parTransId="{A661624F-13DA-4D2A-8A12-372CD4C7F630}" sibTransId="{F955C1E1-8DE7-4873-94F0-45357D431A40}"/>
    <dgm:cxn modelId="{C57346AF-4DB4-4A41-BD49-2BA12CE0C4CB}" type="presOf" srcId="{A70A540E-25B9-4AA6-BAA7-CA83554C9C87}" destId="{A0843E63-3906-4744-A454-13D9212B0B65}" srcOrd="0" destOrd="0" presId="urn:microsoft.com/office/officeart/2005/8/layout/StepDownProcess"/>
    <dgm:cxn modelId="{242DD3B5-CAC7-465D-8DE2-F2BE3CE5257E}" srcId="{636EFDD8-1D0B-4B71-99E6-2086CA1E7904}" destId="{0B682059-CCD4-45FE-BBED-4FC7B6ECEA8C}" srcOrd="0" destOrd="0" parTransId="{8C3598CD-858A-4EC0-8653-38993F0F860D}" sibTransId="{F098ECB1-C089-4B05-A542-E1B5FC91CE2C}"/>
    <dgm:cxn modelId="{9281ECBB-93F3-45EF-8F57-F7C5A6AC88CF}" srcId="{D5B7E4A9-643A-41BE-9769-9DD66D66E79E}" destId="{9FFD6575-C52F-4069-8FAC-693571EF27DF}" srcOrd="0" destOrd="0" parTransId="{A9A7E5D8-CE7A-4957-B734-816E1A365292}" sibTransId="{1D1A083C-7F78-4748-A1ED-2EBE5BAB5EE1}"/>
    <dgm:cxn modelId="{E63AF4CC-E573-4EBD-AA91-8639B7FC3B54}" srcId="{A70A540E-25B9-4AA6-BAA7-CA83554C9C87}" destId="{5C60CAE1-DFE3-48A9-BD43-B96CA4DF624B}" srcOrd="1" destOrd="0" parTransId="{4372A740-2D82-4AC9-B346-387238781357}" sibTransId="{1619860F-BDFD-45BF-A54A-97AD60A52214}"/>
    <dgm:cxn modelId="{FF5DC2D3-085E-494F-8922-752E1E73BC6C}" type="presOf" srcId="{636EFDD8-1D0B-4B71-99E6-2086CA1E7904}" destId="{65975194-CB43-4F2E-9555-9168718C64B5}" srcOrd="0" destOrd="0" presId="urn:microsoft.com/office/officeart/2005/8/layout/StepDownProcess"/>
    <dgm:cxn modelId="{0D8B24E9-E1C2-4C7C-B526-693A5817C67C}" srcId="{3AA7DEA5-7F65-4DD4-82CB-8490468889E3}" destId="{D9058606-936D-41AC-806D-C067797C0836}" srcOrd="0" destOrd="0" parTransId="{E810BF92-0351-4687-BC8A-9F0C30D3645C}" sibTransId="{783DF534-6D76-402C-8251-B52CDF8686AA}"/>
    <dgm:cxn modelId="{AEEEB0EE-E4EE-40D9-99D6-86B3E748A6C3}" type="presOf" srcId="{C9FA44D5-7878-40A3-805F-C3ECA769277A}" destId="{52CF865C-FC52-4A68-8ED9-71557F80B18E}" srcOrd="0" destOrd="0" presId="urn:microsoft.com/office/officeart/2005/8/layout/StepDownProcess"/>
    <dgm:cxn modelId="{3CBA89F7-784B-4486-A8A8-2E90A82E1FBA}" type="presOf" srcId="{0B682059-CCD4-45FE-BBED-4FC7B6ECEA8C}" destId="{B217268A-946F-49B8-B7C3-00C303A4D152}" srcOrd="0" destOrd="0" presId="urn:microsoft.com/office/officeart/2005/8/layout/StepDownProcess"/>
    <dgm:cxn modelId="{8A64CB6F-741F-4EBC-A19E-943028543CC2}" type="presParOf" srcId="{A0843E63-3906-4744-A454-13D9212B0B65}" destId="{01163FB9-DC07-4D79-BD81-5EAB9DC95B7D}" srcOrd="0" destOrd="0" presId="urn:microsoft.com/office/officeart/2005/8/layout/StepDownProcess"/>
    <dgm:cxn modelId="{B6BCFE25-B87A-4650-9483-BE71470B6C02}" type="presParOf" srcId="{01163FB9-DC07-4D79-BD81-5EAB9DC95B7D}" destId="{0CE07F99-25F9-4DF9-9501-56B60FAD3EC4}" srcOrd="0" destOrd="0" presId="urn:microsoft.com/office/officeart/2005/8/layout/StepDownProcess"/>
    <dgm:cxn modelId="{9DD25FEB-D133-4D1F-AE95-97D3CE10E2CE}" type="presParOf" srcId="{01163FB9-DC07-4D79-BD81-5EAB9DC95B7D}" destId="{52CF865C-FC52-4A68-8ED9-71557F80B18E}" srcOrd="1" destOrd="0" presId="urn:microsoft.com/office/officeart/2005/8/layout/StepDownProcess"/>
    <dgm:cxn modelId="{D930F4AA-9018-49D4-ADE0-B3E3A34526F2}" type="presParOf" srcId="{01163FB9-DC07-4D79-BD81-5EAB9DC95B7D}" destId="{53CE95DF-F2AB-4AD4-9425-CD367591A823}" srcOrd="2" destOrd="0" presId="urn:microsoft.com/office/officeart/2005/8/layout/StepDownProcess"/>
    <dgm:cxn modelId="{72D2AF2A-67AC-4EC1-8AF2-113B0EC16AD1}" type="presParOf" srcId="{A0843E63-3906-4744-A454-13D9212B0B65}" destId="{82FF502E-3E8D-41FB-98B9-602CBFAA9252}" srcOrd="1" destOrd="0" presId="urn:microsoft.com/office/officeart/2005/8/layout/StepDownProcess"/>
    <dgm:cxn modelId="{BA2E2A84-DFDC-4665-B70B-5B0FC22C71A3}" type="presParOf" srcId="{A0843E63-3906-4744-A454-13D9212B0B65}" destId="{21378FD8-5CD7-4EBF-8ACD-AF8D06E75DB5}" srcOrd="2" destOrd="0" presId="urn:microsoft.com/office/officeart/2005/8/layout/StepDownProcess"/>
    <dgm:cxn modelId="{0960D6E1-7F65-460E-950D-DAA2D5CBD34B}" type="presParOf" srcId="{21378FD8-5CD7-4EBF-8ACD-AF8D06E75DB5}" destId="{98E50A5B-F209-4FCD-9DB1-7A3D1306DC0A}" srcOrd="0" destOrd="0" presId="urn:microsoft.com/office/officeart/2005/8/layout/StepDownProcess"/>
    <dgm:cxn modelId="{7146E430-4B5A-4326-A558-70A5DE1DE2F1}" type="presParOf" srcId="{21378FD8-5CD7-4EBF-8ACD-AF8D06E75DB5}" destId="{7434F839-E61E-4545-9111-5A8EB9CE2E36}" srcOrd="1" destOrd="0" presId="urn:microsoft.com/office/officeart/2005/8/layout/StepDownProcess"/>
    <dgm:cxn modelId="{BC6C64D2-D647-450D-AC5D-5E77270E227F}" type="presParOf" srcId="{21378FD8-5CD7-4EBF-8ACD-AF8D06E75DB5}" destId="{7EA085A8-3F43-49BC-A8DB-CD5A302CAADA}" srcOrd="2" destOrd="0" presId="urn:microsoft.com/office/officeart/2005/8/layout/StepDownProcess"/>
    <dgm:cxn modelId="{4287AA7E-C92A-431E-8BFC-6E81F32FAC16}" type="presParOf" srcId="{A0843E63-3906-4744-A454-13D9212B0B65}" destId="{65337B46-1FE0-42A8-B3E8-0027FACFD1F6}" srcOrd="3" destOrd="0" presId="urn:microsoft.com/office/officeart/2005/8/layout/StepDownProcess"/>
    <dgm:cxn modelId="{6F3DF1E1-ADE9-4448-8805-5E5EC2410658}" type="presParOf" srcId="{A0843E63-3906-4744-A454-13D9212B0B65}" destId="{C3E57390-7B9E-430A-923E-3F410C55CB52}" srcOrd="4" destOrd="0" presId="urn:microsoft.com/office/officeart/2005/8/layout/StepDownProcess"/>
    <dgm:cxn modelId="{6F3083D7-BFE7-459A-8F84-8DBDC70E0533}" type="presParOf" srcId="{C3E57390-7B9E-430A-923E-3F410C55CB52}" destId="{03C90226-F232-4F3D-8AA0-4F0F69DB2F20}" srcOrd="0" destOrd="0" presId="urn:microsoft.com/office/officeart/2005/8/layout/StepDownProcess"/>
    <dgm:cxn modelId="{C8EA9655-AADB-428C-94EB-2C0889F3BD64}" type="presParOf" srcId="{C3E57390-7B9E-430A-923E-3F410C55CB52}" destId="{65975194-CB43-4F2E-9555-9168718C64B5}" srcOrd="1" destOrd="0" presId="urn:microsoft.com/office/officeart/2005/8/layout/StepDownProcess"/>
    <dgm:cxn modelId="{50178B70-DFB6-4BDA-BAD6-0D651D51BB7C}" type="presParOf" srcId="{C3E57390-7B9E-430A-923E-3F410C55CB52}" destId="{B217268A-946F-49B8-B7C3-00C303A4D152}" srcOrd="2" destOrd="0" presId="urn:microsoft.com/office/officeart/2005/8/layout/StepDownProcess"/>
    <dgm:cxn modelId="{02529BCD-8E96-48FA-8DD4-C50EABE9C840}" type="presParOf" srcId="{A0843E63-3906-4744-A454-13D9212B0B65}" destId="{4D786912-D71A-42AE-92A3-B40F6C81DF8C}" srcOrd="5" destOrd="0" presId="urn:microsoft.com/office/officeart/2005/8/layout/StepDownProcess"/>
    <dgm:cxn modelId="{3A3A7D39-386B-4C7F-8807-81066E745EC8}" type="presParOf" srcId="{A0843E63-3906-4744-A454-13D9212B0B65}" destId="{2B6C0714-A5FB-48D3-964E-83D267AE949B}" srcOrd="6" destOrd="0" presId="urn:microsoft.com/office/officeart/2005/8/layout/StepDownProcess"/>
    <dgm:cxn modelId="{039E2725-A015-4A45-ADA9-BB8538626B9C}" type="presParOf" srcId="{2B6C0714-A5FB-48D3-964E-83D267AE949B}" destId="{DC32E987-A1C9-48D6-A0DF-67D3FB1A4ABC}" srcOrd="0" destOrd="0" presId="urn:microsoft.com/office/officeart/2005/8/layout/StepDownProcess"/>
    <dgm:cxn modelId="{8C9595DF-8AC0-42CF-8FF1-7BBDEC0D69FF}" type="presParOf" srcId="{2B6C0714-A5FB-48D3-964E-83D267AE949B}" destId="{D5AA1180-EE22-41C7-A46F-0AB01DD443E4}" srcOrd="1" destOrd="0" presId="urn:microsoft.com/office/officeart/2005/8/layout/StepDownProcess"/>
    <dgm:cxn modelId="{526AF28C-2C57-4A69-BFC6-39173A7A881C}" type="presParOf" srcId="{2B6C0714-A5FB-48D3-964E-83D267AE949B}" destId="{08C608CD-440C-44CC-81FE-E46201CD84AF}" srcOrd="2" destOrd="0" presId="urn:microsoft.com/office/officeart/2005/8/layout/StepDownProcess"/>
    <dgm:cxn modelId="{1F02FC23-D2F1-4558-B50C-EA0EE494163D}" type="presParOf" srcId="{A0843E63-3906-4744-A454-13D9212B0B65}" destId="{6A08C14A-0759-46A6-91AE-0F5AC8E64113}" srcOrd="7" destOrd="0" presId="urn:microsoft.com/office/officeart/2005/8/layout/StepDownProcess"/>
    <dgm:cxn modelId="{07AACC9D-325B-4045-BE7A-11D7368B4A5E}" type="presParOf" srcId="{A0843E63-3906-4744-A454-13D9212B0B65}" destId="{EC84738E-19DD-4F43-A737-CE79E3D1C079}" srcOrd="8" destOrd="0" presId="urn:microsoft.com/office/officeart/2005/8/layout/StepDownProcess"/>
    <dgm:cxn modelId="{BF660DF4-CAA5-403E-A8AA-5782F30BA469}" type="presParOf" srcId="{EC84738E-19DD-4F43-A737-CE79E3D1C079}" destId="{621A3D3E-1298-4116-A1DC-5BC3AF87ED15}" srcOrd="0" destOrd="0" presId="urn:microsoft.com/office/officeart/2005/8/layout/StepDownProcess"/>
    <dgm:cxn modelId="{34B3F676-CE1A-40EF-8681-9B75671EE6E4}" type="presParOf" srcId="{EC84738E-19DD-4F43-A737-CE79E3D1C079}" destId="{411B7900-9264-4E5F-B7B8-773878E823C8}"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07F99-25F9-4DF9-9501-56B60FAD3EC4}">
      <dsp:nvSpPr>
        <dsp:cNvPr id="0" name=""/>
        <dsp:cNvSpPr/>
      </dsp:nvSpPr>
      <dsp:spPr>
        <a:xfrm rot="5400000">
          <a:off x="490388" y="952010"/>
          <a:ext cx="828520" cy="943241"/>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2CF865C-FC52-4A68-8ED9-71557F80B18E}">
      <dsp:nvSpPr>
        <dsp:cNvPr id="0" name=""/>
        <dsp:cNvSpPr/>
      </dsp:nvSpPr>
      <dsp:spPr>
        <a:xfrm>
          <a:off x="270880" y="33578"/>
          <a:ext cx="1394740" cy="976273"/>
        </a:xfrm>
        <a:prstGeom prst="roundRect">
          <a:avLst>
            <a:gd name="adj" fmla="val 16670"/>
          </a:avLst>
        </a:prstGeom>
        <a:solidFill>
          <a:srgbClr val="92D050">
            <a:alpha val="9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use Case</a:t>
          </a:r>
        </a:p>
      </dsp:txBody>
      <dsp:txXfrm>
        <a:off x="318546" y="81244"/>
        <a:ext cx="1299408" cy="880941"/>
      </dsp:txXfrm>
    </dsp:sp>
    <dsp:sp modelId="{53CE95DF-F2AB-4AD4-9425-CD367591A823}">
      <dsp:nvSpPr>
        <dsp:cNvPr id="0" name=""/>
        <dsp:cNvSpPr/>
      </dsp:nvSpPr>
      <dsp:spPr>
        <a:xfrm>
          <a:off x="1665621" y="126688"/>
          <a:ext cx="1014401" cy="78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kern="1200" dirty="0"/>
            <a:t>To predict the chances of Discontinuity of a Patient from Therapy/Drug</a:t>
          </a:r>
        </a:p>
      </dsp:txBody>
      <dsp:txXfrm>
        <a:off x="1665621" y="126688"/>
        <a:ext cx="1014401" cy="789067"/>
      </dsp:txXfrm>
    </dsp:sp>
    <dsp:sp modelId="{98E50A5B-F209-4FCD-9DB1-7A3D1306DC0A}">
      <dsp:nvSpPr>
        <dsp:cNvPr id="0" name=""/>
        <dsp:cNvSpPr/>
      </dsp:nvSpPr>
      <dsp:spPr>
        <a:xfrm rot="5400000">
          <a:off x="1646776" y="2048687"/>
          <a:ext cx="828520" cy="943241"/>
        </a:xfrm>
        <a:prstGeom prst="bentUpArrow">
          <a:avLst>
            <a:gd name="adj1" fmla="val 32840"/>
            <a:gd name="adj2" fmla="val 25000"/>
            <a:gd name="adj3" fmla="val 35780"/>
          </a:avLst>
        </a:prstGeom>
        <a:solidFill>
          <a:schemeClr val="accent1">
            <a:tint val="50000"/>
            <a:hueOff val="17459"/>
            <a:satOff val="-964"/>
            <a:lumOff val="372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434F839-E61E-4545-9111-5A8EB9CE2E36}">
      <dsp:nvSpPr>
        <dsp:cNvPr id="0" name=""/>
        <dsp:cNvSpPr/>
      </dsp:nvSpPr>
      <dsp:spPr>
        <a:xfrm>
          <a:off x="1427269" y="1130255"/>
          <a:ext cx="1394740" cy="976273"/>
        </a:xfrm>
        <a:prstGeom prst="roundRect">
          <a:avLst>
            <a:gd name="adj" fmla="val 16670"/>
          </a:avLst>
        </a:prstGeom>
        <a:solidFill>
          <a:srgbClr val="FFC000">
            <a:alpha val="8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Prepare the Data</a:t>
          </a:r>
        </a:p>
      </dsp:txBody>
      <dsp:txXfrm>
        <a:off x="1474935" y="1177921"/>
        <a:ext cx="1299408" cy="880941"/>
      </dsp:txXfrm>
    </dsp:sp>
    <dsp:sp modelId="{7EA085A8-3F43-49BC-A8DB-CD5A302CAADA}">
      <dsp:nvSpPr>
        <dsp:cNvPr id="0" name=""/>
        <dsp:cNvSpPr/>
      </dsp:nvSpPr>
      <dsp:spPr>
        <a:xfrm>
          <a:off x="2822009" y="1223365"/>
          <a:ext cx="1014401" cy="78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kern="1200" dirty="0"/>
            <a:t>Data Cleansing and Integrating</a:t>
          </a:r>
        </a:p>
      </dsp:txBody>
      <dsp:txXfrm>
        <a:off x="2822009" y="1223365"/>
        <a:ext cx="1014401" cy="789067"/>
      </dsp:txXfrm>
    </dsp:sp>
    <dsp:sp modelId="{03C90226-F232-4F3D-8AA0-4F0F69DB2F20}">
      <dsp:nvSpPr>
        <dsp:cNvPr id="0" name=""/>
        <dsp:cNvSpPr/>
      </dsp:nvSpPr>
      <dsp:spPr>
        <a:xfrm rot="5400000">
          <a:off x="2803165" y="3145364"/>
          <a:ext cx="828520" cy="943241"/>
        </a:xfrm>
        <a:prstGeom prst="bentUpArrow">
          <a:avLst>
            <a:gd name="adj1" fmla="val 32840"/>
            <a:gd name="adj2" fmla="val 25000"/>
            <a:gd name="adj3" fmla="val 35780"/>
          </a:avLst>
        </a:prstGeom>
        <a:solidFill>
          <a:schemeClr val="accent1">
            <a:tint val="50000"/>
            <a:hueOff val="34918"/>
            <a:satOff val="-1927"/>
            <a:lumOff val="744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5975194-CB43-4F2E-9555-9168718C64B5}">
      <dsp:nvSpPr>
        <dsp:cNvPr id="0" name=""/>
        <dsp:cNvSpPr/>
      </dsp:nvSpPr>
      <dsp:spPr>
        <a:xfrm>
          <a:off x="2583657" y="2226932"/>
          <a:ext cx="1394740" cy="976273"/>
        </a:xfrm>
        <a:prstGeom prst="roundRect">
          <a:avLst>
            <a:gd name="adj" fmla="val 16670"/>
          </a:avLst>
        </a:prstGeom>
        <a:solidFill>
          <a:srgbClr val="FFC000">
            <a:alpha val="7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Train the Model</a:t>
          </a:r>
        </a:p>
      </dsp:txBody>
      <dsp:txXfrm>
        <a:off x="2631323" y="2274598"/>
        <a:ext cx="1299408" cy="880941"/>
      </dsp:txXfrm>
    </dsp:sp>
    <dsp:sp modelId="{B217268A-946F-49B8-B7C3-00C303A4D152}">
      <dsp:nvSpPr>
        <dsp:cNvPr id="0" name=""/>
        <dsp:cNvSpPr/>
      </dsp:nvSpPr>
      <dsp:spPr>
        <a:xfrm>
          <a:off x="3978398" y="2320042"/>
          <a:ext cx="1014401" cy="78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kern="1200" dirty="0"/>
            <a:t>Set aside a quarter of labelled data for testing and 3/4</a:t>
          </a:r>
          <a:r>
            <a:rPr lang="en-US" sz="900" kern="1200" baseline="30000" dirty="0"/>
            <a:t>th</a:t>
          </a:r>
          <a:r>
            <a:rPr lang="en-US" sz="900" kern="1200" dirty="0"/>
            <a:t> data to train the model</a:t>
          </a:r>
        </a:p>
      </dsp:txBody>
      <dsp:txXfrm>
        <a:off x="3978398" y="2320042"/>
        <a:ext cx="1014401" cy="789067"/>
      </dsp:txXfrm>
    </dsp:sp>
    <dsp:sp modelId="{DC32E987-A1C9-48D6-A0DF-67D3FB1A4ABC}">
      <dsp:nvSpPr>
        <dsp:cNvPr id="0" name=""/>
        <dsp:cNvSpPr/>
      </dsp:nvSpPr>
      <dsp:spPr>
        <a:xfrm rot="5400000">
          <a:off x="3959553" y="4242041"/>
          <a:ext cx="828520" cy="943241"/>
        </a:xfrm>
        <a:prstGeom prst="bentUpArrow">
          <a:avLst>
            <a:gd name="adj1" fmla="val 32840"/>
            <a:gd name="adj2" fmla="val 25000"/>
            <a:gd name="adj3" fmla="val 35780"/>
          </a:avLst>
        </a:prstGeom>
        <a:solidFill>
          <a:schemeClr val="accent1">
            <a:tint val="50000"/>
            <a:hueOff val="52377"/>
            <a:satOff val="-2891"/>
            <a:lumOff val="1116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5AA1180-EE22-41C7-A46F-0AB01DD443E4}">
      <dsp:nvSpPr>
        <dsp:cNvPr id="0" name=""/>
        <dsp:cNvSpPr/>
      </dsp:nvSpPr>
      <dsp:spPr>
        <a:xfrm>
          <a:off x="3740045" y="3323609"/>
          <a:ext cx="1394740" cy="976273"/>
        </a:xfrm>
        <a:prstGeom prst="roundRect">
          <a:avLst>
            <a:gd name="adj" fmla="val 16670"/>
          </a:avLst>
        </a:prstGeom>
        <a:solidFill>
          <a:schemeClr val="accent1">
            <a:alpha val="90000"/>
            <a:hueOff val="0"/>
            <a:satOff val="0"/>
            <a:lumOff val="0"/>
            <a:alphaOff val="-3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Make Predictions on New data</a:t>
          </a:r>
        </a:p>
      </dsp:txBody>
      <dsp:txXfrm>
        <a:off x="3787711" y="3371275"/>
        <a:ext cx="1299408" cy="880941"/>
      </dsp:txXfrm>
    </dsp:sp>
    <dsp:sp modelId="{08C608CD-440C-44CC-81FE-E46201CD84AF}">
      <dsp:nvSpPr>
        <dsp:cNvPr id="0" name=""/>
        <dsp:cNvSpPr/>
      </dsp:nvSpPr>
      <dsp:spPr>
        <a:xfrm>
          <a:off x="5134786" y="3416719"/>
          <a:ext cx="1014401" cy="78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kern="1200" dirty="0"/>
            <a:t>Based on the patterns recorded we indicate the chances of patient getting discontinued</a:t>
          </a:r>
        </a:p>
      </dsp:txBody>
      <dsp:txXfrm>
        <a:off x="5134786" y="3416719"/>
        <a:ext cx="1014401" cy="789067"/>
      </dsp:txXfrm>
    </dsp:sp>
    <dsp:sp modelId="{621A3D3E-1298-4116-A1DC-5BC3AF87ED15}">
      <dsp:nvSpPr>
        <dsp:cNvPr id="0" name=""/>
        <dsp:cNvSpPr/>
      </dsp:nvSpPr>
      <dsp:spPr>
        <a:xfrm>
          <a:off x="4896433" y="4420286"/>
          <a:ext cx="1394740" cy="976273"/>
        </a:xfrm>
        <a:prstGeom prst="roundRect">
          <a:avLst>
            <a:gd name="adj" fmla="val 16670"/>
          </a:avLst>
        </a:prstGeom>
        <a:solidFill>
          <a:schemeClr val="accent1">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Deliver data for decision support</a:t>
          </a:r>
        </a:p>
      </dsp:txBody>
      <dsp:txXfrm>
        <a:off x="4944099" y="4467952"/>
        <a:ext cx="1299408" cy="880941"/>
      </dsp:txXfrm>
    </dsp:sp>
    <dsp:sp modelId="{411B7900-9264-4E5F-B7B8-773878E823C8}">
      <dsp:nvSpPr>
        <dsp:cNvPr id="0" name=""/>
        <dsp:cNvSpPr/>
      </dsp:nvSpPr>
      <dsp:spPr>
        <a:xfrm>
          <a:off x="6291174" y="4513396"/>
          <a:ext cx="1014401" cy="78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kern="1200" dirty="0"/>
            <a:t>The regressions and clustering concepts used are run every time the data is refreshed and sent to Clients to help in decision support</a:t>
          </a:r>
        </a:p>
      </dsp:txBody>
      <dsp:txXfrm>
        <a:off x="6291174" y="4513396"/>
        <a:ext cx="1014401" cy="78906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openxmlformats.org/officeDocument/2006/relationships/image" Target="../media/image3.png"/><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5.xml"/><Relationship Id="rId16" Type="http://schemas.openxmlformats.org/officeDocument/2006/relationships/image" Target="../media/image11.png"/><Relationship Id="rId1" Type="http://schemas.openxmlformats.org/officeDocument/2006/relationships/vmlDrawing" Target="../drawings/vmlDrawing5.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4.bin"/><Relationship Id="rId15" Type="http://schemas.openxmlformats.org/officeDocument/2006/relationships/hyperlink" Target="http://www.facebook.com/capgemini" TargetMode="External"/><Relationship Id="rId10" Type="http://schemas.openxmlformats.org/officeDocument/2006/relationships/image" Target="../media/image8.png"/><Relationship Id="rId19" Type="http://schemas.openxmlformats.org/officeDocument/2006/relationships/hyperlink" Target="http://www.capgemini.com/invent" TargetMode="External"/><Relationship Id="rId4" Type="http://schemas.openxmlformats.org/officeDocument/2006/relationships/image" Target="../media/image6.png"/><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145-A485-4B93-977B-81C857DAA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CAEFE6-B963-4F28-8672-74BD27E7C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24DE3-15AC-462E-B300-2D6290A00615}"/>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5" name="Footer Placeholder 4">
            <a:extLst>
              <a:ext uri="{FF2B5EF4-FFF2-40B4-BE49-F238E27FC236}">
                <a16:creationId xmlns:a16="http://schemas.microsoft.com/office/drawing/2014/main" id="{BF2B45D9-167F-4160-91C1-0C36D7823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75293-7E6A-43D4-9895-FC664683E4AC}"/>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213271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75EF-7A1A-4871-8ACF-445E2C65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F21070-DB8F-478F-BAA3-2CC3DBC975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05422-3906-4190-9AAD-8CF07656F205}"/>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5" name="Footer Placeholder 4">
            <a:extLst>
              <a:ext uri="{FF2B5EF4-FFF2-40B4-BE49-F238E27FC236}">
                <a16:creationId xmlns:a16="http://schemas.microsoft.com/office/drawing/2014/main" id="{9723CFC1-93B3-4769-A821-51E183969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F697C-BEF1-4DC4-BBF3-FF9A94C509A0}"/>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242442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C41DD-17C9-4693-8954-9A142DC1C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BA1541-05FC-4006-91D5-32BA85FDE1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7472E-7159-4965-969C-B99286DA5A40}"/>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5" name="Footer Placeholder 4">
            <a:extLst>
              <a:ext uri="{FF2B5EF4-FFF2-40B4-BE49-F238E27FC236}">
                <a16:creationId xmlns:a16="http://schemas.microsoft.com/office/drawing/2014/main" id="{F0B4A57A-9DA1-461A-B741-9552E7501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66577-5331-443D-B9DB-BE8F00FE1AC3}"/>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1797391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1">
    <p:bg>
      <p:bgPr>
        <a:solidFill>
          <a:schemeClr val="tx2"/>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a:extLst>
              <a:ext uri="{FF2B5EF4-FFF2-40B4-BE49-F238E27FC236}">
                <a16:creationId xmlns:a16="http://schemas.microsoft.com/office/drawing/2014/main" id="{07D2310B-8999-4DC3-90BF-37B9C9AD8943}"/>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9707" t="22063" r="12716" b="21499"/>
          <a:stretch/>
        </p:blipFill>
        <p:spPr>
          <a:xfrm rot="10800000">
            <a:off x="1" y="-7375"/>
            <a:ext cx="12191999" cy="6872750"/>
          </a:xfrm>
          <a:prstGeom prst="rect">
            <a:avLst/>
          </a:prstGeom>
        </p:spPr>
      </p:pic>
      <p:sp>
        <p:nvSpPr>
          <p:cNvPr id="12" name="Subtitle 2"/>
          <p:cNvSpPr>
            <a:spLocks noGrp="1"/>
          </p:cNvSpPr>
          <p:nvPr>
            <p:ph type="subTitle" idx="1" hasCustomPrompt="1"/>
          </p:nvPr>
        </p:nvSpPr>
        <p:spPr>
          <a:xfrm>
            <a:off x="4237984" y="4483921"/>
            <a:ext cx="689420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000" spc="-90" baseline="0" dirty="0">
                <a:solidFill>
                  <a:schemeClr val="accent3"/>
                </a:solidFill>
              </a:defRPr>
            </a:lvl1pPr>
          </a:lstStyle>
          <a:p>
            <a:pPr marL="0" lvl="0"/>
            <a:r>
              <a:rPr lang="en-US" dirty="0"/>
              <a:t>Click to insert presenter, location, and date</a:t>
            </a:r>
          </a:p>
        </p:txBody>
      </p:sp>
      <p:sp>
        <p:nvSpPr>
          <p:cNvPr id="10" name="Text Placeholder 4">
            <a:extLst>
              <a:ext uri="{FF2B5EF4-FFF2-40B4-BE49-F238E27FC236}">
                <a16:creationId xmlns:a16="http://schemas.microsoft.com/office/drawing/2014/main" id="{66DB4EE8-307A-48A9-B938-9508B81352FF}"/>
              </a:ext>
            </a:extLst>
          </p:cNvPr>
          <p:cNvSpPr>
            <a:spLocks noGrp="1"/>
          </p:cNvSpPr>
          <p:nvPr>
            <p:ph type="body" sz="quarter" idx="11" hasCustomPrompt="1"/>
          </p:nvPr>
        </p:nvSpPr>
        <p:spPr>
          <a:xfrm>
            <a:off x="4237984" y="3015695"/>
            <a:ext cx="6894202" cy="1295400"/>
          </a:xfrm>
          <a:prstGeom prst="rect">
            <a:avLst/>
          </a:prstGeom>
        </p:spPr>
        <p:txBody>
          <a:bodyPr lIns="0" rIns="0" anchor="b" anchorCtr="0"/>
          <a:lstStyle>
            <a:lvl1pPr>
              <a:lnSpc>
                <a:spcPct val="100000"/>
              </a:lnSpc>
              <a:spcBef>
                <a:spcPts val="0"/>
              </a:spcBef>
              <a:defRPr sz="3000" cap="all" spc="800" baseline="0">
                <a:solidFill>
                  <a:schemeClr val="tx2"/>
                </a:solidFill>
              </a:defRPr>
            </a:lvl1pPr>
          </a:lstStyle>
          <a:p>
            <a:pPr lvl="0"/>
            <a:r>
              <a:rPr lang="en-US" dirty="0"/>
              <a:t>CLICK TO INSERT TITLE</a:t>
            </a:r>
          </a:p>
        </p:txBody>
      </p:sp>
      <p:pic>
        <p:nvPicPr>
          <p:cNvPr id="11" name="Picture 10">
            <a:extLst>
              <a:ext uri="{FF2B5EF4-FFF2-40B4-BE49-F238E27FC236}">
                <a16:creationId xmlns:a16="http://schemas.microsoft.com/office/drawing/2014/main" id="{4D93F2D0-8F43-4623-B602-F36EEF64020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683732" y="1520788"/>
            <a:ext cx="5497530" cy="1656011"/>
          </a:xfrm>
          <a:prstGeom prst="rect">
            <a:avLst/>
          </a:prstGeom>
        </p:spPr>
      </p:pic>
    </p:spTree>
    <p:extLst>
      <p:ext uri="{BB962C8B-B14F-4D97-AF65-F5344CB8AC3E}">
        <p14:creationId xmlns:p14="http://schemas.microsoft.com/office/powerpoint/2010/main" val="186629989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515DA7-741C-4CC1-BAC4-E2BB869EA21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319" t="6874" r="13692" b="14501"/>
          <a:stretch/>
        </p:blipFill>
        <p:spPr>
          <a:xfrm rot="16200000" flipH="1">
            <a:off x="-522982" y="522982"/>
            <a:ext cx="6858002" cy="5812037"/>
          </a:xfrm>
          <a:prstGeom prst="rect">
            <a:avLst/>
          </a:prstGeom>
        </p:spPr>
      </p:pic>
      <p:sp>
        <p:nvSpPr>
          <p:cNvPr id="20" name="Text Placeholder 7">
            <a:extLst>
              <a:ext uri="{FF2B5EF4-FFF2-40B4-BE49-F238E27FC236}">
                <a16:creationId xmlns:a16="http://schemas.microsoft.com/office/drawing/2014/main" id="{9AFD87C0-70C2-43AC-9DA3-160A95F947F3}"/>
              </a:ext>
            </a:extLst>
          </p:cNvPr>
          <p:cNvSpPr>
            <a:spLocks noGrp="1"/>
          </p:cNvSpPr>
          <p:nvPr>
            <p:ph type="body" sz="quarter" idx="11" hasCustomPrompt="1"/>
          </p:nvPr>
        </p:nvSpPr>
        <p:spPr>
          <a:xfrm>
            <a:off x="5812038" y="13010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1" name="Text Placeholder 7">
            <a:extLst>
              <a:ext uri="{FF2B5EF4-FFF2-40B4-BE49-F238E27FC236}">
                <a16:creationId xmlns:a16="http://schemas.microsoft.com/office/drawing/2014/main" id="{3BC068EE-22F5-4ABE-B3BF-88CF841C40E2}"/>
              </a:ext>
            </a:extLst>
          </p:cNvPr>
          <p:cNvSpPr>
            <a:spLocks noGrp="1"/>
          </p:cNvSpPr>
          <p:nvPr>
            <p:ph type="body" sz="quarter" idx="12" hasCustomPrompt="1"/>
          </p:nvPr>
        </p:nvSpPr>
        <p:spPr>
          <a:xfrm>
            <a:off x="5812038" y="1960142"/>
            <a:ext cx="6103736" cy="555448"/>
          </a:xfrm>
          <a:prstGeom prst="rect">
            <a:avLst/>
          </a:prstGeom>
        </p:spPr>
        <p:txBody>
          <a:bodyPr anchor="ct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2" name="Text Placeholder 7">
            <a:extLst>
              <a:ext uri="{FF2B5EF4-FFF2-40B4-BE49-F238E27FC236}">
                <a16:creationId xmlns:a16="http://schemas.microsoft.com/office/drawing/2014/main" id="{59382DC9-351D-40C2-ABD1-40AADDBBA7C6}"/>
              </a:ext>
            </a:extLst>
          </p:cNvPr>
          <p:cNvSpPr>
            <a:spLocks noGrp="1"/>
          </p:cNvSpPr>
          <p:nvPr>
            <p:ph type="body" sz="quarter" idx="13" hasCustomPrompt="1"/>
          </p:nvPr>
        </p:nvSpPr>
        <p:spPr>
          <a:xfrm>
            <a:off x="5812038" y="26192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3" name="Text Placeholder 7">
            <a:extLst>
              <a:ext uri="{FF2B5EF4-FFF2-40B4-BE49-F238E27FC236}">
                <a16:creationId xmlns:a16="http://schemas.microsoft.com/office/drawing/2014/main" id="{0710CA76-E2C0-4713-AB03-B2222F2BF9C1}"/>
              </a:ext>
            </a:extLst>
          </p:cNvPr>
          <p:cNvSpPr>
            <a:spLocks noGrp="1"/>
          </p:cNvSpPr>
          <p:nvPr>
            <p:ph type="body" sz="quarter" idx="14" hasCustomPrompt="1"/>
          </p:nvPr>
        </p:nvSpPr>
        <p:spPr>
          <a:xfrm>
            <a:off x="5812038" y="52557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4" name="Text Placeholder 7">
            <a:extLst>
              <a:ext uri="{FF2B5EF4-FFF2-40B4-BE49-F238E27FC236}">
                <a16:creationId xmlns:a16="http://schemas.microsoft.com/office/drawing/2014/main" id="{2DED1719-919F-4F18-8CBC-B81012FF4F1E}"/>
              </a:ext>
            </a:extLst>
          </p:cNvPr>
          <p:cNvSpPr>
            <a:spLocks noGrp="1"/>
          </p:cNvSpPr>
          <p:nvPr>
            <p:ph type="body" sz="quarter" idx="15" hasCustomPrompt="1"/>
          </p:nvPr>
        </p:nvSpPr>
        <p:spPr>
          <a:xfrm>
            <a:off x="5812038" y="39375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5" name="Text Placeholder 7">
            <a:extLst>
              <a:ext uri="{FF2B5EF4-FFF2-40B4-BE49-F238E27FC236}">
                <a16:creationId xmlns:a16="http://schemas.microsoft.com/office/drawing/2014/main" id="{5630E427-AF1A-49D9-91D1-0349578FAF19}"/>
              </a:ext>
            </a:extLst>
          </p:cNvPr>
          <p:cNvSpPr>
            <a:spLocks noGrp="1"/>
          </p:cNvSpPr>
          <p:nvPr>
            <p:ph type="body" sz="quarter" idx="16" hasCustomPrompt="1"/>
          </p:nvPr>
        </p:nvSpPr>
        <p:spPr>
          <a:xfrm>
            <a:off x="5812038" y="459664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7" name="Text Placeholder 7">
            <a:extLst>
              <a:ext uri="{FF2B5EF4-FFF2-40B4-BE49-F238E27FC236}">
                <a16:creationId xmlns:a16="http://schemas.microsoft.com/office/drawing/2014/main" id="{05B0F0D2-9B59-4DCE-A7F0-46C6C94F904A}"/>
              </a:ext>
            </a:extLst>
          </p:cNvPr>
          <p:cNvSpPr>
            <a:spLocks noGrp="1"/>
          </p:cNvSpPr>
          <p:nvPr>
            <p:ph type="body" sz="quarter" idx="18" hasCustomPrompt="1"/>
          </p:nvPr>
        </p:nvSpPr>
        <p:spPr>
          <a:xfrm>
            <a:off x="5812038" y="5914890"/>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9" name="Text Placeholder 7">
            <a:extLst>
              <a:ext uri="{FF2B5EF4-FFF2-40B4-BE49-F238E27FC236}">
                <a16:creationId xmlns:a16="http://schemas.microsoft.com/office/drawing/2014/main" id="{BEFAEF53-DFEE-4C56-9A89-479FA76B100A}"/>
              </a:ext>
            </a:extLst>
          </p:cNvPr>
          <p:cNvSpPr>
            <a:spLocks noGrp="1"/>
          </p:cNvSpPr>
          <p:nvPr>
            <p:ph type="body" sz="quarter" idx="19" hasCustomPrompt="1"/>
          </p:nvPr>
        </p:nvSpPr>
        <p:spPr>
          <a:xfrm>
            <a:off x="5219040" y="13010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01</a:t>
            </a:r>
          </a:p>
        </p:txBody>
      </p:sp>
      <p:sp>
        <p:nvSpPr>
          <p:cNvPr id="31" name="Text Placeholder 7">
            <a:extLst>
              <a:ext uri="{FF2B5EF4-FFF2-40B4-BE49-F238E27FC236}">
                <a16:creationId xmlns:a16="http://schemas.microsoft.com/office/drawing/2014/main" id="{2AAD1C81-8340-4E04-8BEA-69F2DD76C1B0}"/>
              </a:ext>
            </a:extLst>
          </p:cNvPr>
          <p:cNvSpPr>
            <a:spLocks noGrp="1"/>
          </p:cNvSpPr>
          <p:nvPr>
            <p:ph type="body" sz="quarter" idx="20" hasCustomPrompt="1"/>
          </p:nvPr>
        </p:nvSpPr>
        <p:spPr>
          <a:xfrm>
            <a:off x="5219040" y="19601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02</a:t>
            </a:r>
          </a:p>
        </p:txBody>
      </p:sp>
      <p:sp>
        <p:nvSpPr>
          <p:cNvPr id="33" name="Text Placeholder 7">
            <a:extLst>
              <a:ext uri="{FF2B5EF4-FFF2-40B4-BE49-F238E27FC236}">
                <a16:creationId xmlns:a16="http://schemas.microsoft.com/office/drawing/2014/main" id="{E08C5D12-CB21-4E9A-B574-43221F42B836}"/>
              </a:ext>
            </a:extLst>
          </p:cNvPr>
          <p:cNvSpPr>
            <a:spLocks noGrp="1"/>
          </p:cNvSpPr>
          <p:nvPr>
            <p:ph type="body" sz="quarter" idx="21" hasCustomPrompt="1"/>
          </p:nvPr>
        </p:nvSpPr>
        <p:spPr>
          <a:xfrm>
            <a:off x="5219040" y="26192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03</a:t>
            </a:r>
          </a:p>
        </p:txBody>
      </p:sp>
      <p:sp>
        <p:nvSpPr>
          <p:cNvPr id="35" name="Text Placeholder 7">
            <a:extLst>
              <a:ext uri="{FF2B5EF4-FFF2-40B4-BE49-F238E27FC236}">
                <a16:creationId xmlns:a16="http://schemas.microsoft.com/office/drawing/2014/main" id="{9D51691D-12CC-40BE-AB48-50F4ADC75971}"/>
              </a:ext>
            </a:extLst>
          </p:cNvPr>
          <p:cNvSpPr>
            <a:spLocks noGrp="1"/>
          </p:cNvSpPr>
          <p:nvPr>
            <p:ph type="body" sz="quarter" idx="22" hasCustomPrompt="1"/>
          </p:nvPr>
        </p:nvSpPr>
        <p:spPr>
          <a:xfrm>
            <a:off x="5219040" y="327839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04</a:t>
            </a:r>
          </a:p>
        </p:txBody>
      </p:sp>
      <p:sp>
        <p:nvSpPr>
          <p:cNvPr id="43" name="Text Placeholder 7">
            <a:extLst>
              <a:ext uri="{FF2B5EF4-FFF2-40B4-BE49-F238E27FC236}">
                <a16:creationId xmlns:a16="http://schemas.microsoft.com/office/drawing/2014/main" id="{10E2D5DB-B531-4A82-BD73-9C29EF1EB46B}"/>
              </a:ext>
            </a:extLst>
          </p:cNvPr>
          <p:cNvSpPr>
            <a:spLocks noGrp="1"/>
          </p:cNvSpPr>
          <p:nvPr>
            <p:ph type="body" sz="quarter" idx="23" hasCustomPrompt="1"/>
          </p:nvPr>
        </p:nvSpPr>
        <p:spPr>
          <a:xfrm>
            <a:off x="5219040" y="39375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05</a:t>
            </a:r>
          </a:p>
        </p:txBody>
      </p:sp>
      <p:sp>
        <p:nvSpPr>
          <p:cNvPr id="50" name="Text Placeholder 7">
            <a:extLst>
              <a:ext uri="{FF2B5EF4-FFF2-40B4-BE49-F238E27FC236}">
                <a16:creationId xmlns:a16="http://schemas.microsoft.com/office/drawing/2014/main" id="{919CCC07-FAD6-47A5-A77D-9AA0E2F2A552}"/>
              </a:ext>
            </a:extLst>
          </p:cNvPr>
          <p:cNvSpPr>
            <a:spLocks noGrp="1"/>
          </p:cNvSpPr>
          <p:nvPr>
            <p:ph type="body" sz="quarter" idx="24" hasCustomPrompt="1"/>
          </p:nvPr>
        </p:nvSpPr>
        <p:spPr>
          <a:xfrm>
            <a:off x="5219040" y="45966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06</a:t>
            </a:r>
          </a:p>
        </p:txBody>
      </p:sp>
      <p:sp>
        <p:nvSpPr>
          <p:cNvPr id="55" name="Text Placeholder 7">
            <a:extLst>
              <a:ext uri="{FF2B5EF4-FFF2-40B4-BE49-F238E27FC236}">
                <a16:creationId xmlns:a16="http://schemas.microsoft.com/office/drawing/2014/main" id="{2C3CBBC2-7099-4832-8F7F-DE82F4964E9A}"/>
              </a:ext>
            </a:extLst>
          </p:cNvPr>
          <p:cNvSpPr>
            <a:spLocks noGrp="1"/>
          </p:cNvSpPr>
          <p:nvPr>
            <p:ph type="body" sz="quarter" idx="25" hasCustomPrompt="1"/>
          </p:nvPr>
        </p:nvSpPr>
        <p:spPr>
          <a:xfrm>
            <a:off x="5219040" y="52557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07</a:t>
            </a:r>
          </a:p>
        </p:txBody>
      </p:sp>
      <p:grpSp>
        <p:nvGrpSpPr>
          <p:cNvPr id="7" name="Group 6">
            <a:extLst>
              <a:ext uri="{FF2B5EF4-FFF2-40B4-BE49-F238E27FC236}">
                <a16:creationId xmlns:a16="http://schemas.microsoft.com/office/drawing/2014/main" id="{2CCD6DB2-2B82-4319-B1B7-23B970C97C8E}"/>
              </a:ext>
            </a:extLst>
          </p:cNvPr>
          <p:cNvGrpSpPr/>
          <p:nvPr userDrawn="1"/>
        </p:nvGrpSpPr>
        <p:grpSpPr>
          <a:xfrm>
            <a:off x="5219040" y="1911057"/>
            <a:ext cx="6696734" cy="3954750"/>
            <a:chOff x="5075004" y="1856465"/>
            <a:chExt cx="648072" cy="3954750"/>
          </a:xfrm>
        </p:grpSpPr>
        <p:cxnSp>
          <p:nvCxnSpPr>
            <p:cNvPr id="28" name="Straight Connector 27">
              <a:extLst>
                <a:ext uri="{FF2B5EF4-FFF2-40B4-BE49-F238E27FC236}">
                  <a16:creationId xmlns:a16="http://schemas.microsoft.com/office/drawing/2014/main" id="{B534ADE6-229C-45AE-8546-284CE33CC9B4}"/>
                </a:ext>
              </a:extLst>
            </p:cNvPr>
            <p:cNvCxnSpPr>
              <a:cxnSpLocks/>
            </p:cNvCxnSpPr>
            <p:nvPr userDrawn="1"/>
          </p:nvCxnSpPr>
          <p:spPr>
            <a:xfrm>
              <a:off x="5075004" y="18564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23473B-CB12-42A2-99E7-B0357969A148}"/>
                </a:ext>
              </a:extLst>
            </p:cNvPr>
            <p:cNvCxnSpPr>
              <a:cxnSpLocks/>
            </p:cNvCxnSpPr>
            <p:nvPr userDrawn="1"/>
          </p:nvCxnSpPr>
          <p:spPr>
            <a:xfrm>
              <a:off x="5075004" y="25155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444121-3011-49CE-AFE2-72AC5775DC28}"/>
                </a:ext>
              </a:extLst>
            </p:cNvPr>
            <p:cNvCxnSpPr>
              <a:cxnSpLocks/>
            </p:cNvCxnSpPr>
            <p:nvPr userDrawn="1"/>
          </p:nvCxnSpPr>
          <p:spPr>
            <a:xfrm>
              <a:off x="5075004" y="31747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2BA3C9-4728-46E5-A2EE-9BBF5C466798}"/>
                </a:ext>
              </a:extLst>
            </p:cNvPr>
            <p:cNvCxnSpPr>
              <a:cxnSpLocks/>
            </p:cNvCxnSpPr>
            <p:nvPr userDrawn="1"/>
          </p:nvCxnSpPr>
          <p:spPr>
            <a:xfrm>
              <a:off x="5075004" y="383384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F45924-729F-4E26-AF65-82B72177222E}"/>
                </a:ext>
              </a:extLst>
            </p:cNvPr>
            <p:cNvCxnSpPr>
              <a:cxnSpLocks/>
            </p:cNvCxnSpPr>
            <p:nvPr userDrawn="1"/>
          </p:nvCxnSpPr>
          <p:spPr>
            <a:xfrm>
              <a:off x="5075004" y="44929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3AFAC14-AFA1-4754-A546-F85476AE23C7}"/>
                </a:ext>
              </a:extLst>
            </p:cNvPr>
            <p:cNvCxnSpPr>
              <a:cxnSpLocks/>
            </p:cNvCxnSpPr>
            <p:nvPr userDrawn="1"/>
          </p:nvCxnSpPr>
          <p:spPr>
            <a:xfrm>
              <a:off x="5075004" y="51520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C7878F-8FEF-4B70-866B-EB4879D13E0D}"/>
                </a:ext>
              </a:extLst>
            </p:cNvPr>
            <p:cNvCxnSpPr>
              <a:cxnSpLocks/>
            </p:cNvCxnSpPr>
            <p:nvPr userDrawn="1"/>
          </p:nvCxnSpPr>
          <p:spPr>
            <a:xfrm>
              <a:off x="5075004" y="58112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57" name="Text Placeholder 7">
            <a:extLst>
              <a:ext uri="{FF2B5EF4-FFF2-40B4-BE49-F238E27FC236}">
                <a16:creationId xmlns:a16="http://schemas.microsoft.com/office/drawing/2014/main" id="{72CE600F-15D2-44E8-AD6D-1A2D098DEB39}"/>
              </a:ext>
            </a:extLst>
          </p:cNvPr>
          <p:cNvSpPr>
            <a:spLocks noGrp="1"/>
          </p:cNvSpPr>
          <p:nvPr>
            <p:ph type="body" sz="quarter" idx="26" hasCustomPrompt="1"/>
          </p:nvPr>
        </p:nvSpPr>
        <p:spPr>
          <a:xfrm>
            <a:off x="5219040" y="5914890"/>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08</a:t>
            </a:r>
          </a:p>
        </p:txBody>
      </p:sp>
      <p:sp>
        <p:nvSpPr>
          <p:cNvPr id="58" name="Text Placeholder 7">
            <a:extLst>
              <a:ext uri="{FF2B5EF4-FFF2-40B4-BE49-F238E27FC236}">
                <a16:creationId xmlns:a16="http://schemas.microsoft.com/office/drawing/2014/main" id="{9882A830-7DD4-4F53-BED4-14CBCA526AB6}"/>
              </a:ext>
            </a:extLst>
          </p:cNvPr>
          <p:cNvSpPr>
            <a:spLocks noGrp="1"/>
          </p:cNvSpPr>
          <p:nvPr>
            <p:ph type="body" sz="quarter" idx="27" hasCustomPrompt="1"/>
          </p:nvPr>
        </p:nvSpPr>
        <p:spPr>
          <a:xfrm>
            <a:off x="5812038" y="327839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030076"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CLICK TO INSERT TITLE</a:t>
            </a:r>
          </a:p>
        </p:txBody>
      </p:sp>
      <p:sp>
        <p:nvSpPr>
          <p:cNvPr id="2" name="Rectangle 1">
            <a:extLst>
              <a:ext uri="{FF2B5EF4-FFF2-40B4-BE49-F238E27FC236}">
                <a16:creationId xmlns:a16="http://schemas.microsoft.com/office/drawing/2014/main" id="{78D6D7E3-BD23-46E1-83C1-D6E27E07C1FC}"/>
              </a:ext>
            </a:extLst>
          </p:cNvPr>
          <p:cNvSpPr/>
          <p:nvPr userDrawn="1"/>
        </p:nvSpPr>
        <p:spPr>
          <a:xfrm>
            <a:off x="11532604" y="80628"/>
            <a:ext cx="504056" cy="684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59AF2768-7AA1-44E4-86B1-86103A31E70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23DFF050-CF0F-4D2A-8F48-9D3DEE6D860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8EEDCE04-FFCF-4E65-A7F5-D7EFA8510A4A}"/>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4148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vider Slide 4">
    <p:bg>
      <p:bgPr>
        <a:solidFill>
          <a:schemeClr val="tx2"/>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CDF6B42C-C7DC-438F-A3D0-8C3FB6DFE958}"/>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2870" r="2870" b="43076"/>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8E94C099-9765-4EAF-B6CA-9B31030BD9A2}"/>
              </a:ext>
            </a:extLst>
          </p:cNvPr>
          <p:cNvSpPr>
            <a:spLocks noGrp="1"/>
          </p:cNvSpPr>
          <p:nvPr>
            <p:ph type="body" sz="quarter" idx="11" hasCustomPrompt="1"/>
          </p:nvPr>
        </p:nvSpPr>
        <p:spPr>
          <a:xfrm>
            <a:off x="6089400" y="4452258"/>
            <a:ext cx="5812316" cy="1656420"/>
          </a:xfrm>
          <a:prstGeom prst="rect">
            <a:avLst/>
          </a:prstGeom>
        </p:spPr>
        <p:txBody>
          <a:bodyPr lIns="0" rIns="0" anchor="ctr" anchorCtr="0"/>
          <a:lstStyle>
            <a:lvl1pPr>
              <a:lnSpc>
                <a:spcPct val="100000"/>
              </a:lnSpc>
              <a:spcBef>
                <a:spcPts val="0"/>
              </a:spcBef>
              <a:defRPr sz="4000" cap="all" spc="800" baseline="0">
                <a:solidFill>
                  <a:schemeClr val="bg1"/>
                </a:solidFill>
              </a:defRPr>
            </a:lvl1pPr>
          </a:lstStyle>
          <a:p>
            <a:pPr lvl="0"/>
            <a:r>
              <a:rPr lang="en-US" dirty="0"/>
              <a:t>CLICK TO INSERT TITLE</a:t>
            </a:r>
          </a:p>
        </p:txBody>
      </p:sp>
    </p:spTree>
    <p:extLst>
      <p:ext uri="{BB962C8B-B14F-4D97-AF65-F5344CB8AC3E}">
        <p14:creationId xmlns:p14="http://schemas.microsoft.com/office/powerpoint/2010/main" val="4156544674"/>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861278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3131868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314895076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dirty="0"/>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06756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4EE3-ECFE-44D9-8F56-3A0986108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1615C-3F88-4054-B079-F255F990C4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FACD2-6FB9-4AD6-ADD0-1396411B3254}"/>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5" name="Footer Placeholder 4">
            <a:extLst>
              <a:ext uri="{FF2B5EF4-FFF2-40B4-BE49-F238E27FC236}">
                <a16:creationId xmlns:a16="http://schemas.microsoft.com/office/drawing/2014/main" id="{86C1D57E-A8E6-4A7A-89A8-1ED650557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5DBB-7AFE-43ED-8E14-CD8E952E2256}"/>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128356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292F-F0B9-4CAF-82AE-D22179785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2E8D74-E45A-4B7B-92B5-2E6359293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C1B1FD-2FAF-4BB2-8B96-BB72EB229E96}"/>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5" name="Footer Placeholder 4">
            <a:extLst>
              <a:ext uri="{FF2B5EF4-FFF2-40B4-BE49-F238E27FC236}">
                <a16:creationId xmlns:a16="http://schemas.microsoft.com/office/drawing/2014/main" id="{7DC91D3F-85DE-44DB-94F2-C68BC812A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B4DF8-C678-4DE5-9448-20638776B260}"/>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361219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043A-DF2A-4090-8B74-29038FA03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553D81-5368-4F21-AA10-DFF47C8119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234C08-5F6F-4392-85E1-DFE60FD449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5BEED-9D89-492E-91A9-420DED1837F3}"/>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6" name="Footer Placeholder 5">
            <a:extLst>
              <a:ext uri="{FF2B5EF4-FFF2-40B4-BE49-F238E27FC236}">
                <a16:creationId xmlns:a16="http://schemas.microsoft.com/office/drawing/2014/main" id="{58D9C07C-8B8D-4041-AB1D-EB39DDB7C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7482C-AAA5-4687-BFEA-78098752DC77}"/>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56064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B744-289E-49C1-BC90-E7D9BF4BFE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605297-D2C7-4345-AAF4-F0E827B8A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517DF5-DB5B-4ABA-90BA-03B799D6B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8A111-EB1D-4BD9-9441-D36480CB2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8A1633-0DA9-40C2-9A34-330BEB8C51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A371F6-E930-46E2-A97B-62E942E075A6}"/>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8" name="Footer Placeholder 7">
            <a:extLst>
              <a:ext uri="{FF2B5EF4-FFF2-40B4-BE49-F238E27FC236}">
                <a16:creationId xmlns:a16="http://schemas.microsoft.com/office/drawing/2014/main" id="{C3C9F857-54E9-41ED-86FD-2B905EF5C8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3E65FA-1D94-43DB-8FB8-722F03AB24C6}"/>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308739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CCA8-BF97-4971-8E63-480158EDA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799A02-B3E9-44CE-953D-551F3BE6BD3A}"/>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4" name="Footer Placeholder 3">
            <a:extLst>
              <a:ext uri="{FF2B5EF4-FFF2-40B4-BE49-F238E27FC236}">
                <a16:creationId xmlns:a16="http://schemas.microsoft.com/office/drawing/2014/main" id="{BABD6EC7-CDC5-4C0C-AD42-B9ACE44B1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9F254E-54F8-46CD-821C-76FEE89B357F}"/>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92523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28CFD-A4E4-4559-83B6-A7A477ECF3D2}"/>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3" name="Footer Placeholder 2">
            <a:extLst>
              <a:ext uri="{FF2B5EF4-FFF2-40B4-BE49-F238E27FC236}">
                <a16:creationId xmlns:a16="http://schemas.microsoft.com/office/drawing/2014/main" id="{A5F71C27-D5B3-4963-91AB-4AD3AF7F26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DFB24C-6D36-48C3-8CEC-6BD8E2F42219}"/>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346908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60B5-E765-40AB-B550-24B693A2F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C375F-BA45-4AF5-95E6-588051CDB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BE9020-B3FC-4734-BE2C-E6F3B66B9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48B457-459B-4023-AC1E-7AE79B6EADDA}"/>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6" name="Footer Placeholder 5">
            <a:extLst>
              <a:ext uri="{FF2B5EF4-FFF2-40B4-BE49-F238E27FC236}">
                <a16:creationId xmlns:a16="http://schemas.microsoft.com/office/drawing/2014/main" id="{D8BE21A1-DE0D-4660-9202-0CEC10BE0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943D-70D8-4A96-A062-4CF79027B8BC}"/>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256669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B59D-9CD9-4182-A303-70070B71D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310B0E-CEF6-4CAF-8E78-3824C73AC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8158A-8C6C-4F3B-B9B1-2E1596C7F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4A8BEE-B338-4CE5-BA29-D8356623D983}"/>
              </a:ext>
            </a:extLst>
          </p:cNvPr>
          <p:cNvSpPr>
            <a:spLocks noGrp="1"/>
          </p:cNvSpPr>
          <p:nvPr>
            <p:ph type="dt" sz="half" idx="10"/>
          </p:nvPr>
        </p:nvSpPr>
        <p:spPr/>
        <p:txBody>
          <a:bodyPr/>
          <a:lstStyle/>
          <a:p>
            <a:fld id="{93C64AEB-D732-4E1B-BB85-FB9E7EC8031C}" type="datetimeFigureOut">
              <a:rPr lang="en-US" smtClean="0"/>
              <a:t>2/20/2019</a:t>
            </a:fld>
            <a:endParaRPr lang="en-US"/>
          </a:p>
        </p:txBody>
      </p:sp>
      <p:sp>
        <p:nvSpPr>
          <p:cNvPr id="6" name="Footer Placeholder 5">
            <a:extLst>
              <a:ext uri="{FF2B5EF4-FFF2-40B4-BE49-F238E27FC236}">
                <a16:creationId xmlns:a16="http://schemas.microsoft.com/office/drawing/2014/main" id="{ECBE5837-99EE-4E5D-91B3-ED321FAB9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8789B-E92D-466E-A24A-DC680D6C4BD3}"/>
              </a:ext>
            </a:extLst>
          </p:cNvPr>
          <p:cNvSpPr>
            <a:spLocks noGrp="1"/>
          </p:cNvSpPr>
          <p:nvPr>
            <p:ph type="sldNum" sz="quarter" idx="12"/>
          </p:nvPr>
        </p:nvSpPr>
        <p:spPr/>
        <p:txBody>
          <a:bodyPr/>
          <a:lstStyle/>
          <a:p>
            <a:fld id="{87162E57-016E-4C09-9F17-9FBDE13A9575}" type="slidenum">
              <a:rPr lang="en-US" smtClean="0"/>
              <a:t>‹#›</a:t>
            </a:fld>
            <a:endParaRPr lang="en-US"/>
          </a:p>
        </p:txBody>
      </p:sp>
    </p:spTree>
    <p:extLst>
      <p:ext uri="{BB962C8B-B14F-4D97-AF65-F5344CB8AC3E}">
        <p14:creationId xmlns:p14="http://schemas.microsoft.com/office/powerpoint/2010/main" val="304118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AA67A-7BD4-4CE3-99FE-34DF0F1E5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E0600-5340-4A6F-8531-9D134B771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E74FA-8334-44D9-85B9-F591805269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64AEB-D732-4E1B-BB85-FB9E7EC8031C}" type="datetimeFigureOut">
              <a:rPr lang="en-US" smtClean="0"/>
              <a:t>2/20/2019</a:t>
            </a:fld>
            <a:endParaRPr lang="en-US"/>
          </a:p>
        </p:txBody>
      </p:sp>
      <p:sp>
        <p:nvSpPr>
          <p:cNvPr id="5" name="Footer Placeholder 4">
            <a:extLst>
              <a:ext uri="{FF2B5EF4-FFF2-40B4-BE49-F238E27FC236}">
                <a16:creationId xmlns:a16="http://schemas.microsoft.com/office/drawing/2014/main" id="{637AF821-8C33-40A5-9DCA-2F826CB2C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1C4D50-15EB-4937-A3D0-0E0D79A65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62E57-016E-4C09-9F17-9FBDE13A9575}" type="slidenum">
              <a:rPr lang="en-US" smtClean="0"/>
              <a:t>‹#›</a:t>
            </a:fld>
            <a:endParaRPr lang="en-US"/>
          </a:p>
        </p:txBody>
      </p:sp>
    </p:spTree>
    <p:extLst>
      <p:ext uri="{BB962C8B-B14F-4D97-AF65-F5344CB8AC3E}">
        <p14:creationId xmlns:p14="http://schemas.microsoft.com/office/powerpoint/2010/main" val="28130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png"/><Relationship Id="rId7" Type="http://schemas.openxmlformats.org/officeDocument/2006/relationships/diagramColors" Target="../diagrams/colors1.xml"/><Relationship Id="rId2" Type="http://schemas.openxmlformats.org/officeDocument/2006/relationships/hyperlink" Target="https://www.capgemini.com/service/invent/" TargetMode="Externa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046B8D8-8A9B-4E5E-A112-4F3ED9EEFA3F}"/>
              </a:ext>
            </a:extLst>
          </p:cNvPr>
          <p:cNvSpPr>
            <a:spLocks noGrp="1"/>
          </p:cNvSpPr>
          <p:nvPr>
            <p:ph type="subTitle" idx="1"/>
          </p:nvPr>
        </p:nvSpPr>
        <p:spPr/>
        <p:txBody>
          <a:bodyPr/>
          <a:lstStyle/>
          <a:p>
            <a:r>
              <a:rPr lang="en-US" dirty="0">
                <a:solidFill>
                  <a:schemeClr val="tx1"/>
                </a:solidFill>
                <a:latin typeface="+mj-lt"/>
              </a:rPr>
              <a:t>Hari Krishna Kantipudi</a:t>
            </a:r>
          </a:p>
          <a:p>
            <a:endParaRPr lang="en-US" dirty="0">
              <a:latin typeface="+mj-lt"/>
            </a:endParaRPr>
          </a:p>
        </p:txBody>
      </p:sp>
      <p:sp>
        <p:nvSpPr>
          <p:cNvPr id="3" name="Text Placeholder 2">
            <a:extLst>
              <a:ext uri="{FF2B5EF4-FFF2-40B4-BE49-F238E27FC236}">
                <a16:creationId xmlns:a16="http://schemas.microsoft.com/office/drawing/2014/main" id="{F2620F30-1F1C-4977-8FFC-483E597C6355}"/>
              </a:ext>
            </a:extLst>
          </p:cNvPr>
          <p:cNvSpPr>
            <a:spLocks noGrp="1"/>
          </p:cNvSpPr>
          <p:nvPr>
            <p:ph type="body" sz="quarter" idx="11"/>
          </p:nvPr>
        </p:nvSpPr>
        <p:spPr/>
        <p:txBody>
          <a:bodyPr/>
          <a:lstStyle/>
          <a:p>
            <a:pPr marL="0" indent="0">
              <a:buNone/>
            </a:pPr>
            <a:r>
              <a:rPr lang="en-US" dirty="0"/>
              <a:t>ADVANCED ANALYTICS</a:t>
            </a:r>
          </a:p>
        </p:txBody>
      </p:sp>
    </p:spTree>
    <p:extLst>
      <p:ext uri="{BB962C8B-B14F-4D97-AF65-F5344CB8AC3E}">
        <p14:creationId xmlns:p14="http://schemas.microsoft.com/office/powerpoint/2010/main" val="165511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0A40F-56D9-4004-8838-D68C7DFE5512}"/>
              </a:ext>
            </a:extLst>
          </p:cNvPr>
          <p:cNvSpPr>
            <a:spLocks noGrp="1"/>
          </p:cNvSpPr>
          <p:nvPr>
            <p:ph type="title"/>
          </p:nvPr>
        </p:nvSpPr>
        <p:spPr/>
        <p:txBody>
          <a:bodyPr/>
          <a:lstStyle/>
          <a:p>
            <a:r>
              <a:rPr lang="en-US" dirty="0"/>
              <a:t>Data Exploration</a:t>
            </a:r>
          </a:p>
        </p:txBody>
      </p:sp>
      <p:sp>
        <p:nvSpPr>
          <p:cNvPr id="143" name="TextBox 142">
            <a:extLst>
              <a:ext uri="{FF2B5EF4-FFF2-40B4-BE49-F238E27FC236}">
                <a16:creationId xmlns:a16="http://schemas.microsoft.com/office/drawing/2014/main" id="{C0DA529C-3A39-440E-BA92-61FAF659E2E1}"/>
              </a:ext>
            </a:extLst>
          </p:cNvPr>
          <p:cNvSpPr txBox="1"/>
          <p:nvPr/>
        </p:nvSpPr>
        <p:spPr>
          <a:xfrm>
            <a:off x="6898816" y="3270192"/>
            <a:ext cx="1607239" cy="369332"/>
          </a:xfrm>
          <a:prstGeom prst="rect">
            <a:avLst/>
          </a:prstGeom>
          <a:noFill/>
        </p:spPr>
        <p:txBody>
          <a:bodyPr wrap="square" rtlCol="0" anchor="ctr">
            <a:spAutoFit/>
          </a:bodyPr>
          <a:lstStyle/>
          <a:p>
            <a:pPr algn="ctr"/>
            <a:r>
              <a:rPr lang="en-GB" dirty="0">
                <a:solidFill>
                  <a:schemeClr val="bg1"/>
                </a:solidFill>
                <a:latin typeface="+mj-lt"/>
                <a:cs typeface="Arial" panose="020B0604020202020204" pitchFamily="34" charset="0"/>
              </a:rPr>
              <a:t>Heading</a:t>
            </a:r>
          </a:p>
        </p:txBody>
      </p:sp>
      <p:sp>
        <p:nvSpPr>
          <p:cNvPr id="175" name="TextBox 174">
            <a:extLst>
              <a:ext uri="{FF2B5EF4-FFF2-40B4-BE49-F238E27FC236}">
                <a16:creationId xmlns:a16="http://schemas.microsoft.com/office/drawing/2014/main" id="{50B1D501-3B74-4AFE-98FE-7E1D72FE8BD2}"/>
              </a:ext>
            </a:extLst>
          </p:cNvPr>
          <p:cNvSpPr txBox="1"/>
          <p:nvPr/>
        </p:nvSpPr>
        <p:spPr>
          <a:xfrm>
            <a:off x="468153" y="695108"/>
            <a:ext cx="6652176" cy="2146998"/>
          </a:xfrm>
          <a:prstGeom prst="rect">
            <a:avLst/>
          </a:prstGeom>
          <a:noFill/>
        </p:spPr>
        <p:txBody>
          <a:bodyPr wrap="square" numCol="1" rtlCol="0">
            <a:spAutoFit/>
          </a:bodyPr>
          <a:lstStyle/>
          <a:p>
            <a:pPr>
              <a:lnSpc>
                <a:spcPct val="130000"/>
              </a:lnSpc>
            </a:pPr>
            <a:r>
              <a:rPr lang="en-US" sz="2000" b="1" dirty="0">
                <a:solidFill>
                  <a:schemeClr val="accent1"/>
                </a:solidFill>
                <a:latin typeface="+mj-lt"/>
                <a:ea typeface="Arial" charset="0"/>
                <a:cs typeface="Arial" charset="0"/>
              </a:rPr>
              <a:t>Considering all Patient data since 2015 and their features related to Prescriber, Payer, Journey</a:t>
            </a:r>
          </a:p>
          <a:p>
            <a:pPr>
              <a:lnSpc>
                <a:spcPct val="130000"/>
              </a:lnSpc>
            </a:pPr>
            <a:r>
              <a:rPr lang="en-US" sz="1600" dirty="0">
                <a:latin typeface="+mj-lt"/>
                <a:ea typeface="Arial" charset="0"/>
                <a:cs typeface="Arial" charset="0"/>
              </a:rPr>
              <a:t>Standardizing features related to Patient and to build a machine learning model, we should be identifying attributes that lead a customer to discontinue from Therapy or a drug</a:t>
            </a:r>
          </a:p>
          <a:p>
            <a:pPr>
              <a:lnSpc>
                <a:spcPct val="130000"/>
              </a:lnSpc>
            </a:pPr>
            <a:endParaRPr lang="en-US" sz="1600" dirty="0">
              <a:latin typeface="+mj-lt"/>
              <a:ea typeface="Arial" charset="0"/>
              <a:cs typeface="Arial" charset="0"/>
            </a:endParaRPr>
          </a:p>
        </p:txBody>
      </p:sp>
      <p:pic>
        <p:nvPicPr>
          <p:cNvPr id="2" name="Picture 1">
            <a:extLst>
              <a:ext uri="{FF2B5EF4-FFF2-40B4-BE49-F238E27FC236}">
                <a16:creationId xmlns:a16="http://schemas.microsoft.com/office/drawing/2014/main" id="{FCA42A2B-4A2E-42F5-B8C7-0A2557CC1D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97280" y="2555328"/>
            <a:ext cx="5850245" cy="4210497"/>
          </a:xfrm>
          <a:prstGeom prst="rect">
            <a:avLst/>
          </a:prstGeom>
          <a:ln>
            <a:noFill/>
          </a:ln>
          <a:effectLst>
            <a:outerShdw blurRad="190500" algn="tl" rotWithShape="0">
              <a:srgbClr val="000000">
                <a:alpha val="70000"/>
              </a:srgbClr>
            </a:outerShdw>
          </a:effectLst>
        </p:spPr>
      </p:pic>
      <p:grpSp>
        <p:nvGrpSpPr>
          <p:cNvPr id="4" name="Group 3">
            <a:extLst>
              <a:ext uri="{FF2B5EF4-FFF2-40B4-BE49-F238E27FC236}">
                <a16:creationId xmlns:a16="http://schemas.microsoft.com/office/drawing/2014/main" id="{F420F322-3EBA-4289-AD5E-C490A878608B}"/>
              </a:ext>
            </a:extLst>
          </p:cNvPr>
          <p:cNvGrpSpPr/>
          <p:nvPr/>
        </p:nvGrpSpPr>
        <p:grpSpPr>
          <a:xfrm>
            <a:off x="5981513" y="2539453"/>
            <a:ext cx="2896165" cy="4117555"/>
            <a:chOff x="8275001" y="1370222"/>
            <a:chExt cx="2896165" cy="4117555"/>
          </a:xfrm>
        </p:grpSpPr>
        <p:sp>
          <p:nvSpPr>
            <p:cNvPr id="140" name="Freeform 14">
              <a:extLst>
                <a:ext uri="{FF2B5EF4-FFF2-40B4-BE49-F238E27FC236}">
                  <a16:creationId xmlns:a16="http://schemas.microsoft.com/office/drawing/2014/main" id="{8469A1EA-8AED-4A07-B32F-EB674B6F144D}"/>
                </a:ext>
              </a:extLst>
            </p:cNvPr>
            <p:cNvSpPr>
              <a:spLocks/>
            </p:cNvSpPr>
            <p:nvPr/>
          </p:nvSpPr>
          <p:spPr bwMode="auto">
            <a:xfrm>
              <a:off x="8275001" y="3546360"/>
              <a:ext cx="1800850" cy="1460042"/>
            </a:xfrm>
            <a:custGeom>
              <a:avLst/>
              <a:gdLst>
                <a:gd name="T0" fmla="*/ 621 w 629"/>
                <a:gd name="T1" fmla="*/ 510 h 510"/>
                <a:gd name="T2" fmla="*/ 122 w 629"/>
                <a:gd name="T3" fmla="*/ 510 h 510"/>
                <a:gd name="T4" fmla="*/ 115 w 629"/>
                <a:gd name="T5" fmla="*/ 506 h 510"/>
                <a:gd name="T6" fmla="*/ 2 w 629"/>
                <a:gd name="T7" fmla="*/ 315 h 510"/>
                <a:gd name="T8" fmla="*/ 5 w 629"/>
                <a:gd name="T9" fmla="*/ 304 h 510"/>
                <a:gd name="T10" fmla="*/ 198 w 629"/>
                <a:gd name="T11" fmla="*/ 8 h 510"/>
                <a:gd name="T12" fmla="*/ 207 w 629"/>
                <a:gd name="T13" fmla="*/ 1 h 510"/>
                <a:gd name="T14" fmla="*/ 214 w 629"/>
                <a:gd name="T15" fmla="*/ 10 h 510"/>
                <a:gd name="T16" fmla="*/ 20 w 629"/>
                <a:gd name="T17" fmla="*/ 314 h 510"/>
                <a:gd name="T18" fmla="*/ 20 w 629"/>
                <a:gd name="T19" fmla="*/ 315 h 510"/>
                <a:gd name="T20" fmla="*/ 126 w 629"/>
                <a:gd name="T21" fmla="*/ 494 h 510"/>
                <a:gd name="T22" fmla="*/ 621 w 629"/>
                <a:gd name="T23" fmla="*/ 494 h 510"/>
                <a:gd name="T24" fmla="*/ 629 w 629"/>
                <a:gd name="T25" fmla="*/ 502 h 510"/>
                <a:gd name="T26" fmla="*/ 621 w 629"/>
                <a:gd name="T27"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9" h="510">
                  <a:moveTo>
                    <a:pt x="621" y="510"/>
                  </a:moveTo>
                  <a:cubicBezTo>
                    <a:pt x="122" y="510"/>
                    <a:pt x="122" y="510"/>
                    <a:pt x="122" y="510"/>
                  </a:cubicBezTo>
                  <a:cubicBezTo>
                    <a:pt x="119" y="510"/>
                    <a:pt x="116" y="509"/>
                    <a:pt x="115" y="506"/>
                  </a:cubicBezTo>
                  <a:cubicBezTo>
                    <a:pt x="115" y="506"/>
                    <a:pt x="2" y="316"/>
                    <a:pt x="2" y="315"/>
                  </a:cubicBezTo>
                  <a:cubicBezTo>
                    <a:pt x="0" y="312"/>
                    <a:pt x="1" y="307"/>
                    <a:pt x="5" y="304"/>
                  </a:cubicBezTo>
                  <a:cubicBezTo>
                    <a:pt x="111" y="241"/>
                    <a:pt x="184" y="130"/>
                    <a:pt x="198" y="8"/>
                  </a:cubicBezTo>
                  <a:cubicBezTo>
                    <a:pt x="199" y="4"/>
                    <a:pt x="203" y="0"/>
                    <a:pt x="207" y="1"/>
                  </a:cubicBezTo>
                  <a:cubicBezTo>
                    <a:pt x="212" y="1"/>
                    <a:pt x="215" y="5"/>
                    <a:pt x="214" y="10"/>
                  </a:cubicBezTo>
                  <a:cubicBezTo>
                    <a:pt x="199" y="135"/>
                    <a:pt x="127" y="248"/>
                    <a:pt x="20" y="314"/>
                  </a:cubicBezTo>
                  <a:cubicBezTo>
                    <a:pt x="20" y="314"/>
                    <a:pt x="20" y="315"/>
                    <a:pt x="20" y="315"/>
                  </a:cubicBezTo>
                  <a:cubicBezTo>
                    <a:pt x="126" y="494"/>
                    <a:pt x="126" y="494"/>
                    <a:pt x="126" y="494"/>
                  </a:cubicBezTo>
                  <a:cubicBezTo>
                    <a:pt x="621" y="494"/>
                    <a:pt x="621" y="494"/>
                    <a:pt x="621" y="494"/>
                  </a:cubicBezTo>
                  <a:cubicBezTo>
                    <a:pt x="626" y="494"/>
                    <a:pt x="629" y="498"/>
                    <a:pt x="629" y="502"/>
                  </a:cubicBezTo>
                  <a:cubicBezTo>
                    <a:pt x="629" y="507"/>
                    <a:pt x="626" y="510"/>
                    <a:pt x="621" y="510"/>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41" name="Freeform 15">
              <a:extLst>
                <a:ext uri="{FF2B5EF4-FFF2-40B4-BE49-F238E27FC236}">
                  <a16:creationId xmlns:a16="http://schemas.microsoft.com/office/drawing/2014/main" id="{009E09C6-C682-4D10-9F71-7DDB5D47CCA6}"/>
                </a:ext>
              </a:extLst>
            </p:cNvPr>
            <p:cNvSpPr>
              <a:spLocks/>
            </p:cNvSpPr>
            <p:nvPr/>
          </p:nvSpPr>
          <p:spPr bwMode="auto">
            <a:xfrm>
              <a:off x="8386394" y="2476193"/>
              <a:ext cx="1689458" cy="978665"/>
            </a:xfrm>
            <a:custGeom>
              <a:avLst/>
              <a:gdLst>
                <a:gd name="T0" fmla="*/ 582 w 590"/>
                <a:gd name="T1" fmla="*/ 342 h 342"/>
                <a:gd name="T2" fmla="*/ 170 w 590"/>
                <a:gd name="T3" fmla="*/ 342 h 342"/>
                <a:gd name="T4" fmla="*/ 162 w 590"/>
                <a:gd name="T5" fmla="*/ 334 h 342"/>
                <a:gd name="T6" fmla="*/ 4 w 590"/>
                <a:gd name="T7" fmla="*/ 15 h 342"/>
                <a:gd name="T8" fmla="*/ 2 w 590"/>
                <a:gd name="T9" fmla="*/ 4 h 342"/>
                <a:gd name="T10" fmla="*/ 13 w 590"/>
                <a:gd name="T11" fmla="*/ 2 h 342"/>
                <a:gd name="T12" fmla="*/ 178 w 590"/>
                <a:gd name="T13" fmla="*/ 326 h 342"/>
                <a:gd name="T14" fmla="*/ 582 w 590"/>
                <a:gd name="T15" fmla="*/ 326 h 342"/>
                <a:gd name="T16" fmla="*/ 590 w 590"/>
                <a:gd name="T17" fmla="*/ 334 h 342"/>
                <a:gd name="T18" fmla="*/ 582 w 590"/>
                <a:gd name="T19"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42">
                  <a:moveTo>
                    <a:pt x="582" y="342"/>
                  </a:moveTo>
                  <a:cubicBezTo>
                    <a:pt x="170" y="342"/>
                    <a:pt x="170" y="342"/>
                    <a:pt x="170" y="342"/>
                  </a:cubicBezTo>
                  <a:cubicBezTo>
                    <a:pt x="166" y="342"/>
                    <a:pt x="162" y="338"/>
                    <a:pt x="162" y="334"/>
                  </a:cubicBezTo>
                  <a:cubicBezTo>
                    <a:pt x="162" y="208"/>
                    <a:pt x="104" y="92"/>
                    <a:pt x="4" y="15"/>
                  </a:cubicBezTo>
                  <a:cubicBezTo>
                    <a:pt x="0" y="12"/>
                    <a:pt x="0" y="7"/>
                    <a:pt x="2" y="4"/>
                  </a:cubicBezTo>
                  <a:cubicBezTo>
                    <a:pt x="5" y="0"/>
                    <a:pt x="10" y="0"/>
                    <a:pt x="13" y="2"/>
                  </a:cubicBezTo>
                  <a:cubicBezTo>
                    <a:pt x="116" y="80"/>
                    <a:pt x="176" y="198"/>
                    <a:pt x="178" y="326"/>
                  </a:cubicBezTo>
                  <a:cubicBezTo>
                    <a:pt x="582" y="326"/>
                    <a:pt x="582" y="326"/>
                    <a:pt x="582" y="326"/>
                  </a:cubicBezTo>
                  <a:cubicBezTo>
                    <a:pt x="587" y="326"/>
                    <a:pt x="590" y="330"/>
                    <a:pt x="590" y="334"/>
                  </a:cubicBezTo>
                  <a:cubicBezTo>
                    <a:pt x="590" y="338"/>
                    <a:pt x="587" y="342"/>
                    <a:pt x="582" y="342"/>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42" name="Freeform 16">
              <a:extLst>
                <a:ext uri="{FF2B5EF4-FFF2-40B4-BE49-F238E27FC236}">
                  <a16:creationId xmlns:a16="http://schemas.microsoft.com/office/drawing/2014/main" id="{14626B6E-57AD-4F55-AA2F-391368F6C180}"/>
                </a:ext>
              </a:extLst>
            </p:cNvPr>
            <p:cNvSpPr>
              <a:spLocks/>
            </p:cNvSpPr>
            <p:nvPr/>
          </p:nvSpPr>
          <p:spPr bwMode="auto">
            <a:xfrm>
              <a:off x="8275001" y="1856902"/>
              <a:ext cx="1800850" cy="592769"/>
            </a:xfrm>
            <a:custGeom>
              <a:avLst/>
              <a:gdLst>
                <a:gd name="T0" fmla="*/ 9 w 629"/>
                <a:gd name="T1" fmla="*/ 207 h 207"/>
                <a:gd name="T2" fmla="*/ 5 w 629"/>
                <a:gd name="T3" fmla="*/ 206 h 207"/>
                <a:gd name="T4" fmla="*/ 2 w 629"/>
                <a:gd name="T5" fmla="*/ 195 h 207"/>
                <a:gd name="T6" fmla="*/ 115 w 629"/>
                <a:gd name="T7" fmla="*/ 4 h 207"/>
                <a:gd name="T8" fmla="*/ 122 w 629"/>
                <a:gd name="T9" fmla="*/ 0 h 207"/>
                <a:gd name="T10" fmla="*/ 621 w 629"/>
                <a:gd name="T11" fmla="*/ 0 h 207"/>
                <a:gd name="T12" fmla="*/ 629 w 629"/>
                <a:gd name="T13" fmla="*/ 8 h 207"/>
                <a:gd name="T14" fmla="*/ 621 w 629"/>
                <a:gd name="T15" fmla="*/ 16 h 207"/>
                <a:gd name="T16" fmla="*/ 126 w 629"/>
                <a:gd name="T17" fmla="*/ 16 h 207"/>
                <a:gd name="T18" fmla="*/ 16 w 629"/>
                <a:gd name="T19" fmla="*/ 203 h 207"/>
                <a:gd name="T20" fmla="*/ 9 w 629"/>
                <a:gd name="T21"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9" h="207">
                  <a:moveTo>
                    <a:pt x="9" y="207"/>
                  </a:moveTo>
                  <a:cubicBezTo>
                    <a:pt x="7" y="207"/>
                    <a:pt x="6" y="206"/>
                    <a:pt x="5" y="206"/>
                  </a:cubicBezTo>
                  <a:cubicBezTo>
                    <a:pt x="1" y="203"/>
                    <a:pt x="0" y="198"/>
                    <a:pt x="2" y="195"/>
                  </a:cubicBezTo>
                  <a:cubicBezTo>
                    <a:pt x="115" y="4"/>
                    <a:pt x="115" y="4"/>
                    <a:pt x="115" y="4"/>
                  </a:cubicBezTo>
                  <a:cubicBezTo>
                    <a:pt x="116" y="1"/>
                    <a:pt x="119" y="0"/>
                    <a:pt x="122" y="0"/>
                  </a:cubicBezTo>
                  <a:cubicBezTo>
                    <a:pt x="621" y="0"/>
                    <a:pt x="621" y="0"/>
                    <a:pt x="621" y="0"/>
                  </a:cubicBezTo>
                  <a:cubicBezTo>
                    <a:pt x="626" y="0"/>
                    <a:pt x="629" y="3"/>
                    <a:pt x="629" y="8"/>
                  </a:cubicBezTo>
                  <a:cubicBezTo>
                    <a:pt x="629" y="12"/>
                    <a:pt x="626" y="16"/>
                    <a:pt x="621" y="16"/>
                  </a:cubicBezTo>
                  <a:cubicBezTo>
                    <a:pt x="126" y="16"/>
                    <a:pt x="126" y="16"/>
                    <a:pt x="126" y="16"/>
                  </a:cubicBezTo>
                  <a:cubicBezTo>
                    <a:pt x="16" y="203"/>
                    <a:pt x="16" y="203"/>
                    <a:pt x="16" y="203"/>
                  </a:cubicBezTo>
                  <a:cubicBezTo>
                    <a:pt x="14" y="205"/>
                    <a:pt x="11" y="207"/>
                    <a:pt x="9" y="207"/>
                  </a:cubicBezTo>
                  <a:close/>
                </a:path>
              </a:pathLst>
            </a:custGeom>
            <a:solidFill>
              <a:srgbClr val="69AFD3"/>
            </a:solidFill>
            <a:ln>
              <a:noFill/>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47" name="Rectangle 146">
              <a:extLst>
                <a:ext uri="{FF2B5EF4-FFF2-40B4-BE49-F238E27FC236}">
                  <a16:creationId xmlns:a16="http://schemas.microsoft.com/office/drawing/2014/main" id="{5B9CC95C-91CA-423B-8AC4-864E9E1BB17C}"/>
                </a:ext>
              </a:extLst>
            </p:cNvPr>
            <p:cNvSpPr/>
            <p:nvPr/>
          </p:nvSpPr>
          <p:spPr>
            <a:xfrm>
              <a:off x="8635740" y="1910341"/>
              <a:ext cx="1349857" cy="307777"/>
            </a:xfrm>
            <a:prstGeom prst="rect">
              <a:avLst/>
            </a:prstGeom>
          </p:spPr>
          <p:txBody>
            <a:bodyPr wrap="none">
              <a:spAutoFit/>
            </a:bodyPr>
            <a:lstStyle/>
            <a:p>
              <a:r>
                <a:rPr lang="en-GB" sz="1400" dirty="0">
                  <a:solidFill>
                    <a:srgbClr val="69AFD3"/>
                  </a:solidFill>
                  <a:latin typeface="+mj-lt"/>
                  <a:cs typeface="Times New Roman" panose="02020603050405020304" pitchFamily="18" charset="0"/>
                </a:rPr>
                <a:t>Days on Journey</a:t>
              </a:r>
              <a:endParaRPr lang="en-GB" sz="1400" dirty="0">
                <a:solidFill>
                  <a:srgbClr val="69AFD3"/>
                </a:solidFill>
                <a:latin typeface="+mj-lt"/>
              </a:endParaRPr>
            </a:p>
          </p:txBody>
        </p:sp>
        <p:sp>
          <p:nvSpPr>
            <p:cNvPr id="148" name="Rectangle 147">
              <a:extLst>
                <a:ext uri="{FF2B5EF4-FFF2-40B4-BE49-F238E27FC236}">
                  <a16:creationId xmlns:a16="http://schemas.microsoft.com/office/drawing/2014/main" id="{EFA77546-AD5A-45CD-9E9B-EC8DBB964411}"/>
                </a:ext>
              </a:extLst>
            </p:cNvPr>
            <p:cNvSpPr/>
            <p:nvPr/>
          </p:nvSpPr>
          <p:spPr>
            <a:xfrm>
              <a:off x="8624795" y="5021257"/>
              <a:ext cx="904799" cy="307777"/>
            </a:xfrm>
            <a:prstGeom prst="rect">
              <a:avLst/>
            </a:prstGeom>
          </p:spPr>
          <p:txBody>
            <a:bodyPr wrap="none">
              <a:spAutoFit/>
            </a:bodyPr>
            <a:lstStyle/>
            <a:p>
              <a:r>
                <a:rPr lang="en-GB" sz="1400" dirty="0">
                  <a:solidFill>
                    <a:srgbClr val="00C37B"/>
                  </a:solidFill>
                  <a:latin typeface="+mj-lt"/>
                  <a:ea typeface="Calibri" panose="020F0502020204030204" pitchFamily="34" charset="0"/>
                  <a:cs typeface="Times New Roman" panose="02020603050405020304" pitchFamily="18" charset="0"/>
                </a:rPr>
                <a:t>SP/Region</a:t>
              </a:r>
            </a:p>
          </p:txBody>
        </p:sp>
        <p:grpSp>
          <p:nvGrpSpPr>
            <p:cNvPr id="3" name="Group 2">
              <a:extLst>
                <a:ext uri="{FF2B5EF4-FFF2-40B4-BE49-F238E27FC236}">
                  <a16:creationId xmlns:a16="http://schemas.microsoft.com/office/drawing/2014/main" id="{CA2161D0-2306-4B20-9288-FF8F910A26A7}"/>
                </a:ext>
              </a:extLst>
            </p:cNvPr>
            <p:cNvGrpSpPr/>
            <p:nvPr/>
          </p:nvGrpSpPr>
          <p:grpSpPr>
            <a:xfrm>
              <a:off x="8893251" y="1370222"/>
              <a:ext cx="1487225" cy="4117555"/>
              <a:chOff x="8893251" y="1370222"/>
              <a:chExt cx="1487225" cy="4117555"/>
            </a:xfrm>
          </p:grpSpPr>
          <p:sp>
            <p:nvSpPr>
              <p:cNvPr id="137" name="Freeform 11">
                <a:extLst>
                  <a:ext uri="{FF2B5EF4-FFF2-40B4-BE49-F238E27FC236}">
                    <a16:creationId xmlns:a16="http://schemas.microsoft.com/office/drawing/2014/main" id="{2390D8F7-4012-4FAC-B24C-F3446BC977F7}"/>
                  </a:ext>
                </a:extLst>
              </p:cNvPr>
              <p:cNvSpPr>
                <a:spLocks/>
              </p:cNvSpPr>
              <p:nvPr/>
            </p:nvSpPr>
            <p:spPr bwMode="auto">
              <a:xfrm>
                <a:off x="10076798" y="4477285"/>
                <a:ext cx="303678" cy="1010492"/>
              </a:xfrm>
              <a:custGeom>
                <a:avLst/>
                <a:gdLst>
                  <a:gd name="T0" fmla="*/ 96 w 106"/>
                  <a:gd name="T1" fmla="*/ 353 h 353"/>
                  <a:gd name="T2" fmla="*/ 92 w 106"/>
                  <a:gd name="T3" fmla="*/ 352 h 353"/>
                  <a:gd name="T4" fmla="*/ 0 w 106"/>
                  <a:gd name="T5" fmla="*/ 178 h 353"/>
                  <a:gd name="T6" fmla="*/ 93 w 106"/>
                  <a:gd name="T7" fmla="*/ 3 h 353"/>
                  <a:gd name="T8" fmla="*/ 104 w 106"/>
                  <a:gd name="T9" fmla="*/ 5 h 353"/>
                  <a:gd name="T10" fmla="*/ 102 w 106"/>
                  <a:gd name="T11" fmla="*/ 16 h 353"/>
                  <a:gd name="T12" fmla="*/ 16 w 106"/>
                  <a:gd name="T13" fmla="*/ 178 h 353"/>
                  <a:gd name="T14" fmla="*/ 101 w 106"/>
                  <a:gd name="T15" fmla="*/ 339 h 353"/>
                  <a:gd name="T16" fmla="*/ 103 w 106"/>
                  <a:gd name="T17" fmla="*/ 350 h 353"/>
                  <a:gd name="T18" fmla="*/ 96 w 106"/>
                  <a:gd name="T19" fmla="*/ 35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353">
                    <a:moveTo>
                      <a:pt x="96" y="353"/>
                    </a:moveTo>
                    <a:cubicBezTo>
                      <a:pt x="95" y="353"/>
                      <a:pt x="93" y="353"/>
                      <a:pt x="92" y="352"/>
                    </a:cubicBezTo>
                    <a:cubicBezTo>
                      <a:pt x="35" y="312"/>
                      <a:pt x="0" y="247"/>
                      <a:pt x="0" y="178"/>
                    </a:cubicBezTo>
                    <a:cubicBezTo>
                      <a:pt x="0" y="108"/>
                      <a:pt x="35" y="42"/>
                      <a:pt x="93" y="3"/>
                    </a:cubicBezTo>
                    <a:cubicBezTo>
                      <a:pt x="96" y="0"/>
                      <a:pt x="101" y="1"/>
                      <a:pt x="104" y="5"/>
                    </a:cubicBezTo>
                    <a:cubicBezTo>
                      <a:pt x="106" y="9"/>
                      <a:pt x="105" y="14"/>
                      <a:pt x="102" y="16"/>
                    </a:cubicBezTo>
                    <a:cubicBezTo>
                      <a:pt x="48" y="53"/>
                      <a:pt x="16" y="113"/>
                      <a:pt x="16" y="178"/>
                    </a:cubicBezTo>
                    <a:cubicBezTo>
                      <a:pt x="16" y="242"/>
                      <a:pt x="48" y="302"/>
                      <a:pt x="101" y="339"/>
                    </a:cubicBezTo>
                    <a:cubicBezTo>
                      <a:pt x="104" y="341"/>
                      <a:pt x="105" y="346"/>
                      <a:pt x="103" y="350"/>
                    </a:cubicBezTo>
                    <a:cubicBezTo>
                      <a:pt x="101" y="352"/>
                      <a:pt x="99" y="353"/>
                      <a:pt x="96" y="353"/>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38" name="Freeform 12">
                <a:extLst>
                  <a:ext uri="{FF2B5EF4-FFF2-40B4-BE49-F238E27FC236}">
                    <a16:creationId xmlns:a16="http://schemas.microsoft.com/office/drawing/2014/main" id="{3542B401-6F1A-470D-B758-57D7E9C0AC30}"/>
                  </a:ext>
                </a:extLst>
              </p:cNvPr>
              <p:cNvSpPr>
                <a:spLocks/>
              </p:cNvSpPr>
              <p:nvPr/>
            </p:nvSpPr>
            <p:spPr bwMode="auto">
              <a:xfrm>
                <a:off x="10076798" y="2925743"/>
                <a:ext cx="303678" cy="1010492"/>
              </a:xfrm>
              <a:custGeom>
                <a:avLst/>
                <a:gdLst>
                  <a:gd name="T0" fmla="*/ 96 w 106"/>
                  <a:gd name="T1" fmla="*/ 353 h 353"/>
                  <a:gd name="T2" fmla="*/ 92 w 106"/>
                  <a:gd name="T3" fmla="*/ 351 h 353"/>
                  <a:gd name="T4" fmla="*/ 0 w 106"/>
                  <a:gd name="T5" fmla="*/ 177 h 353"/>
                  <a:gd name="T6" fmla="*/ 93 w 106"/>
                  <a:gd name="T7" fmla="*/ 2 h 353"/>
                  <a:gd name="T8" fmla="*/ 104 w 106"/>
                  <a:gd name="T9" fmla="*/ 4 h 353"/>
                  <a:gd name="T10" fmla="*/ 102 w 106"/>
                  <a:gd name="T11" fmla="*/ 16 h 353"/>
                  <a:gd name="T12" fmla="*/ 16 w 106"/>
                  <a:gd name="T13" fmla="*/ 177 h 353"/>
                  <a:gd name="T14" fmla="*/ 101 w 106"/>
                  <a:gd name="T15" fmla="*/ 338 h 353"/>
                  <a:gd name="T16" fmla="*/ 103 w 106"/>
                  <a:gd name="T17" fmla="*/ 349 h 353"/>
                  <a:gd name="T18" fmla="*/ 96 w 106"/>
                  <a:gd name="T19" fmla="*/ 35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353">
                    <a:moveTo>
                      <a:pt x="96" y="353"/>
                    </a:moveTo>
                    <a:cubicBezTo>
                      <a:pt x="95" y="353"/>
                      <a:pt x="93" y="352"/>
                      <a:pt x="92" y="351"/>
                    </a:cubicBezTo>
                    <a:cubicBezTo>
                      <a:pt x="35" y="312"/>
                      <a:pt x="0" y="247"/>
                      <a:pt x="0" y="177"/>
                    </a:cubicBezTo>
                    <a:cubicBezTo>
                      <a:pt x="0" y="107"/>
                      <a:pt x="35" y="42"/>
                      <a:pt x="93" y="2"/>
                    </a:cubicBezTo>
                    <a:cubicBezTo>
                      <a:pt x="96" y="0"/>
                      <a:pt x="101" y="1"/>
                      <a:pt x="104" y="4"/>
                    </a:cubicBezTo>
                    <a:cubicBezTo>
                      <a:pt x="106" y="8"/>
                      <a:pt x="105" y="13"/>
                      <a:pt x="102" y="16"/>
                    </a:cubicBezTo>
                    <a:cubicBezTo>
                      <a:pt x="48" y="52"/>
                      <a:pt x="16" y="113"/>
                      <a:pt x="16" y="177"/>
                    </a:cubicBezTo>
                    <a:cubicBezTo>
                      <a:pt x="16" y="241"/>
                      <a:pt x="48" y="302"/>
                      <a:pt x="101" y="338"/>
                    </a:cubicBezTo>
                    <a:cubicBezTo>
                      <a:pt x="104" y="341"/>
                      <a:pt x="105" y="346"/>
                      <a:pt x="103" y="349"/>
                    </a:cubicBezTo>
                    <a:cubicBezTo>
                      <a:pt x="101" y="352"/>
                      <a:pt x="99" y="353"/>
                      <a:pt x="96" y="353"/>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39" name="Freeform 13">
                <a:extLst>
                  <a:ext uri="{FF2B5EF4-FFF2-40B4-BE49-F238E27FC236}">
                    <a16:creationId xmlns:a16="http://schemas.microsoft.com/office/drawing/2014/main" id="{F8CB9934-9674-46D9-8414-1EC9E2B7E64F}"/>
                  </a:ext>
                </a:extLst>
              </p:cNvPr>
              <p:cNvSpPr>
                <a:spLocks/>
              </p:cNvSpPr>
              <p:nvPr/>
            </p:nvSpPr>
            <p:spPr bwMode="auto">
              <a:xfrm>
                <a:off x="10076798" y="1370222"/>
                <a:ext cx="303678" cy="1010492"/>
              </a:xfrm>
              <a:custGeom>
                <a:avLst/>
                <a:gdLst>
                  <a:gd name="T0" fmla="*/ 96 w 106"/>
                  <a:gd name="T1" fmla="*/ 353 h 353"/>
                  <a:gd name="T2" fmla="*/ 92 w 106"/>
                  <a:gd name="T3" fmla="*/ 352 h 353"/>
                  <a:gd name="T4" fmla="*/ 0 w 106"/>
                  <a:gd name="T5" fmla="*/ 178 h 353"/>
                  <a:gd name="T6" fmla="*/ 93 w 106"/>
                  <a:gd name="T7" fmla="*/ 3 h 353"/>
                  <a:gd name="T8" fmla="*/ 104 w 106"/>
                  <a:gd name="T9" fmla="*/ 5 h 353"/>
                  <a:gd name="T10" fmla="*/ 102 w 106"/>
                  <a:gd name="T11" fmla="*/ 16 h 353"/>
                  <a:gd name="T12" fmla="*/ 16 w 106"/>
                  <a:gd name="T13" fmla="*/ 178 h 353"/>
                  <a:gd name="T14" fmla="*/ 101 w 106"/>
                  <a:gd name="T15" fmla="*/ 339 h 353"/>
                  <a:gd name="T16" fmla="*/ 103 w 106"/>
                  <a:gd name="T17" fmla="*/ 350 h 353"/>
                  <a:gd name="T18" fmla="*/ 96 w 106"/>
                  <a:gd name="T19" fmla="*/ 35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353">
                    <a:moveTo>
                      <a:pt x="96" y="353"/>
                    </a:moveTo>
                    <a:cubicBezTo>
                      <a:pt x="95" y="353"/>
                      <a:pt x="93" y="353"/>
                      <a:pt x="92" y="352"/>
                    </a:cubicBezTo>
                    <a:cubicBezTo>
                      <a:pt x="35" y="312"/>
                      <a:pt x="0" y="247"/>
                      <a:pt x="0" y="178"/>
                    </a:cubicBezTo>
                    <a:cubicBezTo>
                      <a:pt x="0" y="108"/>
                      <a:pt x="35" y="43"/>
                      <a:pt x="93" y="3"/>
                    </a:cubicBezTo>
                    <a:cubicBezTo>
                      <a:pt x="96" y="0"/>
                      <a:pt x="101" y="1"/>
                      <a:pt x="104" y="5"/>
                    </a:cubicBezTo>
                    <a:cubicBezTo>
                      <a:pt x="106" y="9"/>
                      <a:pt x="105" y="14"/>
                      <a:pt x="102" y="16"/>
                    </a:cubicBezTo>
                    <a:cubicBezTo>
                      <a:pt x="48" y="53"/>
                      <a:pt x="16" y="113"/>
                      <a:pt x="16" y="178"/>
                    </a:cubicBezTo>
                    <a:cubicBezTo>
                      <a:pt x="16" y="242"/>
                      <a:pt x="48" y="302"/>
                      <a:pt x="101" y="339"/>
                    </a:cubicBezTo>
                    <a:cubicBezTo>
                      <a:pt x="104" y="341"/>
                      <a:pt x="105" y="346"/>
                      <a:pt x="103" y="350"/>
                    </a:cubicBezTo>
                    <a:cubicBezTo>
                      <a:pt x="101" y="352"/>
                      <a:pt x="99" y="353"/>
                      <a:pt x="96" y="353"/>
                    </a:cubicBezTo>
                    <a:close/>
                  </a:path>
                </a:pathLst>
              </a:custGeom>
              <a:solidFill>
                <a:srgbClr val="69AFD3"/>
              </a:solidFill>
              <a:ln>
                <a:noFill/>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49" name="Rectangle 148">
                <a:extLst>
                  <a:ext uri="{FF2B5EF4-FFF2-40B4-BE49-F238E27FC236}">
                    <a16:creationId xmlns:a16="http://schemas.microsoft.com/office/drawing/2014/main" id="{B7A357FD-2246-4036-A2F4-0A8DCB5FE554}"/>
                  </a:ext>
                </a:extLst>
              </p:cNvPr>
              <p:cNvSpPr/>
              <p:nvPr/>
            </p:nvSpPr>
            <p:spPr>
              <a:xfrm>
                <a:off x="8893251" y="3465280"/>
                <a:ext cx="1249253" cy="307777"/>
              </a:xfrm>
              <a:prstGeom prst="rect">
                <a:avLst/>
              </a:prstGeom>
            </p:spPr>
            <p:txBody>
              <a:bodyPr wrap="none">
                <a:spAutoFit/>
              </a:bodyPr>
              <a:lstStyle/>
              <a:p>
                <a:r>
                  <a:rPr lang="en-GB" sz="1400" dirty="0">
                    <a:solidFill>
                      <a:srgbClr val="FF6327"/>
                    </a:solidFill>
                    <a:latin typeface="+mj-lt"/>
                    <a:ea typeface="Calibri" panose="020F0502020204030204" pitchFamily="34" charset="0"/>
                    <a:cs typeface="Times New Roman" panose="02020603050405020304" pitchFamily="18" charset="0"/>
                  </a:rPr>
                  <a:t>Provider/Payer</a:t>
                </a:r>
              </a:p>
            </p:txBody>
          </p:sp>
        </p:grpSp>
        <p:grpSp>
          <p:nvGrpSpPr>
            <p:cNvPr id="152" name="Groupe 392">
              <a:extLst>
                <a:ext uri="{FF2B5EF4-FFF2-40B4-BE49-F238E27FC236}">
                  <a16:creationId xmlns:a16="http://schemas.microsoft.com/office/drawing/2014/main" id="{DEB50DF3-A59B-401E-8199-D416E40088E9}"/>
                </a:ext>
              </a:extLst>
            </p:cNvPr>
            <p:cNvGrpSpPr/>
            <p:nvPr/>
          </p:nvGrpSpPr>
          <p:grpSpPr>
            <a:xfrm>
              <a:off x="10407810" y="4825395"/>
              <a:ext cx="526979" cy="314271"/>
              <a:chOff x="5640388" y="4410075"/>
              <a:chExt cx="436563" cy="260350"/>
            </a:xfrm>
          </p:grpSpPr>
          <p:sp>
            <p:nvSpPr>
              <p:cNvPr id="166" name="Freeform 613">
                <a:extLst>
                  <a:ext uri="{FF2B5EF4-FFF2-40B4-BE49-F238E27FC236}">
                    <a16:creationId xmlns:a16="http://schemas.microsoft.com/office/drawing/2014/main" id="{F192BAE9-FFED-45BF-894B-2BCE0A457B1D}"/>
                  </a:ext>
                </a:extLst>
              </p:cNvPr>
              <p:cNvSpPr>
                <a:spLocks/>
              </p:cNvSpPr>
              <p:nvPr/>
            </p:nvSpPr>
            <p:spPr bwMode="auto">
              <a:xfrm>
                <a:off x="5640388" y="4410075"/>
                <a:ext cx="436563" cy="260350"/>
              </a:xfrm>
              <a:custGeom>
                <a:avLst/>
                <a:gdLst/>
                <a:ahLst/>
                <a:cxnLst>
                  <a:cxn ang="0">
                    <a:pos x="0" y="0"/>
                  </a:cxn>
                  <a:cxn ang="0">
                    <a:pos x="0" y="164"/>
                  </a:cxn>
                  <a:cxn ang="0">
                    <a:pos x="275" y="164"/>
                  </a:cxn>
                </a:cxnLst>
                <a:rect l="0" t="0" r="r" b="b"/>
                <a:pathLst>
                  <a:path w="275" h="164">
                    <a:moveTo>
                      <a:pt x="0" y="0"/>
                    </a:moveTo>
                    <a:lnTo>
                      <a:pt x="0" y="164"/>
                    </a:lnTo>
                    <a:lnTo>
                      <a:pt x="275" y="164"/>
                    </a:lnTo>
                  </a:path>
                </a:pathLst>
              </a:custGeom>
              <a:noFill/>
              <a:ln w="1270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67" name="Freeform 614">
                <a:extLst>
                  <a:ext uri="{FF2B5EF4-FFF2-40B4-BE49-F238E27FC236}">
                    <a16:creationId xmlns:a16="http://schemas.microsoft.com/office/drawing/2014/main" id="{EE41BD34-741A-445F-88FC-158022856078}"/>
                  </a:ext>
                </a:extLst>
              </p:cNvPr>
              <p:cNvSpPr>
                <a:spLocks/>
              </p:cNvSpPr>
              <p:nvPr/>
            </p:nvSpPr>
            <p:spPr bwMode="auto">
              <a:xfrm>
                <a:off x="5681663" y="4443413"/>
                <a:ext cx="296863" cy="193675"/>
              </a:xfrm>
              <a:custGeom>
                <a:avLst/>
                <a:gdLst/>
                <a:ahLst/>
                <a:cxnLst>
                  <a:cxn ang="0">
                    <a:pos x="0" y="122"/>
                  </a:cxn>
                  <a:cxn ang="0">
                    <a:pos x="56" y="65"/>
                  </a:cxn>
                  <a:cxn ang="0">
                    <a:pos x="89" y="97"/>
                  </a:cxn>
                  <a:cxn ang="0">
                    <a:pos x="187" y="0"/>
                  </a:cxn>
                </a:cxnLst>
                <a:rect l="0" t="0" r="r" b="b"/>
                <a:pathLst>
                  <a:path w="187" h="122">
                    <a:moveTo>
                      <a:pt x="0" y="122"/>
                    </a:moveTo>
                    <a:lnTo>
                      <a:pt x="56" y="65"/>
                    </a:lnTo>
                    <a:lnTo>
                      <a:pt x="89" y="97"/>
                    </a:lnTo>
                    <a:lnTo>
                      <a:pt x="187" y="0"/>
                    </a:lnTo>
                  </a:path>
                </a:pathLst>
              </a:custGeom>
              <a:noFill/>
              <a:ln w="1270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168" name="Freeform 615">
                <a:extLst>
                  <a:ext uri="{FF2B5EF4-FFF2-40B4-BE49-F238E27FC236}">
                    <a16:creationId xmlns:a16="http://schemas.microsoft.com/office/drawing/2014/main" id="{6CF63BDE-4474-410C-8409-AAAE6B14BF2D}"/>
                  </a:ext>
                </a:extLst>
              </p:cNvPr>
              <p:cNvSpPr>
                <a:spLocks/>
              </p:cNvSpPr>
              <p:nvPr/>
            </p:nvSpPr>
            <p:spPr bwMode="auto">
              <a:xfrm>
                <a:off x="5930900" y="4418013"/>
                <a:ext cx="82550" cy="90487"/>
              </a:xfrm>
              <a:custGeom>
                <a:avLst/>
                <a:gdLst/>
                <a:ahLst/>
                <a:cxnLst>
                  <a:cxn ang="0">
                    <a:pos x="0" y="0"/>
                  </a:cxn>
                  <a:cxn ang="0">
                    <a:pos x="52" y="0"/>
                  </a:cxn>
                  <a:cxn ang="0">
                    <a:pos x="52" y="57"/>
                  </a:cxn>
                </a:cxnLst>
                <a:rect l="0" t="0" r="r" b="b"/>
                <a:pathLst>
                  <a:path w="52" h="57">
                    <a:moveTo>
                      <a:pt x="0" y="0"/>
                    </a:moveTo>
                    <a:lnTo>
                      <a:pt x="52" y="0"/>
                    </a:lnTo>
                    <a:lnTo>
                      <a:pt x="52" y="57"/>
                    </a:lnTo>
                  </a:path>
                </a:pathLst>
              </a:custGeom>
              <a:noFill/>
              <a:ln w="1270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latin typeface="+mj-lt"/>
                </a:endParaRPr>
              </a:p>
            </p:txBody>
          </p:sp>
        </p:grpSp>
        <p:grpSp>
          <p:nvGrpSpPr>
            <p:cNvPr id="153" name="Groupe 552">
              <a:extLst>
                <a:ext uri="{FF2B5EF4-FFF2-40B4-BE49-F238E27FC236}">
                  <a16:creationId xmlns:a16="http://schemas.microsoft.com/office/drawing/2014/main" id="{7BFCD484-8069-4415-ACA9-68CB1872BD78}"/>
                </a:ext>
              </a:extLst>
            </p:cNvPr>
            <p:cNvGrpSpPr/>
            <p:nvPr/>
          </p:nvGrpSpPr>
          <p:grpSpPr>
            <a:xfrm>
              <a:off x="10388606" y="1687006"/>
              <a:ext cx="565387" cy="376924"/>
              <a:chOff x="322263" y="2147888"/>
              <a:chExt cx="361951" cy="241300"/>
            </a:xfrm>
          </p:grpSpPr>
          <p:sp>
            <p:nvSpPr>
              <p:cNvPr id="161" name="Freeform 285">
                <a:extLst>
                  <a:ext uri="{FF2B5EF4-FFF2-40B4-BE49-F238E27FC236}">
                    <a16:creationId xmlns:a16="http://schemas.microsoft.com/office/drawing/2014/main" id="{A88A9CD1-68F2-4A7F-B7CF-170B8453D965}"/>
                  </a:ext>
                </a:extLst>
              </p:cNvPr>
              <p:cNvSpPr>
                <a:spLocks/>
              </p:cNvSpPr>
              <p:nvPr/>
            </p:nvSpPr>
            <p:spPr bwMode="auto">
              <a:xfrm>
                <a:off x="322263" y="2147888"/>
                <a:ext cx="249238" cy="241300"/>
              </a:xfrm>
              <a:custGeom>
                <a:avLst/>
                <a:gdLst/>
                <a:ahLst/>
                <a:cxnLst>
                  <a:cxn ang="0">
                    <a:pos x="32" y="83"/>
                  </a:cxn>
                  <a:cxn ang="0">
                    <a:pos x="32" y="124"/>
                  </a:cxn>
                  <a:cxn ang="0">
                    <a:pos x="18" y="124"/>
                  </a:cxn>
                  <a:cxn ang="0">
                    <a:pos x="9" y="115"/>
                  </a:cxn>
                  <a:cxn ang="0">
                    <a:pos x="9" y="83"/>
                  </a:cxn>
                  <a:cxn ang="0">
                    <a:pos x="0" y="74"/>
                  </a:cxn>
                  <a:cxn ang="0">
                    <a:pos x="0" y="50"/>
                  </a:cxn>
                  <a:cxn ang="0">
                    <a:pos x="9" y="41"/>
                  </a:cxn>
                  <a:cxn ang="0">
                    <a:pos x="51" y="42"/>
                  </a:cxn>
                  <a:cxn ang="0">
                    <a:pos x="129" y="0"/>
                  </a:cxn>
                  <a:cxn ang="0">
                    <a:pos x="129" y="124"/>
                  </a:cxn>
                  <a:cxn ang="0">
                    <a:pos x="55" y="83"/>
                  </a:cxn>
                  <a:cxn ang="0">
                    <a:pos x="55" y="50"/>
                  </a:cxn>
                  <a:cxn ang="0">
                    <a:pos x="119" y="28"/>
                  </a:cxn>
                  <a:cxn ang="0">
                    <a:pos x="119" y="28"/>
                  </a:cxn>
                </a:cxnLst>
                <a:rect l="0" t="0" r="r" b="b"/>
                <a:pathLst>
                  <a:path w="129" h="125">
                    <a:moveTo>
                      <a:pt x="32" y="83"/>
                    </a:moveTo>
                    <a:cubicBezTo>
                      <a:pt x="32" y="124"/>
                      <a:pt x="32" y="124"/>
                      <a:pt x="32" y="124"/>
                    </a:cubicBezTo>
                    <a:cubicBezTo>
                      <a:pt x="18" y="124"/>
                      <a:pt x="18" y="124"/>
                      <a:pt x="18" y="124"/>
                    </a:cubicBezTo>
                    <a:cubicBezTo>
                      <a:pt x="15" y="125"/>
                      <a:pt x="10" y="120"/>
                      <a:pt x="9" y="115"/>
                    </a:cubicBezTo>
                    <a:cubicBezTo>
                      <a:pt x="9" y="83"/>
                      <a:pt x="9" y="83"/>
                      <a:pt x="9" y="83"/>
                    </a:cubicBezTo>
                    <a:cubicBezTo>
                      <a:pt x="4" y="83"/>
                      <a:pt x="0" y="78"/>
                      <a:pt x="0" y="74"/>
                    </a:cubicBezTo>
                    <a:cubicBezTo>
                      <a:pt x="0" y="50"/>
                      <a:pt x="0" y="50"/>
                      <a:pt x="0" y="50"/>
                    </a:cubicBezTo>
                    <a:cubicBezTo>
                      <a:pt x="0" y="45"/>
                      <a:pt x="5" y="41"/>
                      <a:pt x="9" y="41"/>
                    </a:cubicBezTo>
                    <a:cubicBezTo>
                      <a:pt x="51" y="42"/>
                      <a:pt x="51" y="42"/>
                      <a:pt x="51" y="42"/>
                    </a:cubicBezTo>
                    <a:cubicBezTo>
                      <a:pt x="129" y="0"/>
                      <a:pt x="129" y="0"/>
                      <a:pt x="129" y="0"/>
                    </a:cubicBezTo>
                    <a:cubicBezTo>
                      <a:pt x="129" y="124"/>
                      <a:pt x="129" y="124"/>
                      <a:pt x="129" y="124"/>
                    </a:cubicBezTo>
                    <a:cubicBezTo>
                      <a:pt x="55" y="83"/>
                      <a:pt x="55" y="83"/>
                      <a:pt x="55" y="83"/>
                    </a:cubicBezTo>
                    <a:cubicBezTo>
                      <a:pt x="55" y="50"/>
                      <a:pt x="55" y="50"/>
                      <a:pt x="55" y="50"/>
                    </a:cubicBezTo>
                    <a:cubicBezTo>
                      <a:pt x="119" y="28"/>
                      <a:pt x="119" y="28"/>
                      <a:pt x="119" y="28"/>
                    </a:cubicBezTo>
                    <a:cubicBezTo>
                      <a:pt x="119" y="28"/>
                      <a:pt x="119" y="28"/>
                      <a:pt x="119" y="28"/>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62" name="Freeform 286">
                <a:extLst>
                  <a:ext uri="{FF2B5EF4-FFF2-40B4-BE49-F238E27FC236}">
                    <a16:creationId xmlns:a16="http://schemas.microsoft.com/office/drawing/2014/main" id="{2A877307-1C7F-465D-8C20-789A29C5D556}"/>
                  </a:ext>
                </a:extLst>
              </p:cNvPr>
              <p:cNvSpPr>
                <a:spLocks/>
              </p:cNvSpPr>
              <p:nvPr/>
            </p:nvSpPr>
            <p:spPr bwMode="auto">
              <a:xfrm>
                <a:off x="360363" y="2308225"/>
                <a:ext cx="52388" cy="28575"/>
              </a:xfrm>
              <a:custGeom>
                <a:avLst/>
                <a:gdLst/>
                <a:ahLst/>
                <a:cxnLst>
                  <a:cxn ang="0">
                    <a:pos x="0" y="0"/>
                  </a:cxn>
                  <a:cxn ang="0">
                    <a:pos x="27" y="0"/>
                  </a:cxn>
                  <a:cxn ang="0">
                    <a:pos x="27" y="10"/>
                  </a:cxn>
                  <a:cxn ang="0">
                    <a:pos x="23" y="15"/>
                  </a:cxn>
                  <a:cxn ang="0">
                    <a:pos x="13" y="15"/>
                  </a:cxn>
                </a:cxnLst>
                <a:rect l="0" t="0" r="r" b="b"/>
                <a:pathLst>
                  <a:path w="27" h="15">
                    <a:moveTo>
                      <a:pt x="0" y="0"/>
                    </a:moveTo>
                    <a:cubicBezTo>
                      <a:pt x="27" y="0"/>
                      <a:pt x="27" y="0"/>
                      <a:pt x="27" y="0"/>
                    </a:cubicBezTo>
                    <a:cubicBezTo>
                      <a:pt x="27" y="5"/>
                      <a:pt x="27" y="6"/>
                      <a:pt x="27" y="10"/>
                    </a:cubicBezTo>
                    <a:cubicBezTo>
                      <a:pt x="27" y="13"/>
                      <a:pt x="25" y="15"/>
                      <a:pt x="23" y="15"/>
                    </a:cubicBezTo>
                    <a:cubicBezTo>
                      <a:pt x="13" y="15"/>
                      <a:pt x="13" y="15"/>
                      <a:pt x="13" y="15"/>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63" name="Freeform 287">
                <a:extLst>
                  <a:ext uri="{FF2B5EF4-FFF2-40B4-BE49-F238E27FC236}">
                    <a16:creationId xmlns:a16="http://schemas.microsoft.com/office/drawing/2014/main" id="{52FEB74B-D5AA-4681-AC8D-9A6E10BA6972}"/>
                  </a:ext>
                </a:extLst>
              </p:cNvPr>
              <p:cNvSpPr>
                <a:spLocks/>
              </p:cNvSpPr>
              <p:nvPr/>
            </p:nvSpPr>
            <p:spPr bwMode="auto">
              <a:xfrm>
                <a:off x="611188" y="2208213"/>
                <a:ext cx="38100" cy="106363"/>
              </a:xfrm>
              <a:custGeom>
                <a:avLst/>
                <a:gdLst/>
                <a:ahLst/>
                <a:cxnLst>
                  <a:cxn ang="0">
                    <a:pos x="0" y="0"/>
                  </a:cxn>
                  <a:cxn ang="0">
                    <a:pos x="8" y="48"/>
                  </a:cxn>
                  <a:cxn ang="0">
                    <a:pos x="0" y="55"/>
                  </a:cxn>
                </a:cxnLst>
                <a:rect l="0" t="0" r="r" b="b"/>
                <a:pathLst>
                  <a:path w="20" h="55">
                    <a:moveTo>
                      <a:pt x="0" y="0"/>
                    </a:moveTo>
                    <a:cubicBezTo>
                      <a:pt x="16" y="11"/>
                      <a:pt x="20" y="32"/>
                      <a:pt x="8" y="48"/>
                    </a:cubicBezTo>
                    <a:cubicBezTo>
                      <a:pt x="6" y="50"/>
                      <a:pt x="3" y="53"/>
                      <a:pt x="0" y="55"/>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64" name="Freeform 288">
                <a:extLst>
                  <a:ext uri="{FF2B5EF4-FFF2-40B4-BE49-F238E27FC236}">
                    <a16:creationId xmlns:a16="http://schemas.microsoft.com/office/drawing/2014/main" id="{79070122-A298-41F6-915B-7C5889FB3F58}"/>
                  </a:ext>
                </a:extLst>
              </p:cNvPr>
              <p:cNvSpPr>
                <a:spLocks/>
              </p:cNvSpPr>
              <p:nvPr/>
            </p:nvSpPr>
            <p:spPr bwMode="auto">
              <a:xfrm>
                <a:off x="631826" y="2184400"/>
                <a:ext cx="52388" cy="152400"/>
              </a:xfrm>
              <a:custGeom>
                <a:avLst/>
                <a:gdLst/>
                <a:ahLst/>
                <a:cxnLst>
                  <a:cxn ang="0">
                    <a:pos x="0" y="0"/>
                  </a:cxn>
                  <a:cxn ang="0">
                    <a:pos x="11" y="68"/>
                  </a:cxn>
                  <a:cxn ang="0">
                    <a:pos x="0" y="79"/>
                  </a:cxn>
                </a:cxnLst>
                <a:rect l="0" t="0" r="r" b="b"/>
                <a:pathLst>
                  <a:path w="27" h="79">
                    <a:moveTo>
                      <a:pt x="0" y="0"/>
                    </a:moveTo>
                    <a:cubicBezTo>
                      <a:pt x="22" y="16"/>
                      <a:pt x="27" y="47"/>
                      <a:pt x="11" y="68"/>
                    </a:cubicBezTo>
                    <a:cubicBezTo>
                      <a:pt x="8" y="72"/>
                      <a:pt x="4" y="76"/>
                      <a:pt x="0" y="79"/>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65" name="Freeform 289">
                <a:extLst>
                  <a:ext uri="{FF2B5EF4-FFF2-40B4-BE49-F238E27FC236}">
                    <a16:creationId xmlns:a16="http://schemas.microsoft.com/office/drawing/2014/main" id="{8DF6A65B-F387-469E-B80C-E9D585CDF76C}"/>
                  </a:ext>
                </a:extLst>
              </p:cNvPr>
              <p:cNvSpPr>
                <a:spLocks/>
              </p:cNvSpPr>
              <p:nvPr/>
            </p:nvSpPr>
            <p:spPr bwMode="auto">
              <a:xfrm>
                <a:off x="596901" y="2236788"/>
                <a:ext cx="17463" cy="47625"/>
              </a:xfrm>
              <a:custGeom>
                <a:avLst/>
                <a:gdLst/>
                <a:ahLst/>
                <a:cxnLst>
                  <a:cxn ang="0">
                    <a:pos x="0" y="0"/>
                  </a:cxn>
                  <a:cxn ang="0">
                    <a:pos x="4" y="21"/>
                  </a:cxn>
                  <a:cxn ang="0">
                    <a:pos x="0" y="25"/>
                  </a:cxn>
                </a:cxnLst>
                <a:rect l="0" t="0" r="r" b="b"/>
                <a:pathLst>
                  <a:path w="9" h="25">
                    <a:moveTo>
                      <a:pt x="0" y="0"/>
                    </a:moveTo>
                    <a:cubicBezTo>
                      <a:pt x="8" y="5"/>
                      <a:pt x="9" y="14"/>
                      <a:pt x="4" y="21"/>
                    </a:cubicBezTo>
                    <a:cubicBezTo>
                      <a:pt x="3" y="23"/>
                      <a:pt x="2" y="24"/>
                      <a:pt x="0" y="25"/>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grpSp>
        <p:grpSp>
          <p:nvGrpSpPr>
            <p:cNvPr id="154" name="Groupe 666">
              <a:extLst>
                <a:ext uri="{FF2B5EF4-FFF2-40B4-BE49-F238E27FC236}">
                  <a16:creationId xmlns:a16="http://schemas.microsoft.com/office/drawing/2014/main" id="{EEB696AF-BA69-473E-A561-94745902947D}"/>
                </a:ext>
              </a:extLst>
            </p:cNvPr>
            <p:cNvGrpSpPr/>
            <p:nvPr/>
          </p:nvGrpSpPr>
          <p:grpSpPr>
            <a:xfrm>
              <a:off x="10415401" y="3226104"/>
              <a:ext cx="511797" cy="409769"/>
              <a:chOff x="3992563" y="2897188"/>
              <a:chExt cx="493713" cy="395290"/>
            </a:xfrm>
          </p:grpSpPr>
          <p:sp>
            <p:nvSpPr>
              <p:cNvPr id="155" name="Freeform 391">
                <a:extLst>
                  <a:ext uri="{FF2B5EF4-FFF2-40B4-BE49-F238E27FC236}">
                    <a16:creationId xmlns:a16="http://schemas.microsoft.com/office/drawing/2014/main" id="{130FE0DA-89B3-43BD-8071-BFBEE82E0178}"/>
                  </a:ext>
                </a:extLst>
              </p:cNvPr>
              <p:cNvSpPr>
                <a:spLocks/>
              </p:cNvSpPr>
              <p:nvPr/>
            </p:nvSpPr>
            <p:spPr bwMode="auto">
              <a:xfrm>
                <a:off x="4138613" y="2897188"/>
                <a:ext cx="144463" cy="114300"/>
              </a:xfrm>
              <a:custGeom>
                <a:avLst/>
                <a:gdLst/>
                <a:ahLst/>
                <a:cxnLst>
                  <a:cxn ang="0">
                    <a:pos x="4" y="48"/>
                  </a:cxn>
                  <a:cxn ang="0">
                    <a:pos x="2" y="58"/>
                  </a:cxn>
                  <a:cxn ang="0">
                    <a:pos x="11" y="52"/>
                  </a:cxn>
                  <a:cxn ang="0">
                    <a:pos x="59" y="52"/>
                  </a:cxn>
                  <a:cxn ang="0">
                    <a:pos x="63" y="52"/>
                  </a:cxn>
                  <a:cxn ang="0">
                    <a:pos x="74" y="41"/>
                  </a:cxn>
                  <a:cxn ang="0">
                    <a:pos x="74" y="11"/>
                  </a:cxn>
                  <a:cxn ang="0">
                    <a:pos x="63" y="0"/>
                  </a:cxn>
                  <a:cxn ang="0">
                    <a:pos x="49" y="0"/>
                  </a:cxn>
                  <a:cxn ang="0">
                    <a:pos x="20" y="0"/>
                  </a:cxn>
                  <a:cxn ang="0">
                    <a:pos x="11" y="0"/>
                  </a:cxn>
                  <a:cxn ang="0">
                    <a:pos x="0" y="11"/>
                  </a:cxn>
                  <a:cxn ang="0">
                    <a:pos x="0" y="41"/>
                  </a:cxn>
                </a:cxnLst>
                <a:rect l="0" t="0" r="r" b="b"/>
                <a:pathLst>
                  <a:path w="74" h="59">
                    <a:moveTo>
                      <a:pt x="4" y="48"/>
                    </a:moveTo>
                    <a:cubicBezTo>
                      <a:pt x="5" y="51"/>
                      <a:pt x="2" y="58"/>
                      <a:pt x="2" y="58"/>
                    </a:cubicBezTo>
                    <a:cubicBezTo>
                      <a:pt x="4" y="59"/>
                      <a:pt x="11" y="52"/>
                      <a:pt x="11" y="52"/>
                    </a:cubicBezTo>
                    <a:cubicBezTo>
                      <a:pt x="59" y="52"/>
                      <a:pt x="59" y="52"/>
                      <a:pt x="59" y="52"/>
                    </a:cubicBezTo>
                    <a:cubicBezTo>
                      <a:pt x="63" y="52"/>
                      <a:pt x="63" y="52"/>
                      <a:pt x="63" y="52"/>
                    </a:cubicBezTo>
                    <a:cubicBezTo>
                      <a:pt x="69" y="52"/>
                      <a:pt x="74" y="47"/>
                      <a:pt x="74" y="41"/>
                    </a:cubicBezTo>
                    <a:cubicBezTo>
                      <a:pt x="74" y="11"/>
                      <a:pt x="74" y="11"/>
                      <a:pt x="74" y="11"/>
                    </a:cubicBezTo>
                    <a:cubicBezTo>
                      <a:pt x="74" y="5"/>
                      <a:pt x="69" y="0"/>
                      <a:pt x="63" y="0"/>
                    </a:cubicBezTo>
                    <a:cubicBezTo>
                      <a:pt x="49" y="0"/>
                      <a:pt x="49" y="0"/>
                      <a:pt x="49" y="0"/>
                    </a:cubicBezTo>
                    <a:cubicBezTo>
                      <a:pt x="20" y="0"/>
                      <a:pt x="20" y="0"/>
                      <a:pt x="20" y="0"/>
                    </a:cubicBezTo>
                    <a:cubicBezTo>
                      <a:pt x="11" y="0"/>
                      <a:pt x="11" y="0"/>
                      <a:pt x="11" y="0"/>
                    </a:cubicBezTo>
                    <a:cubicBezTo>
                      <a:pt x="5" y="0"/>
                      <a:pt x="0" y="5"/>
                      <a:pt x="0" y="11"/>
                    </a:cubicBezTo>
                    <a:cubicBezTo>
                      <a:pt x="0" y="41"/>
                      <a:pt x="0" y="41"/>
                      <a:pt x="0" y="41"/>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56" name="Freeform 392">
                <a:extLst>
                  <a:ext uri="{FF2B5EF4-FFF2-40B4-BE49-F238E27FC236}">
                    <a16:creationId xmlns:a16="http://schemas.microsoft.com/office/drawing/2014/main" id="{EBF79EB7-9429-46F3-AEE7-5F3ECA916805}"/>
                  </a:ext>
                </a:extLst>
              </p:cNvPr>
              <p:cNvSpPr>
                <a:spLocks/>
              </p:cNvSpPr>
              <p:nvPr/>
            </p:nvSpPr>
            <p:spPr bwMode="auto">
              <a:xfrm>
                <a:off x="4024313" y="2941638"/>
                <a:ext cx="100013" cy="127000"/>
              </a:xfrm>
              <a:custGeom>
                <a:avLst/>
                <a:gdLst/>
                <a:ahLst/>
                <a:cxnLst>
                  <a:cxn ang="0">
                    <a:pos x="34" y="64"/>
                  </a:cxn>
                  <a:cxn ang="0">
                    <a:pos x="50" y="25"/>
                  </a:cxn>
                  <a:cxn ang="0">
                    <a:pos x="25" y="0"/>
                  </a:cxn>
                  <a:cxn ang="0">
                    <a:pos x="1" y="29"/>
                  </a:cxn>
                  <a:cxn ang="0">
                    <a:pos x="34" y="64"/>
                  </a:cxn>
                </a:cxnLst>
                <a:rect l="0" t="0" r="r" b="b"/>
                <a:pathLst>
                  <a:path w="51" h="66">
                    <a:moveTo>
                      <a:pt x="34" y="64"/>
                    </a:moveTo>
                    <a:cubicBezTo>
                      <a:pt x="49" y="60"/>
                      <a:pt x="51" y="41"/>
                      <a:pt x="50" y="25"/>
                    </a:cubicBezTo>
                    <a:cubicBezTo>
                      <a:pt x="50" y="10"/>
                      <a:pt x="37" y="0"/>
                      <a:pt x="25" y="0"/>
                    </a:cubicBezTo>
                    <a:cubicBezTo>
                      <a:pt x="10" y="1"/>
                      <a:pt x="0" y="14"/>
                      <a:pt x="1" y="29"/>
                    </a:cubicBezTo>
                    <a:cubicBezTo>
                      <a:pt x="4" y="55"/>
                      <a:pt x="24" y="66"/>
                      <a:pt x="34" y="64"/>
                    </a:cubicBezTo>
                    <a:close/>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57" name="Freeform 393">
                <a:extLst>
                  <a:ext uri="{FF2B5EF4-FFF2-40B4-BE49-F238E27FC236}">
                    <a16:creationId xmlns:a16="http://schemas.microsoft.com/office/drawing/2014/main" id="{22591256-AF9C-43EC-8687-8D2C1EC9F991}"/>
                  </a:ext>
                </a:extLst>
              </p:cNvPr>
              <p:cNvSpPr>
                <a:spLocks/>
              </p:cNvSpPr>
              <p:nvPr/>
            </p:nvSpPr>
            <p:spPr bwMode="auto">
              <a:xfrm>
                <a:off x="3992563" y="3067050"/>
                <a:ext cx="214313" cy="225425"/>
              </a:xfrm>
              <a:custGeom>
                <a:avLst/>
                <a:gdLst/>
                <a:ahLst/>
                <a:cxnLst>
                  <a:cxn ang="0">
                    <a:pos x="36" y="80"/>
                  </a:cxn>
                  <a:cxn ang="0">
                    <a:pos x="44" y="83"/>
                  </a:cxn>
                  <a:cxn ang="0">
                    <a:pos x="96" y="95"/>
                  </a:cxn>
                  <a:cxn ang="0">
                    <a:pos x="110" y="87"/>
                  </a:cxn>
                  <a:cxn ang="0">
                    <a:pos x="101" y="73"/>
                  </a:cxn>
                  <a:cxn ang="0">
                    <a:pos x="65" y="65"/>
                  </a:cxn>
                  <a:cxn ang="0">
                    <a:pos x="63" y="26"/>
                  </a:cxn>
                  <a:cxn ang="0">
                    <a:pos x="56" y="11"/>
                  </a:cxn>
                  <a:cxn ang="0">
                    <a:pos x="56" y="14"/>
                  </a:cxn>
                  <a:cxn ang="0">
                    <a:pos x="57" y="44"/>
                  </a:cxn>
                  <a:cxn ang="0">
                    <a:pos x="51" y="18"/>
                  </a:cxn>
                  <a:cxn ang="0">
                    <a:pos x="53" y="13"/>
                  </a:cxn>
                  <a:cxn ang="0">
                    <a:pos x="50" y="8"/>
                  </a:cxn>
                  <a:cxn ang="0">
                    <a:pos x="47" y="8"/>
                  </a:cxn>
                  <a:cxn ang="0">
                    <a:pos x="43" y="11"/>
                  </a:cxn>
                  <a:cxn ang="0">
                    <a:pos x="46" y="17"/>
                  </a:cxn>
                  <a:cxn ang="0">
                    <a:pos x="46" y="38"/>
                  </a:cxn>
                  <a:cxn ang="0">
                    <a:pos x="32" y="0"/>
                  </a:cxn>
                  <a:cxn ang="0">
                    <a:pos x="32" y="0"/>
                  </a:cxn>
                  <a:cxn ang="0">
                    <a:pos x="32" y="0"/>
                  </a:cxn>
                  <a:cxn ang="0">
                    <a:pos x="14" y="12"/>
                  </a:cxn>
                  <a:cxn ang="0">
                    <a:pos x="14" y="116"/>
                  </a:cxn>
                  <a:cxn ang="0">
                    <a:pos x="65" y="116"/>
                  </a:cxn>
                  <a:cxn ang="0">
                    <a:pos x="66" y="92"/>
                  </a:cxn>
                  <a:cxn ang="0">
                    <a:pos x="36" y="85"/>
                  </a:cxn>
                </a:cxnLst>
                <a:rect l="0" t="0" r="r" b="b"/>
                <a:pathLst>
                  <a:path w="111" h="116">
                    <a:moveTo>
                      <a:pt x="36" y="80"/>
                    </a:moveTo>
                    <a:cubicBezTo>
                      <a:pt x="37" y="81"/>
                      <a:pt x="40" y="82"/>
                      <a:pt x="44" y="83"/>
                    </a:cubicBezTo>
                    <a:cubicBezTo>
                      <a:pt x="45" y="83"/>
                      <a:pt x="96" y="95"/>
                      <a:pt x="96" y="95"/>
                    </a:cubicBezTo>
                    <a:cubicBezTo>
                      <a:pt x="102" y="97"/>
                      <a:pt x="108" y="93"/>
                      <a:pt x="110" y="87"/>
                    </a:cubicBezTo>
                    <a:cubicBezTo>
                      <a:pt x="111" y="81"/>
                      <a:pt x="107" y="74"/>
                      <a:pt x="101" y="73"/>
                    </a:cubicBezTo>
                    <a:cubicBezTo>
                      <a:pt x="65" y="65"/>
                      <a:pt x="65" y="65"/>
                      <a:pt x="65" y="65"/>
                    </a:cubicBezTo>
                    <a:cubicBezTo>
                      <a:pt x="65" y="49"/>
                      <a:pt x="64" y="33"/>
                      <a:pt x="63" y="26"/>
                    </a:cubicBezTo>
                    <a:cubicBezTo>
                      <a:pt x="60" y="13"/>
                      <a:pt x="56" y="11"/>
                      <a:pt x="56" y="11"/>
                    </a:cubicBezTo>
                    <a:cubicBezTo>
                      <a:pt x="56" y="14"/>
                      <a:pt x="56" y="14"/>
                      <a:pt x="56" y="14"/>
                    </a:cubicBezTo>
                    <a:cubicBezTo>
                      <a:pt x="60" y="30"/>
                      <a:pt x="57" y="44"/>
                      <a:pt x="57" y="44"/>
                    </a:cubicBezTo>
                    <a:cubicBezTo>
                      <a:pt x="57" y="44"/>
                      <a:pt x="53" y="24"/>
                      <a:pt x="51" y="18"/>
                    </a:cubicBezTo>
                    <a:cubicBezTo>
                      <a:pt x="52" y="15"/>
                      <a:pt x="53" y="13"/>
                      <a:pt x="53" y="13"/>
                    </a:cubicBezTo>
                    <a:cubicBezTo>
                      <a:pt x="50" y="8"/>
                      <a:pt x="50" y="8"/>
                      <a:pt x="50" y="8"/>
                    </a:cubicBezTo>
                    <a:cubicBezTo>
                      <a:pt x="50" y="8"/>
                      <a:pt x="49" y="8"/>
                      <a:pt x="47" y="8"/>
                    </a:cubicBezTo>
                    <a:cubicBezTo>
                      <a:pt x="46" y="9"/>
                      <a:pt x="43" y="11"/>
                      <a:pt x="43" y="11"/>
                    </a:cubicBezTo>
                    <a:cubicBezTo>
                      <a:pt x="43" y="11"/>
                      <a:pt x="44" y="14"/>
                      <a:pt x="46" y="17"/>
                    </a:cubicBezTo>
                    <a:cubicBezTo>
                      <a:pt x="46" y="18"/>
                      <a:pt x="47" y="28"/>
                      <a:pt x="46" y="38"/>
                    </a:cubicBezTo>
                    <a:cubicBezTo>
                      <a:pt x="41" y="10"/>
                      <a:pt x="34" y="2"/>
                      <a:pt x="32" y="0"/>
                    </a:cubicBezTo>
                    <a:cubicBezTo>
                      <a:pt x="32" y="0"/>
                      <a:pt x="32" y="0"/>
                      <a:pt x="32" y="0"/>
                    </a:cubicBezTo>
                    <a:cubicBezTo>
                      <a:pt x="32" y="0"/>
                      <a:pt x="32" y="0"/>
                      <a:pt x="32" y="0"/>
                    </a:cubicBezTo>
                    <a:cubicBezTo>
                      <a:pt x="29" y="0"/>
                      <a:pt x="18" y="9"/>
                      <a:pt x="14" y="12"/>
                    </a:cubicBezTo>
                    <a:cubicBezTo>
                      <a:pt x="0" y="25"/>
                      <a:pt x="15" y="74"/>
                      <a:pt x="14" y="116"/>
                    </a:cubicBezTo>
                    <a:cubicBezTo>
                      <a:pt x="65" y="116"/>
                      <a:pt x="65" y="116"/>
                      <a:pt x="65" y="116"/>
                    </a:cubicBezTo>
                    <a:cubicBezTo>
                      <a:pt x="65" y="114"/>
                      <a:pt x="66" y="104"/>
                      <a:pt x="66" y="92"/>
                    </a:cubicBezTo>
                    <a:cubicBezTo>
                      <a:pt x="60" y="91"/>
                      <a:pt x="44" y="89"/>
                      <a:pt x="36" y="85"/>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58" name="Freeform 394">
                <a:extLst>
                  <a:ext uri="{FF2B5EF4-FFF2-40B4-BE49-F238E27FC236}">
                    <a16:creationId xmlns:a16="http://schemas.microsoft.com/office/drawing/2014/main" id="{8ACDECE6-C1CA-4D09-A83C-4367884BE6F5}"/>
                  </a:ext>
                </a:extLst>
              </p:cNvPr>
              <p:cNvSpPr>
                <a:spLocks/>
              </p:cNvSpPr>
              <p:nvPr/>
            </p:nvSpPr>
            <p:spPr bwMode="auto">
              <a:xfrm>
                <a:off x="4102101" y="3076575"/>
                <a:ext cx="115888" cy="93663"/>
              </a:xfrm>
              <a:custGeom>
                <a:avLst/>
                <a:gdLst/>
                <a:ahLst/>
                <a:cxnLst>
                  <a:cxn ang="0">
                    <a:pos x="15" y="45"/>
                  </a:cxn>
                  <a:cxn ang="0">
                    <a:pos x="27" y="46"/>
                  </a:cxn>
                  <a:cxn ang="0">
                    <a:pos x="54" y="26"/>
                  </a:cxn>
                  <a:cxn ang="0">
                    <a:pos x="57" y="12"/>
                  </a:cxn>
                  <a:cxn ang="0">
                    <a:pos x="53" y="9"/>
                  </a:cxn>
                  <a:cxn ang="0">
                    <a:pos x="57" y="6"/>
                  </a:cxn>
                  <a:cxn ang="0">
                    <a:pos x="58" y="2"/>
                  </a:cxn>
                  <a:cxn ang="0">
                    <a:pos x="54" y="1"/>
                  </a:cxn>
                  <a:cxn ang="0">
                    <a:pos x="22" y="25"/>
                  </a:cxn>
                  <a:cxn ang="0">
                    <a:pos x="0" y="8"/>
                  </a:cxn>
                </a:cxnLst>
                <a:rect l="0" t="0" r="r" b="b"/>
                <a:pathLst>
                  <a:path w="60" h="48">
                    <a:moveTo>
                      <a:pt x="15" y="45"/>
                    </a:moveTo>
                    <a:cubicBezTo>
                      <a:pt x="19" y="48"/>
                      <a:pt x="24" y="48"/>
                      <a:pt x="27" y="46"/>
                    </a:cubicBezTo>
                    <a:cubicBezTo>
                      <a:pt x="54" y="26"/>
                      <a:pt x="54" y="26"/>
                      <a:pt x="54" y="26"/>
                    </a:cubicBezTo>
                    <a:cubicBezTo>
                      <a:pt x="59" y="23"/>
                      <a:pt x="60" y="16"/>
                      <a:pt x="57" y="12"/>
                    </a:cubicBezTo>
                    <a:cubicBezTo>
                      <a:pt x="56" y="11"/>
                      <a:pt x="54" y="10"/>
                      <a:pt x="53" y="9"/>
                    </a:cubicBezTo>
                    <a:cubicBezTo>
                      <a:pt x="57" y="6"/>
                      <a:pt x="57" y="6"/>
                      <a:pt x="57" y="6"/>
                    </a:cubicBezTo>
                    <a:cubicBezTo>
                      <a:pt x="59" y="5"/>
                      <a:pt x="59" y="3"/>
                      <a:pt x="58" y="2"/>
                    </a:cubicBezTo>
                    <a:cubicBezTo>
                      <a:pt x="57" y="1"/>
                      <a:pt x="55" y="0"/>
                      <a:pt x="54" y="1"/>
                    </a:cubicBezTo>
                    <a:cubicBezTo>
                      <a:pt x="22" y="25"/>
                      <a:pt x="22" y="25"/>
                      <a:pt x="22" y="25"/>
                    </a:cubicBezTo>
                    <a:cubicBezTo>
                      <a:pt x="0" y="8"/>
                      <a:pt x="0" y="8"/>
                      <a:pt x="0" y="8"/>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59" name="Freeform 395">
                <a:extLst>
                  <a:ext uri="{FF2B5EF4-FFF2-40B4-BE49-F238E27FC236}">
                    <a16:creationId xmlns:a16="http://schemas.microsoft.com/office/drawing/2014/main" id="{7AA9E12F-1ED8-4613-B94B-77BF0CE730E5}"/>
                  </a:ext>
                </a:extLst>
              </p:cNvPr>
              <p:cNvSpPr>
                <a:spLocks/>
              </p:cNvSpPr>
              <p:nvPr/>
            </p:nvSpPr>
            <p:spPr bwMode="auto">
              <a:xfrm>
                <a:off x="4308476" y="2941638"/>
                <a:ext cx="98425" cy="127000"/>
              </a:xfrm>
              <a:custGeom>
                <a:avLst/>
                <a:gdLst/>
                <a:ahLst/>
                <a:cxnLst>
                  <a:cxn ang="0">
                    <a:pos x="16" y="64"/>
                  </a:cxn>
                  <a:cxn ang="0">
                    <a:pos x="50" y="29"/>
                  </a:cxn>
                  <a:cxn ang="0">
                    <a:pos x="25" y="0"/>
                  </a:cxn>
                  <a:cxn ang="0">
                    <a:pos x="1" y="25"/>
                  </a:cxn>
                  <a:cxn ang="0">
                    <a:pos x="16" y="64"/>
                  </a:cxn>
                </a:cxnLst>
                <a:rect l="0" t="0" r="r" b="b"/>
                <a:pathLst>
                  <a:path w="51" h="66">
                    <a:moveTo>
                      <a:pt x="16" y="64"/>
                    </a:moveTo>
                    <a:cubicBezTo>
                      <a:pt x="27" y="66"/>
                      <a:pt x="46" y="55"/>
                      <a:pt x="50" y="29"/>
                    </a:cubicBezTo>
                    <a:cubicBezTo>
                      <a:pt x="51" y="14"/>
                      <a:pt x="41" y="1"/>
                      <a:pt x="25" y="0"/>
                    </a:cubicBezTo>
                    <a:cubicBezTo>
                      <a:pt x="14" y="0"/>
                      <a:pt x="1" y="10"/>
                      <a:pt x="1" y="25"/>
                    </a:cubicBezTo>
                    <a:cubicBezTo>
                      <a:pt x="0" y="41"/>
                      <a:pt x="2" y="60"/>
                      <a:pt x="16" y="64"/>
                    </a:cubicBezTo>
                    <a:close/>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160" name="Freeform 396">
                <a:extLst>
                  <a:ext uri="{FF2B5EF4-FFF2-40B4-BE49-F238E27FC236}">
                    <a16:creationId xmlns:a16="http://schemas.microsoft.com/office/drawing/2014/main" id="{2E41F2A9-AE18-4118-A51C-8AB63AC87DEF}"/>
                  </a:ext>
                </a:extLst>
              </p:cNvPr>
              <p:cNvSpPr>
                <a:spLocks/>
              </p:cNvSpPr>
              <p:nvPr/>
            </p:nvSpPr>
            <p:spPr bwMode="auto">
              <a:xfrm>
                <a:off x="4200526" y="3067053"/>
                <a:ext cx="285750" cy="225425"/>
              </a:xfrm>
              <a:custGeom>
                <a:avLst/>
                <a:gdLst/>
                <a:ahLst/>
                <a:cxnLst>
                  <a:cxn ang="0">
                    <a:pos x="123" y="63"/>
                  </a:cxn>
                  <a:cxn ang="0">
                    <a:pos x="114" y="103"/>
                  </a:cxn>
                  <a:cxn ang="0">
                    <a:pos x="124" y="113"/>
                  </a:cxn>
                  <a:cxn ang="0">
                    <a:pos x="137" y="107"/>
                  </a:cxn>
                  <a:cxn ang="0">
                    <a:pos x="146" y="62"/>
                  </a:cxn>
                  <a:cxn ang="0">
                    <a:pos x="144" y="53"/>
                  </a:cxn>
                  <a:cxn ang="0">
                    <a:pos x="108" y="9"/>
                  </a:cxn>
                  <a:cxn ang="0">
                    <a:pos x="91" y="0"/>
                  </a:cxn>
                  <a:cxn ang="0">
                    <a:pos x="91" y="0"/>
                  </a:cxn>
                  <a:cxn ang="0">
                    <a:pos x="91" y="0"/>
                  </a:cxn>
                  <a:cxn ang="0">
                    <a:pos x="77" y="38"/>
                  </a:cxn>
                  <a:cxn ang="0">
                    <a:pos x="77" y="17"/>
                  </a:cxn>
                  <a:cxn ang="0">
                    <a:pos x="79" y="12"/>
                  </a:cxn>
                  <a:cxn ang="0">
                    <a:pos x="75" y="8"/>
                  </a:cxn>
                  <a:cxn ang="0">
                    <a:pos x="73" y="8"/>
                  </a:cxn>
                  <a:cxn ang="0">
                    <a:pos x="70" y="13"/>
                  </a:cxn>
                  <a:cxn ang="0">
                    <a:pos x="72" y="18"/>
                  </a:cxn>
                  <a:cxn ang="0">
                    <a:pos x="66" y="44"/>
                  </a:cxn>
                  <a:cxn ang="0">
                    <a:pos x="68" y="9"/>
                  </a:cxn>
                  <a:cxn ang="0">
                    <a:pos x="60" y="16"/>
                  </a:cxn>
                  <a:cxn ang="0">
                    <a:pos x="34" y="61"/>
                  </a:cxn>
                  <a:cxn ang="0">
                    <a:pos x="5" y="71"/>
                  </a:cxn>
                  <a:cxn ang="0">
                    <a:pos x="0" y="74"/>
                  </a:cxn>
                  <a:cxn ang="0">
                    <a:pos x="2" y="91"/>
                  </a:cxn>
                  <a:cxn ang="0">
                    <a:pos x="12" y="92"/>
                  </a:cxn>
                  <a:cxn ang="0">
                    <a:pos x="46" y="81"/>
                  </a:cxn>
                  <a:cxn ang="0">
                    <a:pos x="52" y="76"/>
                  </a:cxn>
                  <a:cxn ang="0">
                    <a:pos x="56" y="69"/>
                  </a:cxn>
                  <a:cxn ang="0">
                    <a:pos x="58" y="38"/>
                  </a:cxn>
                  <a:cxn ang="0">
                    <a:pos x="59" y="35"/>
                  </a:cxn>
                  <a:cxn ang="0">
                    <a:pos x="57" y="116"/>
                  </a:cxn>
                  <a:cxn ang="0">
                    <a:pos x="109" y="116"/>
                  </a:cxn>
                  <a:cxn ang="0">
                    <a:pos x="112" y="54"/>
                  </a:cxn>
                </a:cxnLst>
                <a:rect l="0" t="0" r="r" b="b"/>
                <a:pathLst>
                  <a:path w="147" h="116">
                    <a:moveTo>
                      <a:pt x="123" y="63"/>
                    </a:moveTo>
                    <a:cubicBezTo>
                      <a:pt x="114" y="103"/>
                      <a:pt x="114" y="103"/>
                      <a:pt x="114" y="103"/>
                    </a:cubicBezTo>
                    <a:cubicBezTo>
                      <a:pt x="113" y="109"/>
                      <a:pt x="117" y="112"/>
                      <a:pt x="124" y="113"/>
                    </a:cubicBezTo>
                    <a:cubicBezTo>
                      <a:pt x="130" y="114"/>
                      <a:pt x="135" y="113"/>
                      <a:pt x="137" y="107"/>
                    </a:cubicBezTo>
                    <a:cubicBezTo>
                      <a:pt x="146" y="62"/>
                      <a:pt x="146" y="62"/>
                      <a:pt x="146" y="62"/>
                    </a:cubicBezTo>
                    <a:cubicBezTo>
                      <a:pt x="147" y="59"/>
                      <a:pt x="146" y="56"/>
                      <a:pt x="144" y="53"/>
                    </a:cubicBezTo>
                    <a:cubicBezTo>
                      <a:pt x="144" y="53"/>
                      <a:pt x="112" y="11"/>
                      <a:pt x="108" y="9"/>
                    </a:cubicBezTo>
                    <a:cubicBezTo>
                      <a:pt x="104" y="6"/>
                      <a:pt x="94" y="0"/>
                      <a:pt x="91" y="0"/>
                    </a:cubicBezTo>
                    <a:cubicBezTo>
                      <a:pt x="91" y="0"/>
                      <a:pt x="91" y="0"/>
                      <a:pt x="91" y="0"/>
                    </a:cubicBezTo>
                    <a:cubicBezTo>
                      <a:pt x="91" y="0"/>
                      <a:pt x="91" y="0"/>
                      <a:pt x="91" y="0"/>
                    </a:cubicBezTo>
                    <a:cubicBezTo>
                      <a:pt x="88" y="2"/>
                      <a:pt x="82" y="10"/>
                      <a:pt x="77" y="38"/>
                    </a:cubicBezTo>
                    <a:cubicBezTo>
                      <a:pt x="76" y="28"/>
                      <a:pt x="77" y="18"/>
                      <a:pt x="77" y="17"/>
                    </a:cubicBezTo>
                    <a:cubicBezTo>
                      <a:pt x="78" y="14"/>
                      <a:pt x="79" y="12"/>
                      <a:pt x="79" y="12"/>
                    </a:cubicBezTo>
                    <a:cubicBezTo>
                      <a:pt x="79" y="12"/>
                      <a:pt x="77" y="9"/>
                      <a:pt x="75" y="8"/>
                    </a:cubicBezTo>
                    <a:cubicBezTo>
                      <a:pt x="74" y="8"/>
                      <a:pt x="73" y="8"/>
                      <a:pt x="73" y="8"/>
                    </a:cubicBezTo>
                    <a:cubicBezTo>
                      <a:pt x="70" y="13"/>
                      <a:pt x="70" y="13"/>
                      <a:pt x="70" y="13"/>
                    </a:cubicBezTo>
                    <a:cubicBezTo>
                      <a:pt x="70" y="13"/>
                      <a:pt x="71" y="15"/>
                      <a:pt x="72" y="18"/>
                    </a:cubicBezTo>
                    <a:cubicBezTo>
                      <a:pt x="70" y="24"/>
                      <a:pt x="66" y="44"/>
                      <a:pt x="66" y="44"/>
                    </a:cubicBezTo>
                    <a:cubicBezTo>
                      <a:pt x="66" y="44"/>
                      <a:pt x="63" y="18"/>
                      <a:pt x="68" y="9"/>
                    </a:cubicBezTo>
                    <a:cubicBezTo>
                      <a:pt x="65" y="9"/>
                      <a:pt x="62" y="12"/>
                      <a:pt x="60" y="16"/>
                    </a:cubicBezTo>
                    <a:cubicBezTo>
                      <a:pt x="34" y="61"/>
                      <a:pt x="34" y="61"/>
                      <a:pt x="34" y="61"/>
                    </a:cubicBezTo>
                    <a:cubicBezTo>
                      <a:pt x="5" y="71"/>
                      <a:pt x="5" y="71"/>
                      <a:pt x="5" y="71"/>
                    </a:cubicBezTo>
                    <a:cubicBezTo>
                      <a:pt x="3" y="71"/>
                      <a:pt x="1" y="73"/>
                      <a:pt x="0" y="74"/>
                    </a:cubicBezTo>
                    <a:cubicBezTo>
                      <a:pt x="6" y="81"/>
                      <a:pt x="4" y="88"/>
                      <a:pt x="2" y="91"/>
                    </a:cubicBezTo>
                    <a:cubicBezTo>
                      <a:pt x="5" y="93"/>
                      <a:pt x="9" y="93"/>
                      <a:pt x="12" y="92"/>
                    </a:cubicBezTo>
                    <a:cubicBezTo>
                      <a:pt x="46" y="81"/>
                      <a:pt x="46" y="81"/>
                      <a:pt x="46" y="81"/>
                    </a:cubicBezTo>
                    <a:cubicBezTo>
                      <a:pt x="48" y="80"/>
                      <a:pt x="50" y="78"/>
                      <a:pt x="52" y="76"/>
                    </a:cubicBezTo>
                    <a:cubicBezTo>
                      <a:pt x="56" y="69"/>
                      <a:pt x="56" y="69"/>
                      <a:pt x="56" y="69"/>
                    </a:cubicBezTo>
                    <a:cubicBezTo>
                      <a:pt x="56" y="56"/>
                      <a:pt x="57" y="44"/>
                      <a:pt x="58" y="38"/>
                    </a:cubicBezTo>
                    <a:cubicBezTo>
                      <a:pt x="58" y="37"/>
                      <a:pt x="58" y="36"/>
                      <a:pt x="59" y="35"/>
                    </a:cubicBezTo>
                    <a:cubicBezTo>
                      <a:pt x="57" y="60"/>
                      <a:pt x="57" y="112"/>
                      <a:pt x="57" y="116"/>
                    </a:cubicBezTo>
                    <a:cubicBezTo>
                      <a:pt x="109" y="116"/>
                      <a:pt x="109" y="116"/>
                      <a:pt x="109" y="116"/>
                    </a:cubicBezTo>
                    <a:cubicBezTo>
                      <a:pt x="108" y="96"/>
                      <a:pt x="111" y="73"/>
                      <a:pt x="112" y="54"/>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grpSp>
        <p:grpSp>
          <p:nvGrpSpPr>
            <p:cNvPr id="35" name="Group 4">
              <a:extLst>
                <a:ext uri="{FF2B5EF4-FFF2-40B4-BE49-F238E27FC236}">
                  <a16:creationId xmlns:a16="http://schemas.microsoft.com/office/drawing/2014/main" id="{E724EE3D-4C5C-4AC1-B516-A164B9978500}"/>
                </a:ext>
              </a:extLst>
            </p:cNvPr>
            <p:cNvGrpSpPr/>
            <p:nvPr/>
          </p:nvGrpSpPr>
          <p:grpSpPr>
            <a:xfrm>
              <a:off x="10200456" y="4528063"/>
              <a:ext cx="970710" cy="917161"/>
              <a:chOff x="-468201" y="5424496"/>
              <a:chExt cx="970709" cy="917161"/>
            </a:xfrm>
            <a:noFill/>
          </p:grpSpPr>
          <p:sp>
            <p:nvSpPr>
              <p:cNvPr id="36" name="Oval 20">
                <a:extLst>
                  <a:ext uri="{FF2B5EF4-FFF2-40B4-BE49-F238E27FC236}">
                    <a16:creationId xmlns:a16="http://schemas.microsoft.com/office/drawing/2014/main" id="{1B383ACB-ED36-4360-99FD-AC441FA620FC}"/>
                  </a:ext>
                </a:extLst>
              </p:cNvPr>
              <p:cNvSpPr/>
              <p:nvPr/>
            </p:nvSpPr>
            <p:spPr>
              <a:xfrm>
                <a:off x="-468201" y="5424496"/>
                <a:ext cx="970709" cy="91716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grpFill/>
              <a:ln>
                <a:solidFill>
                  <a:srgbClr val="00C3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200">
                  <a:latin typeface="+mj-lt"/>
                </a:endParaRPr>
              </a:p>
            </p:txBody>
          </p:sp>
          <p:grpSp>
            <p:nvGrpSpPr>
              <p:cNvPr id="37" name="Groupe 392">
                <a:extLst>
                  <a:ext uri="{FF2B5EF4-FFF2-40B4-BE49-F238E27FC236}">
                    <a16:creationId xmlns:a16="http://schemas.microsoft.com/office/drawing/2014/main" id="{70528AB4-83D0-442A-9E52-1B6B4010F127}"/>
                  </a:ext>
                </a:extLst>
              </p:cNvPr>
              <p:cNvGrpSpPr/>
              <p:nvPr/>
            </p:nvGrpSpPr>
            <p:grpSpPr>
              <a:xfrm>
                <a:off x="-246336" y="5725940"/>
                <a:ext cx="526979" cy="314271"/>
                <a:chOff x="5640388" y="4410075"/>
                <a:chExt cx="436563" cy="260350"/>
              </a:xfrm>
              <a:grpFill/>
            </p:grpSpPr>
            <p:sp>
              <p:nvSpPr>
                <p:cNvPr id="38" name="Freeform 613">
                  <a:extLst>
                    <a:ext uri="{FF2B5EF4-FFF2-40B4-BE49-F238E27FC236}">
                      <a16:creationId xmlns:a16="http://schemas.microsoft.com/office/drawing/2014/main" id="{83F80323-760D-4A89-89BB-AAA983CE6AC3}"/>
                    </a:ext>
                  </a:extLst>
                </p:cNvPr>
                <p:cNvSpPr>
                  <a:spLocks/>
                </p:cNvSpPr>
                <p:nvPr/>
              </p:nvSpPr>
              <p:spPr bwMode="auto">
                <a:xfrm>
                  <a:off x="5640388" y="4410075"/>
                  <a:ext cx="436563" cy="260350"/>
                </a:xfrm>
                <a:custGeom>
                  <a:avLst/>
                  <a:gdLst/>
                  <a:ahLst/>
                  <a:cxnLst>
                    <a:cxn ang="0">
                      <a:pos x="0" y="0"/>
                    </a:cxn>
                    <a:cxn ang="0">
                      <a:pos x="0" y="164"/>
                    </a:cxn>
                    <a:cxn ang="0">
                      <a:pos x="275" y="164"/>
                    </a:cxn>
                  </a:cxnLst>
                  <a:rect l="0" t="0" r="r" b="b"/>
                  <a:pathLst>
                    <a:path w="275" h="164">
                      <a:moveTo>
                        <a:pt x="0" y="0"/>
                      </a:moveTo>
                      <a:lnTo>
                        <a:pt x="0" y="164"/>
                      </a:lnTo>
                      <a:lnTo>
                        <a:pt x="275" y="164"/>
                      </a:lnTo>
                    </a:path>
                  </a:pathLst>
                </a:custGeom>
                <a:grpFill/>
                <a:ln w="12700" cap="sq">
                  <a:solidFill>
                    <a:srgbClr val="00C37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39" name="Freeform 614">
                  <a:extLst>
                    <a:ext uri="{FF2B5EF4-FFF2-40B4-BE49-F238E27FC236}">
                      <a16:creationId xmlns:a16="http://schemas.microsoft.com/office/drawing/2014/main" id="{2F46CC56-9D3E-4AAC-B2D8-D739E8AEFA8F}"/>
                    </a:ext>
                  </a:extLst>
                </p:cNvPr>
                <p:cNvSpPr>
                  <a:spLocks/>
                </p:cNvSpPr>
                <p:nvPr/>
              </p:nvSpPr>
              <p:spPr bwMode="auto">
                <a:xfrm>
                  <a:off x="5681663" y="4443413"/>
                  <a:ext cx="296863" cy="193675"/>
                </a:xfrm>
                <a:custGeom>
                  <a:avLst/>
                  <a:gdLst/>
                  <a:ahLst/>
                  <a:cxnLst>
                    <a:cxn ang="0">
                      <a:pos x="0" y="122"/>
                    </a:cxn>
                    <a:cxn ang="0">
                      <a:pos x="56" y="65"/>
                    </a:cxn>
                    <a:cxn ang="0">
                      <a:pos x="89" y="97"/>
                    </a:cxn>
                    <a:cxn ang="0">
                      <a:pos x="187" y="0"/>
                    </a:cxn>
                  </a:cxnLst>
                  <a:rect l="0" t="0" r="r" b="b"/>
                  <a:pathLst>
                    <a:path w="187" h="122">
                      <a:moveTo>
                        <a:pt x="0" y="122"/>
                      </a:moveTo>
                      <a:lnTo>
                        <a:pt x="56" y="65"/>
                      </a:lnTo>
                      <a:lnTo>
                        <a:pt x="89" y="97"/>
                      </a:lnTo>
                      <a:lnTo>
                        <a:pt x="187" y="0"/>
                      </a:lnTo>
                    </a:path>
                  </a:pathLst>
                </a:custGeom>
                <a:grpFill/>
                <a:ln w="12700" cap="sq">
                  <a:solidFill>
                    <a:srgbClr val="00C37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latin typeface="+mj-lt"/>
                  </a:endParaRPr>
                </a:p>
              </p:txBody>
            </p:sp>
            <p:sp>
              <p:nvSpPr>
                <p:cNvPr id="40" name="Freeform 615">
                  <a:extLst>
                    <a:ext uri="{FF2B5EF4-FFF2-40B4-BE49-F238E27FC236}">
                      <a16:creationId xmlns:a16="http://schemas.microsoft.com/office/drawing/2014/main" id="{24FF5E42-A974-4D4F-842E-26DCFA48AD01}"/>
                    </a:ext>
                  </a:extLst>
                </p:cNvPr>
                <p:cNvSpPr>
                  <a:spLocks/>
                </p:cNvSpPr>
                <p:nvPr/>
              </p:nvSpPr>
              <p:spPr bwMode="auto">
                <a:xfrm>
                  <a:off x="5930900" y="4418013"/>
                  <a:ext cx="82550" cy="90487"/>
                </a:xfrm>
                <a:custGeom>
                  <a:avLst/>
                  <a:gdLst/>
                  <a:ahLst/>
                  <a:cxnLst>
                    <a:cxn ang="0">
                      <a:pos x="0" y="0"/>
                    </a:cxn>
                    <a:cxn ang="0">
                      <a:pos x="52" y="0"/>
                    </a:cxn>
                    <a:cxn ang="0">
                      <a:pos x="52" y="57"/>
                    </a:cxn>
                  </a:cxnLst>
                  <a:rect l="0" t="0" r="r" b="b"/>
                  <a:pathLst>
                    <a:path w="52" h="57">
                      <a:moveTo>
                        <a:pt x="0" y="0"/>
                      </a:moveTo>
                      <a:lnTo>
                        <a:pt x="52" y="0"/>
                      </a:lnTo>
                      <a:lnTo>
                        <a:pt x="52" y="57"/>
                      </a:lnTo>
                    </a:path>
                  </a:pathLst>
                </a:custGeom>
                <a:grpFill/>
                <a:ln w="12700" cap="sq">
                  <a:solidFill>
                    <a:srgbClr val="00C37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latin typeface="+mj-lt"/>
                  </a:endParaRPr>
                </a:p>
              </p:txBody>
            </p:sp>
          </p:grpSp>
        </p:grpSp>
        <p:grpSp>
          <p:nvGrpSpPr>
            <p:cNvPr id="41" name="Group 2">
              <a:extLst>
                <a:ext uri="{FF2B5EF4-FFF2-40B4-BE49-F238E27FC236}">
                  <a16:creationId xmlns:a16="http://schemas.microsoft.com/office/drawing/2014/main" id="{6A63A4D3-A33C-4974-8418-F4FBF3F2ABDF}"/>
                </a:ext>
              </a:extLst>
            </p:cNvPr>
            <p:cNvGrpSpPr/>
            <p:nvPr/>
          </p:nvGrpSpPr>
          <p:grpSpPr>
            <a:xfrm>
              <a:off x="10200456" y="1412776"/>
              <a:ext cx="970710" cy="917161"/>
              <a:chOff x="-468201" y="2317433"/>
              <a:chExt cx="970709" cy="917161"/>
            </a:xfrm>
            <a:noFill/>
          </p:grpSpPr>
          <p:sp>
            <p:nvSpPr>
              <p:cNvPr id="42" name="Oval 20">
                <a:extLst>
                  <a:ext uri="{FF2B5EF4-FFF2-40B4-BE49-F238E27FC236}">
                    <a16:creationId xmlns:a16="http://schemas.microsoft.com/office/drawing/2014/main" id="{B57613BE-37DC-4062-839E-E008CC64F601}"/>
                  </a:ext>
                </a:extLst>
              </p:cNvPr>
              <p:cNvSpPr/>
              <p:nvPr/>
            </p:nvSpPr>
            <p:spPr>
              <a:xfrm>
                <a:off x="-468201" y="2317433"/>
                <a:ext cx="970709" cy="91716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grpFill/>
              <a:ln>
                <a:solidFill>
                  <a:srgbClr val="69AF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200">
                  <a:latin typeface="+mj-lt"/>
                </a:endParaRPr>
              </a:p>
            </p:txBody>
          </p:sp>
          <p:grpSp>
            <p:nvGrpSpPr>
              <p:cNvPr id="43" name="Groupe 552">
                <a:extLst>
                  <a:ext uri="{FF2B5EF4-FFF2-40B4-BE49-F238E27FC236}">
                    <a16:creationId xmlns:a16="http://schemas.microsoft.com/office/drawing/2014/main" id="{DBA339ED-9CD3-4EA0-A384-5D6C83DC7720}"/>
                  </a:ext>
                </a:extLst>
              </p:cNvPr>
              <p:cNvGrpSpPr/>
              <p:nvPr/>
            </p:nvGrpSpPr>
            <p:grpSpPr>
              <a:xfrm>
                <a:off x="-265540" y="2587551"/>
                <a:ext cx="565387" cy="376924"/>
                <a:chOff x="322263" y="2147888"/>
                <a:chExt cx="361951" cy="241300"/>
              </a:xfrm>
              <a:grpFill/>
            </p:grpSpPr>
            <p:sp>
              <p:nvSpPr>
                <p:cNvPr id="44" name="Freeform 285">
                  <a:extLst>
                    <a:ext uri="{FF2B5EF4-FFF2-40B4-BE49-F238E27FC236}">
                      <a16:creationId xmlns:a16="http://schemas.microsoft.com/office/drawing/2014/main" id="{2A0FB44C-811A-46F1-8F13-E39FC43A1378}"/>
                    </a:ext>
                  </a:extLst>
                </p:cNvPr>
                <p:cNvSpPr>
                  <a:spLocks/>
                </p:cNvSpPr>
                <p:nvPr/>
              </p:nvSpPr>
              <p:spPr bwMode="auto">
                <a:xfrm>
                  <a:off x="322263" y="2147888"/>
                  <a:ext cx="249238" cy="241300"/>
                </a:xfrm>
                <a:custGeom>
                  <a:avLst/>
                  <a:gdLst/>
                  <a:ahLst/>
                  <a:cxnLst>
                    <a:cxn ang="0">
                      <a:pos x="32" y="83"/>
                    </a:cxn>
                    <a:cxn ang="0">
                      <a:pos x="32" y="124"/>
                    </a:cxn>
                    <a:cxn ang="0">
                      <a:pos x="18" y="124"/>
                    </a:cxn>
                    <a:cxn ang="0">
                      <a:pos x="9" y="115"/>
                    </a:cxn>
                    <a:cxn ang="0">
                      <a:pos x="9" y="83"/>
                    </a:cxn>
                    <a:cxn ang="0">
                      <a:pos x="0" y="74"/>
                    </a:cxn>
                    <a:cxn ang="0">
                      <a:pos x="0" y="50"/>
                    </a:cxn>
                    <a:cxn ang="0">
                      <a:pos x="9" y="41"/>
                    </a:cxn>
                    <a:cxn ang="0">
                      <a:pos x="51" y="42"/>
                    </a:cxn>
                    <a:cxn ang="0">
                      <a:pos x="129" y="0"/>
                    </a:cxn>
                    <a:cxn ang="0">
                      <a:pos x="129" y="124"/>
                    </a:cxn>
                    <a:cxn ang="0">
                      <a:pos x="55" y="83"/>
                    </a:cxn>
                    <a:cxn ang="0">
                      <a:pos x="55" y="50"/>
                    </a:cxn>
                    <a:cxn ang="0">
                      <a:pos x="119" y="28"/>
                    </a:cxn>
                    <a:cxn ang="0">
                      <a:pos x="119" y="28"/>
                    </a:cxn>
                  </a:cxnLst>
                  <a:rect l="0" t="0" r="r" b="b"/>
                  <a:pathLst>
                    <a:path w="129" h="125">
                      <a:moveTo>
                        <a:pt x="32" y="83"/>
                      </a:moveTo>
                      <a:cubicBezTo>
                        <a:pt x="32" y="124"/>
                        <a:pt x="32" y="124"/>
                        <a:pt x="32" y="124"/>
                      </a:cubicBezTo>
                      <a:cubicBezTo>
                        <a:pt x="18" y="124"/>
                        <a:pt x="18" y="124"/>
                        <a:pt x="18" y="124"/>
                      </a:cubicBezTo>
                      <a:cubicBezTo>
                        <a:pt x="15" y="125"/>
                        <a:pt x="10" y="120"/>
                        <a:pt x="9" y="115"/>
                      </a:cubicBezTo>
                      <a:cubicBezTo>
                        <a:pt x="9" y="83"/>
                        <a:pt x="9" y="83"/>
                        <a:pt x="9" y="83"/>
                      </a:cubicBezTo>
                      <a:cubicBezTo>
                        <a:pt x="4" y="83"/>
                        <a:pt x="0" y="78"/>
                        <a:pt x="0" y="74"/>
                      </a:cubicBezTo>
                      <a:cubicBezTo>
                        <a:pt x="0" y="50"/>
                        <a:pt x="0" y="50"/>
                        <a:pt x="0" y="50"/>
                      </a:cubicBezTo>
                      <a:cubicBezTo>
                        <a:pt x="0" y="45"/>
                        <a:pt x="5" y="41"/>
                        <a:pt x="9" y="41"/>
                      </a:cubicBezTo>
                      <a:cubicBezTo>
                        <a:pt x="51" y="42"/>
                        <a:pt x="51" y="42"/>
                        <a:pt x="51" y="42"/>
                      </a:cubicBezTo>
                      <a:cubicBezTo>
                        <a:pt x="129" y="0"/>
                        <a:pt x="129" y="0"/>
                        <a:pt x="129" y="0"/>
                      </a:cubicBezTo>
                      <a:cubicBezTo>
                        <a:pt x="129" y="124"/>
                        <a:pt x="129" y="124"/>
                        <a:pt x="129" y="124"/>
                      </a:cubicBezTo>
                      <a:cubicBezTo>
                        <a:pt x="55" y="83"/>
                        <a:pt x="55" y="83"/>
                        <a:pt x="55" y="83"/>
                      </a:cubicBezTo>
                      <a:cubicBezTo>
                        <a:pt x="55" y="50"/>
                        <a:pt x="55" y="50"/>
                        <a:pt x="55" y="50"/>
                      </a:cubicBezTo>
                      <a:cubicBezTo>
                        <a:pt x="119" y="28"/>
                        <a:pt x="119" y="28"/>
                        <a:pt x="119" y="28"/>
                      </a:cubicBezTo>
                      <a:cubicBezTo>
                        <a:pt x="119" y="28"/>
                        <a:pt x="119" y="28"/>
                        <a:pt x="119" y="28"/>
                      </a:cubicBezTo>
                    </a:path>
                  </a:pathLst>
                </a:custGeom>
                <a:grpFill/>
                <a:ln w="12700" cap="rnd">
                  <a:solidFill>
                    <a:srgbClr val="69AFD3"/>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45" name="Freeform 286">
                  <a:extLst>
                    <a:ext uri="{FF2B5EF4-FFF2-40B4-BE49-F238E27FC236}">
                      <a16:creationId xmlns:a16="http://schemas.microsoft.com/office/drawing/2014/main" id="{3BEF8554-9DCB-4577-9E4C-E011247A7018}"/>
                    </a:ext>
                  </a:extLst>
                </p:cNvPr>
                <p:cNvSpPr>
                  <a:spLocks/>
                </p:cNvSpPr>
                <p:nvPr/>
              </p:nvSpPr>
              <p:spPr bwMode="auto">
                <a:xfrm>
                  <a:off x="360363" y="2308225"/>
                  <a:ext cx="52388" cy="28575"/>
                </a:xfrm>
                <a:custGeom>
                  <a:avLst/>
                  <a:gdLst/>
                  <a:ahLst/>
                  <a:cxnLst>
                    <a:cxn ang="0">
                      <a:pos x="0" y="0"/>
                    </a:cxn>
                    <a:cxn ang="0">
                      <a:pos x="27" y="0"/>
                    </a:cxn>
                    <a:cxn ang="0">
                      <a:pos x="27" y="10"/>
                    </a:cxn>
                    <a:cxn ang="0">
                      <a:pos x="23" y="15"/>
                    </a:cxn>
                    <a:cxn ang="0">
                      <a:pos x="13" y="15"/>
                    </a:cxn>
                  </a:cxnLst>
                  <a:rect l="0" t="0" r="r" b="b"/>
                  <a:pathLst>
                    <a:path w="27" h="15">
                      <a:moveTo>
                        <a:pt x="0" y="0"/>
                      </a:moveTo>
                      <a:cubicBezTo>
                        <a:pt x="27" y="0"/>
                        <a:pt x="27" y="0"/>
                        <a:pt x="27" y="0"/>
                      </a:cubicBezTo>
                      <a:cubicBezTo>
                        <a:pt x="27" y="5"/>
                        <a:pt x="27" y="6"/>
                        <a:pt x="27" y="10"/>
                      </a:cubicBezTo>
                      <a:cubicBezTo>
                        <a:pt x="27" y="13"/>
                        <a:pt x="25" y="15"/>
                        <a:pt x="23" y="15"/>
                      </a:cubicBezTo>
                      <a:cubicBezTo>
                        <a:pt x="13" y="15"/>
                        <a:pt x="13" y="15"/>
                        <a:pt x="13" y="15"/>
                      </a:cubicBezTo>
                    </a:path>
                  </a:pathLst>
                </a:custGeom>
                <a:grpFill/>
                <a:ln w="12700" cap="rnd">
                  <a:solidFill>
                    <a:srgbClr val="69AFD3"/>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46" name="Freeform 287">
                  <a:extLst>
                    <a:ext uri="{FF2B5EF4-FFF2-40B4-BE49-F238E27FC236}">
                      <a16:creationId xmlns:a16="http://schemas.microsoft.com/office/drawing/2014/main" id="{B66E513E-8925-4C21-94B8-79B9A4943AFF}"/>
                    </a:ext>
                  </a:extLst>
                </p:cNvPr>
                <p:cNvSpPr>
                  <a:spLocks/>
                </p:cNvSpPr>
                <p:nvPr/>
              </p:nvSpPr>
              <p:spPr bwMode="auto">
                <a:xfrm>
                  <a:off x="611188" y="2208213"/>
                  <a:ext cx="38100" cy="106363"/>
                </a:xfrm>
                <a:custGeom>
                  <a:avLst/>
                  <a:gdLst/>
                  <a:ahLst/>
                  <a:cxnLst>
                    <a:cxn ang="0">
                      <a:pos x="0" y="0"/>
                    </a:cxn>
                    <a:cxn ang="0">
                      <a:pos x="8" y="48"/>
                    </a:cxn>
                    <a:cxn ang="0">
                      <a:pos x="0" y="55"/>
                    </a:cxn>
                  </a:cxnLst>
                  <a:rect l="0" t="0" r="r" b="b"/>
                  <a:pathLst>
                    <a:path w="20" h="55">
                      <a:moveTo>
                        <a:pt x="0" y="0"/>
                      </a:moveTo>
                      <a:cubicBezTo>
                        <a:pt x="16" y="11"/>
                        <a:pt x="20" y="32"/>
                        <a:pt x="8" y="48"/>
                      </a:cubicBezTo>
                      <a:cubicBezTo>
                        <a:pt x="6" y="50"/>
                        <a:pt x="3" y="53"/>
                        <a:pt x="0" y="55"/>
                      </a:cubicBezTo>
                    </a:path>
                  </a:pathLst>
                </a:custGeom>
                <a:grpFill/>
                <a:ln w="12700" cap="rnd">
                  <a:solidFill>
                    <a:srgbClr val="69AFD3"/>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47" name="Freeform 288">
                  <a:extLst>
                    <a:ext uri="{FF2B5EF4-FFF2-40B4-BE49-F238E27FC236}">
                      <a16:creationId xmlns:a16="http://schemas.microsoft.com/office/drawing/2014/main" id="{90245B30-D1CA-48B1-846A-163A2E4B5252}"/>
                    </a:ext>
                  </a:extLst>
                </p:cNvPr>
                <p:cNvSpPr>
                  <a:spLocks/>
                </p:cNvSpPr>
                <p:nvPr/>
              </p:nvSpPr>
              <p:spPr bwMode="auto">
                <a:xfrm>
                  <a:off x="631826" y="2184400"/>
                  <a:ext cx="52388" cy="152400"/>
                </a:xfrm>
                <a:custGeom>
                  <a:avLst/>
                  <a:gdLst/>
                  <a:ahLst/>
                  <a:cxnLst>
                    <a:cxn ang="0">
                      <a:pos x="0" y="0"/>
                    </a:cxn>
                    <a:cxn ang="0">
                      <a:pos x="11" y="68"/>
                    </a:cxn>
                    <a:cxn ang="0">
                      <a:pos x="0" y="79"/>
                    </a:cxn>
                  </a:cxnLst>
                  <a:rect l="0" t="0" r="r" b="b"/>
                  <a:pathLst>
                    <a:path w="27" h="79">
                      <a:moveTo>
                        <a:pt x="0" y="0"/>
                      </a:moveTo>
                      <a:cubicBezTo>
                        <a:pt x="22" y="16"/>
                        <a:pt x="27" y="47"/>
                        <a:pt x="11" y="68"/>
                      </a:cubicBezTo>
                      <a:cubicBezTo>
                        <a:pt x="8" y="72"/>
                        <a:pt x="4" y="76"/>
                        <a:pt x="0" y="79"/>
                      </a:cubicBezTo>
                    </a:path>
                  </a:pathLst>
                </a:custGeom>
                <a:grpFill/>
                <a:ln w="12700" cap="rnd">
                  <a:solidFill>
                    <a:srgbClr val="69AFD3"/>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48" name="Freeform 289">
                  <a:extLst>
                    <a:ext uri="{FF2B5EF4-FFF2-40B4-BE49-F238E27FC236}">
                      <a16:creationId xmlns:a16="http://schemas.microsoft.com/office/drawing/2014/main" id="{9A0CB597-0981-41C3-9C16-5260C00304AD}"/>
                    </a:ext>
                  </a:extLst>
                </p:cNvPr>
                <p:cNvSpPr>
                  <a:spLocks/>
                </p:cNvSpPr>
                <p:nvPr/>
              </p:nvSpPr>
              <p:spPr bwMode="auto">
                <a:xfrm>
                  <a:off x="596901" y="2236788"/>
                  <a:ext cx="17463" cy="47625"/>
                </a:xfrm>
                <a:custGeom>
                  <a:avLst/>
                  <a:gdLst/>
                  <a:ahLst/>
                  <a:cxnLst>
                    <a:cxn ang="0">
                      <a:pos x="0" y="0"/>
                    </a:cxn>
                    <a:cxn ang="0">
                      <a:pos x="4" y="21"/>
                    </a:cxn>
                    <a:cxn ang="0">
                      <a:pos x="0" y="25"/>
                    </a:cxn>
                  </a:cxnLst>
                  <a:rect l="0" t="0" r="r" b="b"/>
                  <a:pathLst>
                    <a:path w="9" h="25">
                      <a:moveTo>
                        <a:pt x="0" y="0"/>
                      </a:moveTo>
                      <a:cubicBezTo>
                        <a:pt x="8" y="5"/>
                        <a:pt x="9" y="14"/>
                        <a:pt x="4" y="21"/>
                      </a:cubicBezTo>
                      <a:cubicBezTo>
                        <a:pt x="3" y="23"/>
                        <a:pt x="2" y="24"/>
                        <a:pt x="0" y="25"/>
                      </a:cubicBezTo>
                    </a:path>
                  </a:pathLst>
                </a:custGeom>
                <a:grpFill/>
                <a:ln w="12700" cap="rnd">
                  <a:solidFill>
                    <a:srgbClr val="69AFD3"/>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grpSp>
        </p:grpSp>
        <p:grpSp>
          <p:nvGrpSpPr>
            <p:cNvPr id="49" name="Group 3">
              <a:extLst>
                <a:ext uri="{FF2B5EF4-FFF2-40B4-BE49-F238E27FC236}">
                  <a16:creationId xmlns:a16="http://schemas.microsoft.com/office/drawing/2014/main" id="{1E290655-1DC5-4261-ACA6-EF4A12A2C1D2}"/>
                </a:ext>
              </a:extLst>
            </p:cNvPr>
            <p:cNvGrpSpPr/>
            <p:nvPr/>
          </p:nvGrpSpPr>
          <p:grpSpPr>
            <a:xfrm>
              <a:off x="10200456" y="2960948"/>
              <a:ext cx="970710" cy="917161"/>
              <a:chOff x="-468201" y="3872953"/>
              <a:chExt cx="970709" cy="917161"/>
            </a:xfrm>
            <a:noFill/>
          </p:grpSpPr>
          <p:sp>
            <p:nvSpPr>
              <p:cNvPr id="50" name="Oval 20">
                <a:extLst>
                  <a:ext uri="{FF2B5EF4-FFF2-40B4-BE49-F238E27FC236}">
                    <a16:creationId xmlns:a16="http://schemas.microsoft.com/office/drawing/2014/main" id="{96F791A0-177A-451C-A9B9-A207A51CFB60}"/>
                  </a:ext>
                </a:extLst>
              </p:cNvPr>
              <p:cNvSpPr/>
              <p:nvPr/>
            </p:nvSpPr>
            <p:spPr>
              <a:xfrm>
                <a:off x="-468201" y="3872953"/>
                <a:ext cx="970709" cy="91716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grpFill/>
              <a:ln>
                <a:solidFill>
                  <a:srgbClr val="FF63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200">
                  <a:latin typeface="+mj-lt"/>
                </a:endParaRPr>
              </a:p>
            </p:txBody>
          </p:sp>
          <p:grpSp>
            <p:nvGrpSpPr>
              <p:cNvPr id="51" name="Groupe 666">
                <a:extLst>
                  <a:ext uri="{FF2B5EF4-FFF2-40B4-BE49-F238E27FC236}">
                    <a16:creationId xmlns:a16="http://schemas.microsoft.com/office/drawing/2014/main" id="{FC07FC0E-C669-49F3-8631-0FB0FA9696C5}"/>
                  </a:ext>
                </a:extLst>
              </p:cNvPr>
              <p:cNvGrpSpPr/>
              <p:nvPr/>
            </p:nvGrpSpPr>
            <p:grpSpPr>
              <a:xfrm>
                <a:off x="-238745" y="4126650"/>
                <a:ext cx="511797" cy="409766"/>
                <a:chOff x="3992563" y="2897188"/>
                <a:chExt cx="493713" cy="395287"/>
              </a:xfrm>
              <a:grpFill/>
            </p:grpSpPr>
            <p:sp>
              <p:nvSpPr>
                <p:cNvPr id="52" name="Freeform 391">
                  <a:extLst>
                    <a:ext uri="{FF2B5EF4-FFF2-40B4-BE49-F238E27FC236}">
                      <a16:creationId xmlns:a16="http://schemas.microsoft.com/office/drawing/2014/main" id="{71049CAA-4E20-463C-802C-3988844A4719}"/>
                    </a:ext>
                  </a:extLst>
                </p:cNvPr>
                <p:cNvSpPr>
                  <a:spLocks/>
                </p:cNvSpPr>
                <p:nvPr/>
              </p:nvSpPr>
              <p:spPr bwMode="auto">
                <a:xfrm>
                  <a:off x="4138613" y="2897188"/>
                  <a:ext cx="144463" cy="114300"/>
                </a:xfrm>
                <a:custGeom>
                  <a:avLst/>
                  <a:gdLst/>
                  <a:ahLst/>
                  <a:cxnLst>
                    <a:cxn ang="0">
                      <a:pos x="4" y="48"/>
                    </a:cxn>
                    <a:cxn ang="0">
                      <a:pos x="2" y="58"/>
                    </a:cxn>
                    <a:cxn ang="0">
                      <a:pos x="11" y="52"/>
                    </a:cxn>
                    <a:cxn ang="0">
                      <a:pos x="59" y="52"/>
                    </a:cxn>
                    <a:cxn ang="0">
                      <a:pos x="63" y="52"/>
                    </a:cxn>
                    <a:cxn ang="0">
                      <a:pos x="74" y="41"/>
                    </a:cxn>
                    <a:cxn ang="0">
                      <a:pos x="74" y="11"/>
                    </a:cxn>
                    <a:cxn ang="0">
                      <a:pos x="63" y="0"/>
                    </a:cxn>
                    <a:cxn ang="0">
                      <a:pos x="49" y="0"/>
                    </a:cxn>
                    <a:cxn ang="0">
                      <a:pos x="20" y="0"/>
                    </a:cxn>
                    <a:cxn ang="0">
                      <a:pos x="11" y="0"/>
                    </a:cxn>
                    <a:cxn ang="0">
                      <a:pos x="0" y="11"/>
                    </a:cxn>
                    <a:cxn ang="0">
                      <a:pos x="0" y="41"/>
                    </a:cxn>
                  </a:cxnLst>
                  <a:rect l="0" t="0" r="r" b="b"/>
                  <a:pathLst>
                    <a:path w="74" h="59">
                      <a:moveTo>
                        <a:pt x="4" y="48"/>
                      </a:moveTo>
                      <a:cubicBezTo>
                        <a:pt x="5" y="51"/>
                        <a:pt x="2" y="58"/>
                        <a:pt x="2" y="58"/>
                      </a:cubicBezTo>
                      <a:cubicBezTo>
                        <a:pt x="4" y="59"/>
                        <a:pt x="11" y="52"/>
                        <a:pt x="11" y="52"/>
                      </a:cubicBezTo>
                      <a:cubicBezTo>
                        <a:pt x="59" y="52"/>
                        <a:pt x="59" y="52"/>
                        <a:pt x="59" y="52"/>
                      </a:cubicBezTo>
                      <a:cubicBezTo>
                        <a:pt x="63" y="52"/>
                        <a:pt x="63" y="52"/>
                        <a:pt x="63" y="52"/>
                      </a:cubicBezTo>
                      <a:cubicBezTo>
                        <a:pt x="69" y="52"/>
                        <a:pt x="74" y="47"/>
                        <a:pt x="74" y="41"/>
                      </a:cubicBezTo>
                      <a:cubicBezTo>
                        <a:pt x="74" y="11"/>
                        <a:pt x="74" y="11"/>
                        <a:pt x="74" y="11"/>
                      </a:cubicBezTo>
                      <a:cubicBezTo>
                        <a:pt x="74" y="5"/>
                        <a:pt x="69" y="0"/>
                        <a:pt x="63" y="0"/>
                      </a:cubicBezTo>
                      <a:cubicBezTo>
                        <a:pt x="49" y="0"/>
                        <a:pt x="49" y="0"/>
                        <a:pt x="49" y="0"/>
                      </a:cubicBezTo>
                      <a:cubicBezTo>
                        <a:pt x="20" y="0"/>
                        <a:pt x="20" y="0"/>
                        <a:pt x="20" y="0"/>
                      </a:cubicBezTo>
                      <a:cubicBezTo>
                        <a:pt x="11" y="0"/>
                        <a:pt x="11" y="0"/>
                        <a:pt x="11" y="0"/>
                      </a:cubicBezTo>
                      <a:cubicBezTo>
                        <a:pt x="5" y="0"/>
                        <a:pt x="0" y="5"/>
                        <a:pt x="0" y="11"/>
                      </a:cubicBezTo>
                      <a:cubicBezTo>
                        <a:pt x="0" y="41"/>
                        <a:pt x="0" y="41"/>
                        <a:pt x="0" y="41"/>
                      </a:cubicBezTo>
                    </a:path>
                  </a:pathLst>
                </a:custGeom>
                <a:grpFill/>
                <a:ln w="12700" cap="rnd">
                  <a:solidFill>
                    <a:srgbClr val="FF6327"/>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53" name="Freeform 392">
                  <a:extLst>
                    <a:ext uri="{FF2B5EF4-FFF2-40B4-BE49-F238E27FC236}">
                      <a16:creationId xmlns:a16="http://schemas.microsoft.com/office/drawing/2014/main" id="{BE70D94F-951B-4880-BD35-5CB2FC38A06A}"/>
                    </a:ext>
                  </a:extLst>
                </p:cNvPr>
                <p:cNvSpPr>
                  <a:spLocks/>
                </p:cNvSpPr>
                <p:nvPr/>
              </p:nvSpPr>
              <p:spPr bwMode="auto">
                <a:xfrm>
                  <a:off x="4024313" y="2941638"/>
                  <a:ext cx="100013" cy="127000"/>
                </a:xfrm>
                <a:custGeom>
                  <a:avLst/>
                  <a:gdLst/>
                  <a:ahLst/>
                  <a:cxnLst>
                    <a:cxn ang="0">
                      <a:pos x="34" y="64"/>
                    </a:cxn>
                    <a:cxn ang="0">
                      <a:pos x="50" y="25"/>
                    </a:cxn>
                    <a:cxn ang="0">
                      <a:pos x="25" y="0"/>
                    </a:cxn>
                    <a:cxn ang="0">
                      <a:pos x="1" y="29"/>
                    </a:cxn>
                    <a:cxn ang="0">
                      <a:pos x="34" y="64"/>
                    </a:cxn>
                  </a:cxnLst>
                  <a:rect l="0" t="0" r="r" b="b"/>
                  <a:pathLst>
                    <a:path w="51" h="66">
                      <a:moveTo>
                        <a:pt x="34" y="64"/>
                      </a:moveTo>
                      <a:cubicBezTo>
                        <a:pt x="49" y="60"/>
                        <a:pt x="51" y="41"/>
                        <a:pt x="50" y="25"/>
                      </a:cubicBezTo>
                      <a:cubicBezTo>
                        <a:pt x="50" y="10"/>
                        <a:pt x="37" y="0"/>
                        <a:pt x="25" y="0"/>
                      </a:cubicBezTo>
                      <a:cubicBezTo>
                        <a:pt x="10" y="1"/>
                        <a:pt x="0" y="14"/>
                        <a:pt x="1" y="29"/>
                      </a:cubicBezTo>
                      <a:cubicBezTo>
                        <a:pt x="4" y="55"/>
                        <a:pt x="24" y="66"/>
                        <a:pt x="34" y="64"/>
                      </a:cubicBezTo>
                      <a:close/>
                    </a:path>
                  </a:pathLst>
                </a:custGeom>
                <a:grpFill/>
                <a:ln w="12700" cap="rnd">
                  <a:solidFill>
                    <a:srgbClr val="FF6327"/>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54" name="Freeform 393">
                  <a:extLst>
                    <a:ext uri="{FF2B5EF4-FFF2-40B4-BE49-F238E27FC236}">
                      <a16:creationId xmlns:a16="http://schemas.microsoft.com/office/drawing/2014/main" id="{330D163B-76CA-48E5-A349-A14D5F3DEE0F}"/>
                    </a:ext>
                  </a:extLst>
                </p:cNvPr>
                <p:cNvSpPr>
                  <a:spLocks/>
                </p:cNvSpPr>
                <p:nvPr/>
              </p:nvSpPr>
              <p:spPr bwMode="auto">
                <a:xfrm>
                  <a:off x="3992563" y="3067050"/>
                  <a:ext cx="214313" cy="225425"/>
                </a:xfrm>
                <a:custGeom>
                  <a:avLst/>
                  <a:gdLst/>
                  <a:ahLst/>
                  <a:cxnLst>
                    <a:cxn ang="0">
                      <a:pos x="36" y="80"/>
                    </a:cxn>
                    <a:cxn ang="0">
                      <a:pos x="44" y="83"/>
                    </a:cxn>
                    <a:cxn ang="0">
                      <a:pos x="96" y="95"/>
                    </a:cxn>
                    <a:cxn ang="0">
                      <a:pos x="110" y="87"/>
                    </a:cxn>
                    <a:cxn ang="0">
                      <a:pos x="101" y="73"/>
                    </a:cxn>
                    <a:cxn ang="0">
                      <a:pos x="65" y="65"/>
                    </a:cxn>
                    <a:cxn ang="0">
                      <a:pos x="63" y="26"/>
                    </a:cxn>
                    <a:cxn ang="0">
                      <a:pos x="56" y="11"/>
                    </a:cxn>
                    <a:cxn ang="0">
                      <a:pos x="56" y="14"/>
                    </a:cxn>
                    <a:cxn ang="0">
                      <a:pos x="57" y="44"/>
                    </a:cxn>
                    <a:cxn ang="0">
                      <a:pos x="51" y="18"/>
                    </a:cxn>
                    <a:cxn ang="0">
                      <a:pos x="53" y="13"/>
                    </a:cxn>
                    <a:cxn ang="0">
                      <a:pos x="50" y="8"/>
                    </a:cxn>
                    <a:cxn ang="0">
                      <a:pos x="47" y="8"/>
                    </a:cxn>
                    <a:cxn ang="0">
                      <a:pos x="43" y="11"/>
                    </a:cxn>
                    <a:cxn ang="0">
                      <a:pos x="46" y="17"/>
                    </a:cxn>
                    <a:cxn ang="0">
                      <a:pos x="46" y="38"/>
                    </a:cxn>
                    <a:cxn ang="0">
                      <a:pos x="32" y="0"/>
                    </a:cxn>
                    <a:cxn ang="0">
                      <a:pos x="32" y="0"/>
                    </a:cxn>
                    <a:cxn ang="0">
                      <a:pos x="32" y="0"/>
                    </a:cxn>
                    <a:cxn ang="0">
                      <a:pos x="14" y="12"/>
                    </a:cxn>
                    <a:cxn ang="0">
                      <a:pos x="14" y="116"/>
                    </a:cxn>
                    <a:cxn ang="0">
                      <a:pos x="65" y="116"/>
                    </a:cxn>
                    <a:cxn ang="0">
                      <a:pos x="66" y="92"/>
                    </a:cxn>
                    <a:cxn ang="0">
                      <a:pos x="36" y="85"/>
                    </a:cxn>
                  </a:cxnLst>
                  <a:rect l="0" t="0" r="r" b="b"/>
                  <a:pathLst>
                    <a:path w="111" h="116">
                      <a:moveTo>
                        <a:pt x="36" y="80"/>
                      </a:moveTo>
                      <a:cubicBezTo>
                        <a:pt x="37" y="81"/>
                        <a:pt x="40" y="82"/>
                        <a:pt x="44" y="83"/>
                      </a:cubicBezTo>
                      <a:cubicBezTo>
                        <a:pt x="45" y="83"/>
                        <a:pt x="96" y="95"/>
                        <a:pt x="96" y="95"/>
                      </a:cubicBezTo>
                      <a:cubicBezTo>
                        <a:pt x="102" y="97"/>
                        <a:pt x="108" y="93"/>
                        <a:pt x="110" y="87"/>
                      </a:cubicBezTo>
                      <a:cubicBezTo>
                        <a:pt x="111" y="81"/>
                        <a:pt x="107" y="74"/>
                        <a:pt x="101" y="73"/>
                      </a:cubicBezTo>
                      <a:cubicBezTo>
                        <a:pt x="65" y="65"/>
                        <a:pt x="65" y="65"/>
                        <a:pt x="65" y="65"/>
                      </a:cubicBezTo>
                      <a:cubicBezTo>
                        <a:pt x="65" y="49"/>
                        <a:pt x="64" y="33"/>
                        <a:pt x="63" y="26"/>
                      </a:cubicBezTo>
                      <a:cubicBezTo>
                        <a:pt x="60" y="13"/>
                        <a:pt x="56" y="11"/>
                        <a:pt x="56" y="11"/>
                      </a:cubicBezTo>
                      <a:cubicBezTo>
                        <a:pt x="56" y="14"/>
                        <a:pt x="56" y="14"/>
                        <a:pt x="56" y="14"/>
                      </a:cubicBezTo>
                      <a:cubicBezTo>
                        <a:pt x="60" y="30"/>
                        <a:pt x="57" y="44"/>
                        <a:pt x="57" y="44"/>
                      </a:cubicBezTo>
                      <a:cubicBezTo>
                        <a:pt x="57" y="44"/>
                        <a:pt x="53" y="24"/>
                        <a:pt x="51" y="18"/>
                      </a:cubicBezTo>
                      <a:cubicBezTo>
                        <a:pt x="52" y="15"/>
                        <a:pt x="53" y="13"/>
                        <a:pt x="53" y="13"/>
                      </a:cubicBezTo>
                      <a:cubicBezTo>
                        <a:pt x="50" y="8"/>
                        <a:pt x="50" y="8"/>
                        <a:pt x="50" y="8"/>
                      </a:cubicBezTo>
                      <a:cubicBezTo>
                        <a:pt x="50" y="8"/>
                        <a:pt x="49" y="8"/>
                        <a:pt x="47" y="8"/>
                      </a:cubicBezTo>
                      <a:cubicBezTo>
                        <a:pt x="46" y="9"/>
                        <a:pt x="43" y="11"/>
                        <a:pt x="43" y="11"/>
                      </a:cubicBezTo>
                      <a:cubicBezTo>
                        <a:pt x="43" y="11"/>
                        <a:pt x="44" y="14"/>
                        <a:pt x="46" y="17"/>
                      </a:cubicBezTo>
                      <a:cubicBezTo>
                        <a:pt x="46" y="18"/>
                        <a:pt x="47" y="28"/>
                        <a:pt x="46" y="38"/>
                      </a:cubicBezTo>
                      <a:cubicBezTo>
                        <a:pt x="41" y="10"/>
                        <a:pt x="34" y="2"/>
                        <a:pt x="32" y="0"/>
                      </a:cubicBezTo>
                      <a:cubicBezTo>
                        <a:pt x="32" y="0"/>
                        <a:pt x="32" y="0"/>
                        <a:pt x="32" y="0"/>
                      </a:cubicBezTo>
                      <a:cubicBezTo>
                        <a:pt x="32" y="0"/>
                        <a:pt x="32" y="0"/>
                        <a:pt x="32" y="0"/>
                      </a:cubicBezTo>
                      <a:cubicBezTo>
                        <a:pt x="29" y="0"/>
                        <a:pt x="18" y="9"/>
                        <a:pt x="14" y="12"/>
                      </a:cubicBezTo>
                      <a:cubicBezTo>
                        <a:pt x="0" y="25"/>
                        <a:pt x="15" y="74"/>
                        <a:pt x="14" y="116"/>
                      </a:cubicBezTo>
                      <a:cubicBezTo>
                        <a:pt x="65" y="116"/>
                        <a:pt x="65" y="116"/>
                        <a:pt x="65" y="116"/>
                      </a:cubicBezTo>
                      <a:cubicBezTo>
                        <a:pt x="65" y="114"/>
                        <a:pt x="66" y="104"/>
                        <a:pt x="66" y="92"/>
                      </a:cubicBezTo>
                      <a:cubicBezTo>
                        <a:pt x="60" y="91"/>
                        <a:pt x="44" y="89"/>
                        <a:pt x="36" y="85"/>
                      </a:cubicBezTo>
                    </a:path>
                  </a:pathLst>
                </a:custGeom>
                <a:grpFill/>
                <a:ln w="12700" cap="rnd">
                  <a:solidFill>
                    <a:srgbClr val="FF6327"/>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55" name="Freeform 394">
                  <a:extLst>
                    <a:ext uri="{FF2B5EF4-FFF2-40B4-BE49-F238E27FC236}">
                      <a16:creationId xmlns:a16="http://schemas.microsoft.com/office/drawing/2014/main" id="{F918A25F-7448-4242-B43F-07F9F1060ED8}"/>
                    </a:ext>
                  </a:extLst>
                </p:cNvPr>
                <p:cNvSpPr>
                  <a:spLocks/>
                </p:cNvSpPr>
                <p:nvPr/>
              </p:nvSpPr>
              <p:spPr bwMode="auto">
                <a:xfrm>
                  <a:off x="4102101" y="3076575"/>
                  <a:ext cx="115888" cy="93663"/>
                </a:xfrm>
                <a:custGeom>
                  <a:avLst/>
                  <a:gdLst/>
                  <a:ahLst/>
                  <a:cxnLst>
                    <a:cxn ang="0">
                      <a:pos x="15" y="45"/>
                    </a:cxn>
                    <a:cxn ang="0">
                      <a:pos x="27" y="46"/>
                    </a:cxn>
                    <a:cxn ang="0">
                      <a:pos x="54" y="26"/>
                    </a:cxn>
                    <a:cxn ang="0">
                      <a:pos x="57" y="12"/>
                    </a:cxn>
                    <a:cxn ang="0">
                      <a:pos x="53" y="9"/>
                    </a:cxn>
                    <a:cxn ang="0">
                      <a:pos x="57" y="6"/>
                    </a:cxn>
                    <a:cxn ang="0">
                      <a:pos x="58" y="2"/>
                    </a:cxn>
                    <a:cxn ang="0">
                      <a:pos x="54" y="1"/>
                    </a:cxn>
                    <a:cxn ang="0">
                      <a:pos x="22" y="25"/>
                    </a:cxn>
                    <a:cxn ang="0">
                      <a:pos x="0" y="8"/>
                    </a:cxn>
                  </a:cxnLst>
                  <a:rect l="0" t="0" r="r" b="b"/>
                  <a:pathLst>
                    <a:path w="60" h="48">
                      <a:moveTo>
                        <a:pt x="15" y="45"/>
                      </a:moveTo>
                      <a:cubicBezTo>
                        <a:pt x="19" y="48"/>
                        <a:pt x="24" y="48"/>
                        <a:pt x="27" y="46"/>
                      </a:cubicBezTo>
                      <a:cubicBezTo>
                        <a:pt x="54" y="26"/>
                        <a:pt x="54" y="26"/>
                        <a:pt x="54" y="26"/>
                      </a:cubicBezTo>
                      <a:cubicBezTo>
                        <a:pt x="59" y="23"/>
                        <a:pt x="60" y="16"/>
                        <a:pt x="57" y="12"/>
                      </a:cubicBezTo>
                      <a:cubicBezTo>
                        <a:pt x="56" y="11"/>
                        <a:pt x="54" y="10"/>
                        <a:pt x="53" y="9"/>
                      </a:cubicBezTo>
                      <a:cubicBezTo>
                        <a:pt x="57" y="6"/>
                        <a:pt x="57" y="6"/>
                        <a:pt x="57" y="6"/>
                      </a:cubicBezTo>
                      <a:cubicBezTo>
                        <a:pt x="59" y="5"/>
                        <a:pt x="59" y="3"/>
                        <a:pt x="58" y="2"/>
                      </a:cubicBezTo>
                      <a:cubicBezTo>
                        <a:pt x="57" y="1"/>
                        <a:pt x="55" y="0"/>
                        <a:pt x="54" y="1"/>
                      </a:cubicBezTo>
                      <a:cubicBezTo>
                        <a:pt x="22" y="25"/>
                        <a:pt x="22" y="25"/>
                        <a:pt x="22" y="25"/>
                      </a:cubicBezTo>
                      <a:cubicBezTo>
                        <a:pt x="0" y="8"/>
                        <a:pt x="0" y="8"/>
                        <a:pt x="0" y="8"/>
                      </a:cubicBezTo>
                    </a:path>
                  </a:pathLst>
                </a:custGeom>
                <a:grpFill/>
                <a:ln w="12700" cap="rnd">
                  <a:solidFill>
                    <a:srgbClr val="FF6327"/>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56" name="Freeform 395">
                  <a:extLst>
                    <a:ext uri="{FF2B5EF4-FFF2-40B4-BE49-F238E27FC236}">
                      <a16:creationId xmlns:a16="http://schemas.microsoft.com/office/drawing/2014/main" id="{FB19AF4B-DAFA-49F0-BAC2-5DD607581DA9}"/>
                    </a:ext>
                  </a:extLst>
                </p:cNvPr>
                <p:cNvSpPr>
                  <a:spLocks/>
                </p:cNvSpPr>
                <p:nvPr/>
              </p:nvSpPr>
              <p:spPr bwMode="auto">
                <a:xfrm>
                  <a:off x="4308476" y="2941638"/>
                  <a:ext cx="98425" cy="127000"/>
                </a:xfrm>
                <a:custGeom>
                  <a:avLst/>
                  <a:gdLst/>
                  <a:ahLst/>
                  <a:cxnLst>
                    <a:cxn ang="0">
                      <a:pos x="16" y="64"/>
                    </a:cxn>
                    <a:cxn ang="0">
                      <a:pos x="50" y="29"/>
                    </a:cxn>
                    <a:cxn ang="0">
                      <a:pos x="25" y="0"/>
                    </a:cxn>
                    <a:cxn ang="0">
                      <a:pos x="1" y="25"/>
                    </a:cxn>
                    <a:cxn ang="0">
                      <a:pos x="16" y="64"/>
                    </a:cxn>
                  </a:cxnLst>
                  <a:rect l="0" t="0" r="r" b="b"/>
                  <a:pathLst>
                    <a:path w="51" h="66">
                      <a:moveTo>
                        <a:pt x="16" y="64"/>
                      </a:moveTo>
                      <a:cubicBezTo>
                        <a:pt x="27" y="66"/>
                        <a:pt x="46" y="55"/>
                        <a:pt x="50" y="29"/>
                      </a:cubicBezTo>
                      <a:cubicBezTo>
                        <a:pt x="51" y="14"/>
                        <a:pt x="41" y="1"/>
                        <a:pt x="25" y="0"/>
                      </a:cubicBezTo>
                      <a:cubicBezTo>
                        <a:pt x="14" y="0"/>
                        <a:pt x="1" y="10"/>
                        <a:pt x="1" y="25"/>
                      </a:cubicBezTo>
                      <a:cubicBezTo>
                        <a:pt x="0" y="41"/>
                        <a:pt x="2" y="60"/>
                        <a:pt x="16" y="64"/>
                      </a:cubicBezTo>
                      <a:close/>
                    </a:path>
                  </a:pathLst>
                </a:custGeom>
                <a:grpFill/>
                <a:ln w="12700" cap="rnd">
                  <a:solidFill>
                    <a:srgbClr val="FF6327"/>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sp>
              <p:nvSpPr>
                <p:cNvPr id="57" name="Freeform 396">
                  <a:extLst>
                    <a:ext uri="{FF2B5EF4-FFF2-40B4-BE49-F238E27FC236}">
                      <a16:creationId xmlns:a16="http://schemas.microsoft.com/office/drawing/2014/main" id="{0F4685A4-0CFC-46D9-AAC7-7FDDAA907104}"/>
                    </a:ext>
                  </a:extLst>
                </p:cNvPr>
                <p:cNvSpPr>
                  <a:spLocks/>
                </p:cNvSpPr>
                <p:nvPr/>
              </p:nvSpPr>
              <p:spPr bwMode="auto">
                <a:xfrm>
                  <a:off x="4200526" y="3067050"/>
                  <a:ext cx="285750" cy="225425"/>
                </a:xfrm>
                <a:custGeom>
                  <a:avLst/>
                  <a:gdLst/>
                  <a:ahLst/>
                  <a:cxnLst>
                    <a:cxn ang="0">
                      <a:pos x="123" y="63"/>
                    </a:cxn>
                    <a:cxn ang="0">
                      <a:pos x="114" y="103"/>
                    </a:cxn>
                    <a:cxn ang="0">
                      <a:pos x="124" y="113"/>
                    </a:cxn>
                    <a:cxn ang="0">
                      <a:pos x="137" y="107"/>
                    </a:cxn>
                    <a:cxn ang="0">
                      <a:pos x="146" y="62"/>
                    </a:cxn>
                    <a:cxn ang="0">
                      <a:pos x="144" y="53"/>
                    </a:cxn>
                    <a:cxn ang="0">
                      <a:pos x="108" y="9"/>
                    </a:cxn>
                    <a:cxn ang="0">
                      <a:pos x="91" y="0"/>
                    </a:cxn>
                    <a:cxn ang="0">
                      <a:pos x="91" y="0"/>
                    </a:cxn>
                    <a:cxn ang="0">
                      <a:pos x="91" y="0"/>
                    </a:cxn>
                    <a:cxn ang="0">
                      <a:pos x="77" y="38"/>
                    </a:cxn>
                    <a:cxn ang="0">
                      <a:pos x="77" y="17"/>
                    </a:cxn>
                    <a:cxn ang="0">
                      <a:pos x="79" y="12"/>
                    </a:cxn>
                    <a:cxn ang="0">
                      <a:pos x="75" y="8"/>
                    </a:cxn>
                    <a:cxn ang="0">
                      <a:pos x="73" y="8"/>
                    </a:cxn>
                    <a:cxn ang="0">
                      <a:pos x="70" y="13"/>
                    </a:cxn>
                    <a:cxn ang="0">
                      <a:pos x="72" y="18"/>
                    </a:cxn>
                    <a:cxn ang="0">
                      <a:pos x="66" y="44"/>
                    </a:cxn>
                    <a:cxn ang="0">
                      <a:pos x="68" y="9"/>
                    </a:cxn>
                    <a:cxn ang="0">
                      <a:pos x="60" y="16"/>
                    </a:cxn>
                    <a:cxn ang="0">
                      <a:pos x="34" y="61"/>
                    </a:cxn>
                    <a:cxn ang="0">
                      <a:pos x="5" y="71"/>
                    </a:cxn>
                    <a:cxn ang="0">
                      <a:pos x="0" y="74"/>
                    </a:cxn>
                    <a:cxn ang="0">
                      <a:pos x="2" y="91"/>
                    </a:cxn>
                    <a:cxn ang="0">
                      <a:pos x="12" y="92"/>
                    </a:cxn>
                    <a:cxn ang="0">
                      <a:pos x="46" y="81"/>
                    </a:cxn>
                    <a:cxn ang="0">
                      <a:pos x="52" y="76"/>
                    </a:cxn>
                    <a:cxn ang="0">
                      <a:pos x="56" y="69"/>
                    </a:cxn>
                    <a:cxn ang="0">
                      <a:pos x="58" y="38"/>
                    </a:cxn>
                    <a:cxn ang="0">
                      <a:pos x="59" y="35"/>
                    </a:cxn>
                    <a:cxn ang="0">
                      <a:pos x="57" y="116"/>
                    </a:cxn>
                    <a:cxn ang="0">
                      <a:pos x="109" y="116"/>
                    </a:cxn>
                    <a:cxn ang="0">
                      <a:pos x="112" y="54"/>
                    </a:cxn>
                  </a:cxnLst>
                  <a:rect l="0" t="0" r="r" b="b"/>
                  <a:pathLst>
                    <a:path w="147" h="116">
                      <a:moveTo>
                        <a:pt x="123" y="63"/>
                      </a:moveTo>
                      <a:cubicBezTo>
                        <a:pt x="114" y="103"/>
                        <a:pt x="114" y="103"/>
                        <a:pt x="114" y="103"/>
                      </a:cubicBezTo>
                      <a:cubicBezTo>
                        <a:pt x="113" y="109"/>
                        <a:pt x="117" y="112"/>
                        <a:pt x="124" y="113"/>
                      </a:cubicBezTo>
                      <a:cubicBezTo>
                        <a:pt x="130" y="114"/>
                        <a:pt x="135" y="113"/>
                        <a:pt x="137" y="107"/>
                      </a:cubicBezTo>
                      <a:cubicBezTo>
                        <a:pt x="146" y="62"/>
                        <a:pt x="146" y="62"/>
                        <a:pt x="146" y="62"/>
                      </a:cubicBezTo>
                      <a:cubicBezTo>
                        <a:pt x="147" y="59"/>
                        <a:pt x="146" y="56"/>
                        <a:pt x="144" y="53"/>
                      </a:cubicBezTo>
                      <a:cubicBezTo>
                        <a:pt x="144" y="53"/>
                        <a:pt x="112" y="11"/>
                        <a:pt x="108" y="9"/>
                      </a:cubicBezTo>
                      <a:cubicBezTo>
                        <a:pt x="104" y="6"/>
                        <a:pt x="94" y="0"/>
                        <a:pt x="91" y="0"/>
                      </a:cubicBezTo>
                      <a:cubicBezTo>
                        <a:pt x="91" y="0"/>
                        <a:pt x="91" y="0"/>
                        <a:pt x="91" y="0"/>
                      </a:cubicBezTo>
                      <a:cubicBezTo>
                        <a:pt x="91" y="0"/>
                        <a:pt x="91" y="0"/>
                        <a:pt x="91" y="0"/>
                      </a:cubicBezTo>
                      <a:cubicBezTo>
                        <a:pt x="88" y="2"/>
                        <a:pt x="82" y="10"/>
                        <a:pt x="77" y="38"/>
                      </a:cubicBezTo>
                      <a:cubicBezTo>
                        <a:pt x="76" y="28"/>
                        <a:pt x="77" y="18"/>
                        <a:pt x="77" y="17"/>
                      </a:cubicBezTo>
                      <a:cubicBezTo>
                        <a:pt x="78" y="14"/>
                        <a:pt x="79" y="12"/>
                        <a:pt x="79" y="12"/>
                      </a:cubicBezTo>
                      <a:cubicBezTo>
                        <a:pt x="79" y="12"/>
                        <a:pt x="77" y="9"/>
                        <a:pt x="75" y="8"/>
                      </a:cubicBezTo>
                      <a:cubicBezTo>
                        <a:pt x="74" y="8"/>
                        <a:pt x="73" y="8"/>
                        <a:pt x="73" y="8"/>
                      </a:cubicBezTo>
                      <a:cubicBezTo>
                        <a:pt x="70" y="13"/>
                        <a:pt x="70" y="13"/>
                        <a:pt x="70" y="13"/>
                      </a:cubicBezTo>
                      <a:cubicBezTo>
                        <a:pt x="70" y="13"/>
                        <a:pt x="71" y="15"/>
                        <a:pt x="72" y="18"/>
                      </a:cubicBezTo>
                      <a:cubicBezTo>
                        <a:pt x="70" y="24"/>
                        <a:pt x="66" y="44"/>
                        <a:pt x="66" y="44"/>
                      </a:cubicBezTo>
                      <a:cubicBezTo>
                        <a:pt x="66" y="44"/>
                        <a:pt x="63" y="18"/>
                        <a:pt x="68" y="9"/>
                      </a:cubicBezTo>
                      <a:cubicBezTo>
                        <a:pt x="65" y="9"/>
                        <a:pt x="62" y="12"/>
                        <a:pt x="60" y="16"/>
                      </a:cubicBezTo>
                      <a:cubicBezTo>
                        <a:pt x="34" y="61"/>
                        <a:pt x="34" y="61"/>
                        <a:pt x="34" y="61"/>
                      </a:cubicBezTo>
                      <a:cubicBezTo>
                        <a:pt x="5" y="71"/>
                        <a:pt x="5" y="71"/>
                        <a:pt x="5" y="71"/>
                      </a:cubicBezTo>
                      <a:cubicBezTo>
                        <a:pt x="3" y="71"/>
                        <a:pt x="1" y="73"/>
                        <a:pt x="0" y="74"/>
                      </a:cubicBezTo>
                      <a:cubicBezTo>
                        <a:pt x="6" y="81"/>
                        <a:pt x="4" y="88"/>
                        <a:pt x="2" y="91"/>
                      </a:cubicBezTo>
                      <a:cubicBezTo>
                        <a:pt x="5" y="93"/>
                        <a:pt x="9" y="93"/>
                        <a:pt x="12" y="92"/>
                      </a:cubicBezTo>
                      <a:cubicBezTo>
                        <a:pt x="46" y="81"/>
                        <a:pt x="46" y="81"/>
                        <a:pt x="46" y="81"/>
                      </a:cubicBezTo>
                      <a:cubicBezTo>
                        <a:pt x="48" y="80"/>
                        <a:pt x="50" y="78"/>
                        <a:pt x="52" y="76"/>
                      </a:cubicBezTo>
                      <a:cubicBezTo>
                        <a:pt x="56" y="69"/>
                        <a:pt x="56" y="69"/>
                        <a:pt x="56" y="69"/>
                      </a:cubicBezTo>
                      <a:cubicBezTo>
                        <a:pt x="56" y="56"/>
                        <a:pt x="57" y="44"/>
                        <a:pt x="58" y="38"/>
                      </a:cubicBezTo>
                      <a:cubicBezTo>
                        <a:pt x="58" y="37"/>
                        <a:pt x="58" y="36"/>
                        <a:pt x="59" y="35"/>
                      </a:cubicBezTo>
                      <a:cubicBezTo>
                        <a:pt x="57" y="60"/>
                        <a:pt x="57" y="112"/>
                        <a:pt x="57" y="116"/>
                      </a:cubicBezTo>
                      <a:cubicBezTo>
                        <a:pt x="109" y="116"/>
                        <a:pt x="109" y="116"/>
                        <a:pt x="109" y="116"/>
                      </a:cubicBezTo>
                      <a:cubicBezTo>
                        <a:pt x="108" y="96"/>
                        <a:pt x="111" y="73"/>
                        <a:pt x="112" y="54"/>
                      </a:cubicBezTo>
                    </a:path>
                  </a:pathLst>
                </a:custGeom>
                <a:grpFill/>
                <a:ln w="12700" cap="rnd">
                  <a:solidFill>
                    <a:srgbClr val="FF6327"/>
                  </a:solidFill>
                  <a:prstDash val="solid"/>
                  <a:round/>
                  <a:headEnd/>
                  <a:tailEnd/>
                </a:ln>
              </p:spPr>
              <p:txBody>
                <a:bodyPr vert="horz" wrap="square" lIns="91440" tIns="45720" rIns="91440" bIns="45720" numCol="1" anchor="t" anchorCtr="0" compatLnSpc="1">
                  <a:prstTxWarp prst="textNoShape">
                    <a:avLst/>
                  </a:prstTxWarp>
                </a:bodyPr>
                <a:lstStyle/>
                <a:p>
                  <a:endParaRPr lang="en-GB" sz="400" dirty="0">
                    <a:latin typeface="+mj-lt"/>
                    <a:cs typeface="Arial" pitchFamily="34" charset="0"/>
                  </a:endParaRPr>
                </a:p>
              </p:txBody>
            </p:sp>
          </p:grpSp>
        </p:grpSp>
      </p:grpSp>
      <p:sp>
        <p:nvSpPr>
          <p:cNvPr id="6" name="Speech Bubble: Oval 5">
            <a:extLst>
              <a:ext uri="{FF2B5EF4-FFF2-40B4-BE49-F238E27FC236}">
                <a16:creationId xmlns:a16="http://schemas.microsoft.com/office/drawing/2014/main" id="{0369EE01-A7F3-4A89-95C5-8B116669D850}"/>
              </a:ext>
            </a:extLst>
          </p:cNvPr>
          <p:cNvSpPr/>
          <p:nvPr/>
        </p:nvSpPr>
        <p:spPr>
          <a:xfrm>
            <a:off x="7592493" y="1213009"/>
            <a:ext cx="1489999" cy="896110"/>
          </a:xfrm>
          <a:prstGeom prst="wedgeEllipse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Days on PAP/Bridge/FTRIAL</a:t>
            </a:r>
          </a:p>
        </p:txBody>
      </p:sp>
      <p:sp>
        <p:nvSpPr>
          <p:cNvPr id="59" name="Speech Bubble: Oval 58">
            <a:extLst>
              <a:ext uri="{FF2B5EF4-FFF2-40B4-BE49-F238E27FC236}">
                <a16:creationId xmlns:a16="http://schemas.microsoft.com/office/drawing/2014/main" id="{C894800D-9DBA-49A6-AA98-AF02D1704624}"/>
              </a:ext>
            </a:extLst>
          </p:cNvPr>
          <p:cNvSpPr/>
          <p:nvPr/>
        </p:nvSpPr>
        <p:spPr>
          <a:xfrm>
            <a:off x="9177773" y="1643343"/>
            <a:ext cx="1489999" cy="896110"/>
          </a:xfrm>
          <a:prstGeom prst="wedgeEllipse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Duration to traverse to next milestone</a:t>
            </a:r>
          </a:p>
        </p:txBody>
      </p:sp>
      <p:sp>
        <p:nvSpPr>
          <p:cNvPr id="60" name="Speech Bubble: Oval 59">
            <a:extLst>
              <a:ext uri="{FF2B5EF4-FFF2-40B4-BE49-F238E27FC236}">
                <a16:creationId xmlns:a16="http://schemas.microsoft.com/office/drawing/2014/main" id="{4699D87D-3EF5-4484-8A3E-7045B5BC7FAB}"/>
              </a:ext>
            </a:extLst>
          </p:cNvPr>
          <p:cNvSpPr/>
          <p:nvPr/>
        </p:nvSpPr>
        <p:spPr>
          <a:xfrm>
            <a:off x="9084533" y="2743414"/>
            <a:ext cx="1489999" cy="896110"/>
          </a:xfrm>
          <a:prstGeom prst="wedgeEllipse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Number of Fills</a:t>
            </a:r>
          </a:p>
        </p:txBody>
      </p:sp>
      <p:sp>
        <p:nvSpPr>
          <p:cNvPr id="61" name="Speech Bubble: Oval 60">
            <a:extLst>
              <a:ext uri="{FF2B5EF4-FFF2-40B4-BE49-F238E27FC236}">
                <a16:creationId xmlns:a16="http://schemas.microsoft.com/office/drawing/2014/main" id="{6563DC87-921F-435D-A367-6F1FC791EDEB}"/>
              </a:ext>
            </a:extLst>
          </p:cNvPr>
          <p:cNvSpPr/>
          <p:nvPr/>
        </p:nvSpPr>
        <p:spPr>
          <a:xfrm>
            <a:off x="10278231" y="3704110"/>
            <a:ext cx="1489999" cy="896110"/>
          </a:xfrm>
          <a:prstGeom prst="wedgeEllipse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Unlinked Triages</a:t>
            </a:r>
          </a:p>
        </p:txBody>
      </p:sp>
      <p:sp>
        <p:nvSpPr>
          <p:cNvPr id="62" name="Speech Bubble: Oval 61">
            <a:extLst>
              <a:ext uri="{FF2B5EF4-FFF2-40B4-BE49-F238E27FC236}">
                <a16:creationId xmlns:a16="http://schemas.microsoft.com/office/drawing/2014/main" id="{6C1AFA49-FB27-4007-A11B-91ABF6BD89CA}"/>
              </a:ext>
            </a:extLst>
          </p:cNvPr>
          <p:cNvSpPr/>
          <p:nvPr/>
        </p:nvSpPr>
        <p:spPr>
          <a:xfrm>
            <a:off x="8974258" y="4454578"/>
            <a:ext cx="1489999" cy="896110"/>
          </a:xfrm>
          <a:prstGeom prst="wedgeEllipse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Payers where there are more discontinued</a:t>
            </a:r>
          </a:p>
        </p:txBody>
      </p:sp>
      <p:sp>
        <p:nvSpPr>
          <p:cNvPr id="63" name="Speech Bubble: Oval 62">
            <a:extLst>
              <a:ext uri="{FF2B5EF4-FFF2-40B4-BE49-F238E27FC236}">
                <a16:creationId xmlns:a16="http://schemas.microsoft.com/office/drawing/2014/main" id="{48603554-9990-4B81-9D93-B8B093B40FA2}"/>
              </a:ext>
            </a:extLst>
          </p:cNvPr>
          <p:cNvSpPr/>
          <p:nvPr/>
        </p:nvSpPr>
        <p:spPr>
          <a:xfrm>
            <a:off x="10166153" y="5316822"/>
            <a:ext cx="1489999" cy="896110"/>
          </a:xfrm>
          <a:prstGeom prst="wedgeEllipse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Region where there are more Discontinued</a:t>
            </a:r>
          </a:p>
        </p:txBody>
      </p:sp>
    </p:spTree>
    <p:extLst>
      <p:ext uri="{BB962C8B-B14F-4D97-AF65-F5344CB8AC3E}">
        <p14:creationId xmlns:p14="http://schemas.microsoft.com/office/powerpoint/2010/main" val="68689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3CACF-56FC-432A-B7C8-59C0301D1E90}"/>
              </a:ext>
            </a:extLst>
          </p:cNvPr>
          <p:cNvSpPr>
            <a:spLocks noGrp="1"/>
          </p:cNvSpPr>
          <p:nvPr>
            <p:ph type="body" sz="quarter" idx="11"/>
          </p:nvPr>
        </p:nvSpPr>
        <p:spPr/>
        <p:txBody>
          <a:bodyPr>
            <a:normAutofit/>
          </a:bodyPr>
          <a:lstStyle/>
          <a:p>
            <a:pPr marL="0" indent="0">
              <a:buNone/>
            </a:pPr>
            <a:r>
              <a:rPr lang="en-US" dirty="0"/>
              <a:t>Training the MODEL</a:t>
            </a:r>
          </a:p>
        </p:txBody>
      </p:sp>
      <p:sp>
        <p:nvSpPr>
          <p:cNvPr id="3" name="TextBox 2">
            <a:extLst>
              <a:ext uri="{FF2B5EF4-FFF2-40B4-BE49-F238E27FC236}">
                <a16:creationId xmlns:a16="http://schemas.microsoft.com/office/drawing/2014/main" id="{54D98757-52C2-48B1-B44B-71CE2351FB07}"/>
              </a:ext>
            </a:extLst>
          </p:cNvPr>
          <p:cNvSpPr txBox="1"/>
          <p:nvPr/>
        </p:nvSpPr>
        <p:spPr>
          <a:xfrm rot="19318585">
            <a:off x="1963712" y="2570806"/>
            <a:ext cx="2908092" cy="646331"/>
          </a:xfrm>
          <a:prstGeom prst="rect">
            <a:avLst/>
          </a:prstGeom>
          <a:noFill/>
        </p:spPr>
        <p:txBody>
          <a:bodyPr wrap="square" rtlCol="0">
            <a:spAutoFit/>
          </a:bodyPr>
          <a:lstStyle/>
          <a:p>
            <a:r>
              <a:rPr lang="en-US" sz="3600" dirty="0">
                <a:solidFill>
                  <a:srgbClr val="FF0000"/>
                </a:solidFill>
              </a:rPr>
              <a:t>IN PROGRESS</a:t>
            </a:r>
          </a:p>
        </p:txBody>
      </p:sp>
    </p:spTree>
    <p:extLst>
      <p:ext uri="{BB962C8B-B14F-4D97-AF65-F5344CB8AC3E}">
        <p14:creationId xmlns:p14="http://schemas.microsoft.com/office/powerpoint/2010/main" val="398879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5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7177C-B476-47F4-8F12-19039EC7F856}"/>
              </a:ext>
            </a:extLst>
          </p:cNvPr>
          <p:cNvSpPr>
            <a:spLocks noGrp="1"/>
          </p:cNvSpPr>
          <p:nvPr>
            <p:ph type="body" sz="quarter" idx="11"/>
          </p:nvPr>
        </p:nvSpPr>
        <p:spPr/>
        <p:txBody>
          <a:bodyPr/>
          <a:lstStyle/>
          <a:p>
            <a:pPr marL="0" indent="0">
              <a:buNone/>
            </a:pPr>
            <a:r>
              <a:rPr lang="en-US" dirty="0"/>
              <a:t>Introduction to Reporting Capabilities</a:t>
            </a:r>
          </a:p>
        </p:txBody>
      </p:sp>
      <p:sp>
        <p:nvSpPr>
          <p:cNvPr id="4" name="Text Placeholder 3">
            <a:extLst>
              <a:ext uri="{FF2B5EF4-FFF2-40B4-BE49-F238E27FC236}">
                <a16:creationId xmlns:a16="http://schemas.microsoft.com/office/drawing/2014/main" id="{FA6AE832-C477-48CD-9868-BA5E9515F388}"/>
              </a:ext>
            </a:extLst>
          </p:cNvPr>
          <p:cNvSpPr>
            <a:spLocks noGrp="1"/>
          </p:cNvSpPr>
          <p:nvPr>
            <p:ph type="body" sz="quarter" idx="12"/>
          </p:nvPr>
        </p:nvSpPr>
        <p:spPr/>
        <p:txBody>
          <a:bodyPr/>
          <a:lstStyle/>
          <a:p>
            <a:r>
              <a:rPr lang="en-US" dirty="0"/>
              <a:t>Road Map</a:t>
            </a:r>
          </a:p>
        </p:txBody>
      </p:sp>
      <p:sp>
        <p:nvSpPr>
          <p:cNvPr id="5" name="Text Placeholder 4">
            <a:extLst>
              <a:ext uri="{FF2B5EF4-FFF2-40B4-BE49-F238E27FC236}">
                <a16:creationId xmlns:a16="http://schemas.microsoft.com/office/drawing/2014/main" id="{B3283D59-E4CF-4165-B9CB-736686DC3035}"/>
              </a:ext>
            </a:extLst>
          </p:cNvPr>
          <p:cNvSpPr>
            <a:spLocks noGrp="1"/>
          </p:cNvSpPr>
          <p:nvPr>
            <p:ph type="body" sz="quarter" idx="13"/>
          </p:nvPr>
        </p:nvSpPr>
        <p:spPr/>
        <p:txBody>
          <a:bodyPr/>
          <a:lstStyle/>
          <a:p>
            <a:pPr marL="0" indent="0">
              <a:buNone/>
            </a:pPr>
            <a:r>
              <a:rPr lang="en-US" dirty="0"/>
              <a:t>Problem Statement</a:t>
            </a:r>
          </a:p>
        </p:txBody>
      </p:sp>
      <p:sp>
        <p:nvSpPr>
          <p:cNvPr id="6" name="Text Placeholder 5">
            <a:extLst>
              <a:ext uri="{FF2B5EF4-FFF2-40B4-BE49-F238E27FC236}">
                <a16:creationId xmlns:a16="http://schemas.microsoft.com/office/drawing/2014/main" id="{A57200FD-7AC3-4234-8248-7EEBA6482D3D}"/>
              </a:ext>
            </a:extLst>
          </p:cNvPr>
          <p:cNvSpPr>
            <a:spLocks noGrp="1"/>
          </p:cNvSpPr>
          <p:nvPr>
            <p:ph type="body" sz="quarter" idx="14"/>
          </p:nvPr>
        </p:nvSpPr>
        <p:spPr/>
        <p:txBody>
          <a:bodyPr/>
          <a:lstStyle/>
          <a:p>
            <a:pPr marL="0" indent="0">
              <a:buNone/>
            </a:pPr>
            <a:r>
              <a:rPr lang="en-US" dirty="0"/>
              <a:t>Conclusion</a:t>
            </a:r>
          </a:p>
        </p:txBody>
      </p:sp>
      <p:sp>
        <p:nvSpPr>
          <p:cNvPr id="7" name="Text Placeholder 6">
            <a:extLst>
              <a:ext uri="{FF2B5EF4-FFF2-40B4-BE49-F238E27FC236}">
                <a16:creationId xmlns:a16="http://schemas.microsoft.com/office/drawing/2014/main" id="{35A7F183-E5BD-40B9-AE7F-AB7C5B52D8EF}"/>
              </a:ext>
            </a:extLst>
          </p:cNvPr>
          <p:cNvSpPr>
            <a:spLocks noGrp="1"/>
          </p:cNvSpPr>
          <p:nvPr>
            <p:ph type="body" sz="quarter" idx="15"/>
          </p:nvPr>
        </p:nvSpPr>
        <p:spPr/>
        <p:txBody>
          <a:bodyPr/>
          <a:lstStyle/>
          <a:p>
            <a:pPr marL="0" indent="0">
              <a:buNone/>
            </a:pPr>
            <a:r>
              <a:rPr lang="en-US" dirty="0"/>
              <a:t>Regression Model</a:t>
            </a:r>
          </a:p>
        </p:txBody>
      </p:sp>
      <p:sp>
        <p:nvSpPr>
          <p:cNvPr id="8" name="Text Placeholder 7">
            <a:extLst>
              <a:ext uri="{FF2B5EF4-FFF2-40B4-BE49-F238E27FC236}">
                <a16:creationId xmlns:a16="http://schemas.microsoft.com/office/drawing/2014/main" id="{B0180556-0183-4511-9A6D-0D68074E1921}"/>
              </a:ext>
            </a:extLst>
          </p:cNvPr>
          <p:cNvSpPr>
            <a:spLocks noGrp="1"/>
          </p:cNvSpPr>
          <p:nvPr>
            <p:ph type="body" sz="quarter" idx="16"/>
          </p:nvPr>
        </p:nvSpPr>
        <p:spPr/>
        <p:txBody>
          <a:bodyPr/>
          <a:lstStyle/>
          <a:p>
            <a:pPr marL="0" indent="0">
              <a:buNone/>
            </a:pPr>
            <a:r>
              <a:rPr lang="en-US" dirty="0"/>
              <a:t>Confusion Matrix and Prediction Accuracy</a:t>
            </a:r>
          </a:p>
        </p:txBody>
      </p:sp>
      <p:sp>
        <p:nvSpPr>
          <p:cNvPr id="18" name="Text Placeholder 17">
            <a:extLst>
              <a:ext uri="{FF2B5EF4-FFF2-40B4-BE49-F238E27FC236}">
                <a16:creationId xmlns:a16="http://schemas.microsoft.com/office/drawing/2014/main" id="{C04B3EAF-7AA5-4056-A88E-DCADE78A9356}"/>
              </a:ext>
            </a:extLst>
          </p:cNvPr>
          <p:cNvSpPr>
            <a:spLocks noGrp="1"/>
          </p:cNvSpPr>
          <p:nvPr>
            <p:ph type="body" sz="quarter" idx="18"/>
          </p:nvPr>
        </p:nvSpPr>
        <p:spPr/>
        <p:txBody>
          <a:bodyPr/>
          <a:lstStyle/>
          <a:p>
            <a:pPr marL="0" indent="0">
              <a:buNone/>
            </a:pPr>
            <a:r>
              <a:rPr lang="en-US" dirty="0"/>
              <a:t>Q &amp; A</a:t>
            </a:r>
          </a:p>
        </p:txBody>
      </p:sp>
      <p:sp>
        <p:nvSpPr>
          <p:cNvPr id="19" name="Text Placeholder 18">
            <a:extLst>
              <a:ext uri="{FF2B5EF4-FFF2-40B4-BE49-F238E27FC236}">
                <a16:creationId xmlns:a16="http://schemas.microsoft.com/office/drawing/2014/main" id="{1CFD44AF-E0D0-4976-A1CF-7E2AC3790B6B}"/>
              </a:ext>
            </a:extLst>
          </p:cNvPr>
          <p:cNvSpPr>
            <a:spLocks noGrp="1"/>
          </p:cNvSpPr>
          <p:nvPr>
            <p:ph type="body" sz="quarter" idx="19"/>
          </p:nvPr>
        </p:nvSpPr>
        <p:spPr/>
        <p:txBody>
          <a:bodyPr/>
          <a:lstStyle/>
          <a:p>
            <a:r>
              <a:rPr lang="en-US" dirty="0"/>
              <a:t>01</a:t>
            </a:r>
          </a:p>
        </p:txBody>
      </p:sp>
      <p:sp>
        <p:nvSpPr>
          <p:cNvPr id="20" name="Text Placeholder 19">
            <a:extLst>
              <a:ext uri="{FF2B5EF4-FFF2-40B4-BE49-F238E27FC236}">
                <a16:creationId xmlns:a16="http://schemas.microsoft.com/office/drawing/2014/main" id="{E55217A4-0F66-43C7-914D-B7FD72585DF5}"/>
              </a:ext>
            </a:extLst>
          </p:cNvPr>
          <p:cNvSpPr>
            <a:spLocks noGrp="1"/>
          </p:cNvSpPr>
          <p:nvPr>
            <p:ph type="body" sz="quarter" idx="20"/>
          </p:nvPr>
        </p:nvSpPr>
        <p:spPr/>
        <p:txBody>
          <a:bodyPr/>
          <a:lstStyle/>
          <a:p>
            <a:r>
              <a:rPr lang="en-US" dirty="0"/>
              <a:t>02</a:t>
            </a:r>
          </a:p>
        </p:txBody>
      </p:sp>
      <p:sp>
        <p:nvSpPr>
          <p:cNvPr id="21" name="Text Placeholder 20">
            <a:extLst>
              <a:ext uri="{FF2B5EF4-FFF2-40B4-BE49-F238E27FC236}">
                <a16:creationId xmlns:a16="http://schemas.microsoft.com/office/drawing/2014/main" id="{89EF090E-A8DF-4B86-83B6-D9C7FB1B4263}"/>
              </a:ext>
            </a:extLst>
          </p:cNvPr>
          <p:cNvSpPr>
            <a:spLocks noGrp="1"/>
          </p:cNvSpPr>
          <p:nvPr>
            <p:ph type="body" sz="quarter" idx="21"/>
          </p:nvPr>
        </p:nvSpPr>
        <p:spPr/>
        <p:txBody>
          <a:bodyPr/>
          <a:lstStyle/>
          <a:p>
            <a:r>
              <a:rPr lang="en-US" dirty="0"/>
              <a:t>03</a:t>
            </a:r>
          </a:p>
        </p:txBody>
      </p:sp>
      <p:sp>
        <p:nvSpPr>
          <p:cNvPr id="22" name="Text Placeholder 21">
            <a:extLst>
              <a:ext uri="{FF2B5EF4-FFF2-40B4-BE49-F238E27FC236}">
                <a16:creationId xmlns:a16="http://schemas.microsoft.com/office/drawing/2014/main" id="{C7A41B99-9873-4065-8D3B-C181FF454C81}"/>
              </a:ext>
            </a:extLst>
          </p:cNvPr>
          <p:cNvSpPr>
            <a:spLocks noGrp="1"/>
          </p:cNvSpPr>
          <p:nvPr>
            <p:ph type="body" sz="quarter" idx="22"/>
          </p:nvPr>
        </p:nvSpPr>
        <p:spPr/>
        <p:txBody>
          <a:bodyPr/>
          <a:lstStyle/>
          <a:p>
            <a:r>
              <a:rPr lang="en-US" dirty="0"/>
              <a:t>04</a:t>
            </a:r>
          </a:p>
        </p:txBody>
      </p:sp>
      <p:sp>
        <p:nvSpPr>
          <p:cNvPr id="23" name="Text Placeholder 22">
            <a:extLst>
              <a:ext uri="{FF2B5EF4-FFF2-40B4-BE49-F238E27FC236}">
                <a16:creationId xmlns:a16="http://schemas.microsoft.com/office/drawing/2014/main" id="{7828358A-A556-45C2-897B-E7FFDAF863AD}"/>
              </a:ext>
            </a:extLst>
          </p:cNvPr>
          <p:cNvSpPr>
            <a:spLocks noGrp="1"/>
          </p:cNvSpPr>
          <p:nvPr>
            <p:ph type="body" sz="quarter" idx="23"/>
          </p:nvPr>
        </p:nvSpPr>
        <p:spPr/>
        <p:txBody>
          <a:bodyPr/>
          <a:lstStyle/>
          <a:p>
            <a:r>
              <a:rPr lang="en-US" dirty="0"/>
              <a:t>05</a:t>
            </a:r>
          </a:p>
        </p:txBody>
      </p:sp>
      <p:sp>
        <p:nvSpPr>
          <p:cNvPr id="24" name="Text Placeholder 23">
            <a:extLst>
              <a:ext uri="{FF2B5EF4-FFF2-40B4-BE49-F238E27FC236}">
                <a16:creationId xmlns:a16="http://schemas.microsoft.com/office/drawing/2014/main" id="{B3F6B0C0-DD08-447E-97B8-F105FC2B4A46}"/>
              </a:ext>
            </a:extLst>
          </p:cNvPr>
          <p:cNvSpPr>
            <a:spLocks noGrp="1"/>
          </p:cNvSpPr>
          <p:nvPr>
            <p:ph type="body" sz="quarter" idx="24"/>
          </p:nvPr>
        </p:nvSpPr>
        <p:spPr/>
        <p:txBody>
          <a:bodyPr/>
          <a:lstStyle/>
          <a:p>
            <a:r>
              <a:rPr lang="en-US" dirty="0"/>
              <a:t>06</a:t>
            </a:r>
          </a:p>
        </p:txBody>
      </p:sp>
      <p:sp>
        <p:nvSpPr>
          <p:cNvPr id="25" name="Text Placeholder 24">
            <a:extLst>
              <a:ext uri="{FF2B5EF4-FFF2-40B4-BE49-F238E27FC236}">
                <a16:creationId xmlns:a16="http://schemas.microsoft.com/office/drawing/2014/main" id="{BF8805C8-136C-47C4-A4FD-C1A2B20C2FF5}"/>
              </a:ext>
            </a:extLst>
          </p:cNvPr>
          <p:cNvSpPr>
            <a:spLocks noGrp="1"/>
          </p:cNvSpPr>
          <p:nvPr>
            <p:ph type="body" sz="quarter" idx="25"/>
          </p:nvPr>
        </p:nvSpPr>
        <p:spPr/>
        <p:txBody>
          <a:bodyPr/>
          <a:lstStyle/>
          <a:p>
            <a:r>
              <a:rPr lang="en-US" dirty="0"/>
              <a:t>07</a:t>
            </a:r>
          </a:p>
        </p:txBody>
      </p:sp>
      <p:sp>
        <p:nvSpPr>
          <p:cNvPr id="26" name="Text Placeholder 25">
            <a:extLst>
              <a:ext uri="{FF2B5EF4-FFF2-40B4-BE49-F238E27FC236}">
                <a16:creationId xmlns:a16="http://schemas.microsoft.com/office/drawing/2014/main" id="{76457A6F-24FF-4288-876C-79F2039C7564}"/>
              </a:ext>
            </a:extLst>
          </p:cNvPr>
          <p:cNvSpPr>
            <a:spLocks noGrp="1"/>
          </p:cNvSpPr>
          <p:nvPr>
            <p:ph type="body" sz="quarter" idx="26"/>
          </p:nvPr>
        </p:nvSpPr>
        <p:spPr/>
        <p:txBody>
          <a:bodyPr/>
          <a:lstStyle/>
          <a:p>
            <a:r>
              <a:rPr lang="en-US" dirty="0"/>
              <a:t>08</a:t>
            </a:r>
          </a:p>
        </p:txBody>
      </p:sp>
      <p:sp>
        <p:nvSpPr>
          <p:cNvPr id="27" name="Text Placeholder 26">
            <a:extLst>
              <a:ext uri="{FF2B5EF4-FFF2-40B4-BE49-F238E27FC236}">
                <a16:creationId xmlns:a16="http://schemas.microsoft.com/office/drawing/2014/main" id="{3B9EBB5E-ABF3-4DB1-B71C-15152EFE03F3}"/>
              </a:ext>
            </a:extLst>
          </p:cNvPr>
          <p:cNvSpPr>
            <a:spLocks noGrp="1"/>
          </p:cNvSpPr>
          <p:nvPr>
            <p:ph type="body" sz="quarter" idx="27"/>
          </p:nvPr>
        </p:nvSpPr>
        <p:spPr/>
        <p:txBody>
          <a:bodyPr/>
          <a:lstStyle/>
          <a:p>
            <a:pPr marL="0" indent="0">
              <a:buNone/>
            </a:pPr>
            <a:r>
              <a:rPr lang="en-US" dirty="0"/>
              <a:t>Data Source and Exploratory analysis</a:t>
            </a:r>
          </a:p>
        </p:txBody>
      </p:sp>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Agenda</a:t>
            </a:r>
          </a:p>
        </p:txBody>
      </p:sp>
    </p:spTree>
    <p:extLst>
      <p:ext uri="{BB962C8B-B14F-4D97-AF65-F5344CB8AC3E}">
        <p14:creationId xmlns:p14="http://schemas.microsoft.com/office/powerpoint/2010/main" val="145560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3CACF-56FC-432A-B7C8-59C0301D1E90}"/>
              </a:ext>
            </a:extLst>
          </p:cNvPr>
          <p:cNvSpPr>
            <a:spLocks noGrp="1"/>
          </p:cNvSpPr>
          <p:nvPr>
            <p:ph type="body" sz="quarter" idx="11"/>
          </p:nvPr>
        </p:nvSpPr>
        <p:spPr/>
        <p:txBody>
          <a:bodyPr>
            <a:normAutofit fontScale="92500" lnSpcReduction="10000"/>
          </a:bodyPr>
          <a:lstStyle/>
          <a:p>
            <a:pPr marL="0" indent="0">
              <a:buNone/>
            </a:pPr>
            <a:r>
              <a:rPr lang="en-US" dirty="0"/>
              <a:t>INTRODUCTION TO</a:t>
            </a:r>
          </a:p>
          <a:p>
            <a:pPr marL="0" indent="0">
              <a:buNone/>
            </a:pPr>
            <a:r>
              <a:rPr lang="en-US" dirty="0"/>
              <a:t>Reporting CAPABILITIES</a:t>
            </a:r>
          </a:p>
        </p:txBody>
      </p:sp>
    </p:spTree>
    <p:extLst>
      <p:ext uri="{BB962C8B-B14F-4D97-AF65-F5344CB8AC3E}">
        <p14:creationId xmlns:p14="http://schemas.microsoft.com/office/powerpoint/2010/main" val="405622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business">
            <a:extLst>
              <a:ext uri="{FF2B5EF4-FFF2-40B4-BE49-F238E27FC236}">
                <a16:creationId xmlns:a16="http://schemas.microsoft.com/office/drawing/2014/main" id="{48021DC7-6DE4-4F36-A410-4E4C378CC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680" y="276928"/>
            <a:ext cx="2971334" cy="210312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business">
            <a:extLst>
              <a:ext uri="{FF2B5EF4-FFF2-40B4-BE49-F238E27FC236}">
                <a16:creationId xmlns:a16="http://schemas.microsoft.com/office/drawing/2014/main" id="{BE2A22F6-1B66-4178-94A6-17587FDF3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4" y="263703"/>
            <a:ext cx="2971334" cy="21031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capability">
            <a:extLst>
              <a:ext uri="{FF2B5EF4-FFF2-40B4-BE49-F238E27FC236}">
                <a16:creationId xmlns:a16="http://schemas.microsoft.com/office/drawing/2014/main" id="{81200EEC-9D37-4CFF-986E-7A4FA47CA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0778" y="263703"/>
            <a:ext cx="2721684" cy="210312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technology">
            <a:extLst>
              <a:ext uri="{FF2B5EF4-FFF2-40B4-BE49-F238E27FC236}">
                <a16:creationId xmlns:a16="http://schemas.microsoft.com/office/drawing/2014/main" id="{D5B3C194-C036-4E59-9453-4CF9B5938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7240" y="263703"/>
            <a:ext cx="2295998" cy="21031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6A379C-D782-40B9-A608-172398C7F1AF}"/>
              </a:ext>
            </a:extLst>
          </p:cNvPr>
          <p:cNvSpPr txBox="1"/>
          <p:nvPr/>
        </p:nvSpPr>
        <p:spPr>
          <a:xfrm>
            <a:off x="9467020" y="-12600"/>
            <a:ext cx="2600887" cy="369332"/>
          </a:xfrm>
          <a:prstGeom prst="rect">
            <a:avLst/>
          </a:prstGeom>
          <a:noFill/>
        </p:spPr>
        <p:txBody>
          <a:bodyPr wrap="square" rtlCol="0">
            <a:spAutoFit/>
          </a:bodyPr>
          <a:lstStyle/>
          <a:p>
            <a:r>
              <a:rPr lang="en-US" b="1" dirty="0"/>
              <a:t>Data Science Capabilities</a:t>
            </a:r>
          </a:p>
        </p:txBody>
      </p:sp>
      <p:sp>
        <p:nvSpPr>
          <p:cNvPr id="15" name="TextBox 14">
            <a:extLst>
              <a:ext uri="{FF2B5EF4-FFF2-40B4-BE49-F238E27FC236}">
                <a16:creationId xmlns:a16="http://schemas.microsoft.com/office/drawing/2014/main" id="{999B11C0-B843-4D4B-9AD9-CE60AAA0D198}"/>
              </a:ext>
            </a:extLst>
          </p:cNvPr>
          <p:cNvSpPr txBox="1"/>
          <p:nvPr/>
        </p:nvSpPr>
        <p:spPr>
          <a:xfrm>
            <a:off x="6580406" y="-24912"/>
            <a:ext cx="2295998" cy="369332"/>
          </a:xfrm>
          <a:prstGeom prst="rect">
            <a:avLst/>
          </a:prstGeom>
          <a:noFill/>
        </p:spPr>
        <p:txBody>
          <a:bodyPr wrap="square" rtlCol="0">
            <a:spAutoFit/>
          </a:bodyPr>
          <a:lstStyle/>
          <a:p>
            <a:r>
              <a:rPr lang="en-US" b="1" dirty="0"/>
              <a:t>Operational Efficiency </a:t>
            </a:r>
          </a:p>
        </p:txBody>
      </p:sp>
      <p:sp>
        <p:nvSpPr>
          <p:cNvPr id="16" name="TextBox 15">
            <a:extLst>
              <a:ext uri="{FF2B5EF4-FFF2-40B4-BE49-F238E27FC236}">
                <a16:creationId xmlns:a16="http://schemas.microsoft.com/office/drawing/2014/main" id="{7F63591E-D1AC-4B2A-95B9-23127EFF18B6}"/>
              </a:ext>
            </a:extLst>
          </p:cNvPr>
          <p:cNvSpPr txBox="1"/>
          <p:nvPr/>
        </p:nvSpPr>
        <p:spPr>
          <a:xfrm>
            <a:off x="3388903" y="-21945"/>
            <a:ext cx="2600887" cy="369332"/>
          </a:xfrm>
          <a:prstGeom prst="rect">
            <a:avLst/>
          </a:prstGeom>
          <a:noFill/>
        </p:spPr>
        <p:txBody>
          <a:bodyPr wrap="square" rtlCol="0">
            <a:spAutoFit/>
          </a:bodyPr>
          <a:lstStyle/>
          <a:p>
            <a:r>
              <a:rPr lang="en-US" b="1" dirty="0"/>
              <a:t>Data Quality</a:t>
            </a:r>
          </a:p>
        </p:txBody>
      </p:sp>
      <p:sp>
        <p:nvSpPr>
          <p:cNvPr id="17" name="TextBox 16">
            <a:extLst>
              <a:ext uri="{FF2B5EF4-FFF2-40B4-BE49-F238E27FC236}">
                <a16:creationId xmlns:a16="http://schemas.microsoft.com/office/drawing/2014/main" id="{FF240455-6E2F-4DC5-BB40-75D61BA91030}"/>
              </a:ext>
            </a:extLst>
          </p:cNvPr>
          <p:cNvSpPr txBox="1"/>
          <p:nvPr/>
        </p:nvSpPr>
        <p:spPr>
          <a:xfrm>
            <a:off x="324843" y="1195"/>
            <a:ext cx="2498430" cy="369332"/>
          </a:xfrm>
          <a:prstGeom prst="rect">
            <a:avLst/>
          </a:prstGeom>
          <a:noFill/>
        </p:spPr>
        <p:txBody>
          <a:bodyPr wrap="square" rtlCol="0">
            <a:spAutoFit/>
          </a:bodyPr>
          <a:lstStyle/>
          <a:p>
            <a:r>
              <a:rPr lang="en-US" b="1" dirty="0"/>
              <a:t>Business Insights</a:t>
            </a:r>
          </a:p>
        </p:txBody>
      </p:sp>
      <p:sp>
        <p:nvSpPr>
          <p:cNvPr id="11" name="TextBox 10">
            <a:extLst>
              <a:ext uri="{FF2B5EF4-FFF2-40B4-BE49-F238E27FC236}">
                <a16:creationId xmlns:a16="http://schemas.microsoft.com/office/drawing/2014/main" id="{72839870-CBA4-4580-8E37-EE9F61E2C3C1}"/>
              </a:ext>
            </a:extLst>
          </p:cNvPr>
          <p:cNvSpPr txBox="1"/>
          <p:nvPr/>
        </p:nvSpPr>
        <p:spPr>
          <a:xfrm>
            <a:off x="157713" y="2279573"/>
            <a:ext cx="2849860" cy="2321085"/>
          </a:xfrm>
          <a:prstGeom prst="rect">
            <a:avLst/>
          </a:prstGeom>
          <a:noFill/>
        </p:spPr>
        <p:txBody>
          <a:bodyPr wrap="square" rtlCol="0">
            <a:spAutoFit/>
          </a:bodyPr>
          <a:lstStyle/>
          <a:p>
            <a:pPr>
              <a:lnSpc>
                <a:spcPct val="150000"/>
              </a:lnSpc>
            </a:pPr>
            <a:r>
              <a:rPr lang="en-US" sz="1400" b="1" dirty="0"/>
              <a:t>Deliver</a:t>
            </a:r>
            <a:r>
              <a:rPr lang="en-US" sz="1400" dirty="0"/>
              <a:t> Business Insights on</a:t>
            </a:r>
          </a:p>
          <a:p>
            <a:pPr marL="285750" indent="-285750">
              <a:lnSpc>
                <a:spcPct val="150000"/>
              </a:lnSpc>
              <a:buFont typeface="Arial" panose="020B0604020202020204" pitchFamily="34" charset="0"/>
              <a:buChar char="•"/>
            </a:pPr>
            <a:r>
              <a:rPr lang="en-US" sz="1400" dirty="0"/>
              <a:t>Patient Journey</a:t>
            </a:r>
          </a:p>
          <a:p>
            <a:pPr marL="285750" indent="-285750">
              <a:lnSpc>
                <a:spcPct val="150000"/>
              </a:lnSpc>
              <a:buFont typeface="Arial" panose="020B0604020202020204" pitchFamily="34" charset="0"/>
              <a:buChar char="•"/>
            </a:pPr>
            <a:r>
              <a:rPr lang="en-US" sz="1400" dirty="0"/>
              <a:t>SP Performance</a:t>
            </a:r>
          </a:p>
          <a:p>
            <a:pPr marL="285750" indent="-285750">
              <a:lnSpc>
                <a:spcPct val="150000"/>
              </a:lnSpc>
              <a:buFont typeface="Arial" panose="020B0604020202020204" pitchFamily="34" charset="0"/>
              <a:buChar char="•"/>
            </a:pPr>
            <a:r>
              <a:rPr lang="en-US" sz="1400" dirty="0"/>
              <a:t>Brand Performance</a:t>
            </a:r>
          </a:p>
          <a:p>
            <a:pPr marL="285750" indent="-285750">
              <a:lnSpc>
                <a:spcPct val="150000"/>
              </a:lnSpc>
              <a:buFont typeface="Arial" panose="020B0604020202020204" pitchFamily="34" charset="0"/>
              <a:buChar char="•"/>
            </a:pPr>
            <a:r>
              <a:rPr lang="en-US" sz="1400" dirty="0"/>
              <a:t>Prescriber trends</a:t>
            </a:r>
          </a:p>
          <a:p>
            <a:pPr marL="285750" indent="-285750">
              <a:lnSpc>
                <a:spcPct val="150000"/>
              </a:lnSpc>
              <a:buFont typeface="Arial" panose="020B0604020202020204" pitchFamily="34" charset="0"/>
              <a:buChar char="•"/>
            </a:pPr>
            <a:r>
              <a:rPr lang="en-US" sz="1400" dirty="0"/>
              <a:t>Payer Performance</a:t>
            </a:r>
          </a:p>
          <a:p>
            <a:pPr marL="285750" indent="-285750">
              <a:lnSpc>
                <a:spcPct val="150000"/>
              </a:lnSpc>
              <a:buFont typeface="Arial" panose="020B0604020202020204" pitchFamily="34" charset="0"/>
              <a:buChar char="•"/>
            </a:pPr>
            <a:r>
              <a:rPr lang="en-US" sz="1400" dirty="0"/>
              <a:t>Sales Force Execution</a:t>
            </a:r>
          </a:p>
        </p:txBody>
      </p:sp>
      <p:sp>
        <p:nvSpPr>
          <p:cNvPr id="21" name="TextBox 20">
            <a:extLst>
              <a:ext uri="{FF2B5EF4-FFF2-40B4-BE49-F238E27FC236}">
                <a16:creationId xmlns:a16="http://schemas.microsoft.com/office/drawing/2014/main" id="{07427769-8F2F-4EEC-8FD2-C9A97ED34A4C}"/>
              </a:ext>
            </a:extLst>
          </p:cNvPr>
          <p:cNvSpPr txBox="1"/>
          <p:nvPr/>
        </p:nvSpPr>
        <p:spPr>
          <a:xfrm>
            <a:off x="3238125" y="2330429"/>
            <a:ext cx="2849860" cy="1757532"/>
          </a:xfrm>
          <a:prstGeom prst="rect">
            <a:avLst/>
          </a:prstGeom>
          <a:noFill/>
        </p:spPr>
        <p:txBody>
          <a:bodyPr wrap="square" rtlCol="0">
            <a:spAutoFit/>
          </a:bodyPr>
          <a:lstStyle/>
          <a:p>
            <a:pPr>
              <a:lnSpc>
                <a:spcPct val="150000"/>
              </a:lnSpc>
            </a:pPr>
            <a:r>
              <a:rPr lang="en-US" sz="1400" b="1" dirty="0"/>
              <a:t>Adherence</a:t>
            </a:r>
            <a:r>
              <a:rPr lang="en-US" sz="1400" dirty="0"/>
              <a:t> to Data Quality</a:t>
            </a:r>
          </a:p>
          <a:p>
            <a:pPr marL="285750" indent="-285750">
              <a:lnSpc>
                <a:spcPct val="150000"/>
              </a:lnSpc>
              <a:buFont typeface="Arial" panose="020B0604020202020204" pitchFamily="34" charset="0"/>
              <a:buChar char="•"/>
            </a:pPr>
            <a:r>
              <a:rPr lang="en-US" sz="1400" dirty="0"/>
              <a:t>DQM Specialty Dashboard</a:t>
            </a:r>
          </a:p>
          <a:p>
            <a:pPr marL="285750" indent="-285750">
              <a:lnSpc>
                <a:spcPct val="150000"/>
              </a:lnSpc>
              <a:buFont typeface="Arial" panose="020B0604020202020204" pitchFamily="34" charset="0"/>
              <a:buChar char="•"/>
            </a:pPr>
            <a:r>
              <a:rPr lang="en-US" sz="1400" dirty="0"/>
              <a:t>Reconciliation Reports</a:t>
            </a:r>
          </a:p>
          <a:p>
            <a:pPr marL="285750" indent="-285750">
              <a:lnSpc>
                <a:spcPct val="150000"/>
              </a:lnSpc>
              <a:buFont typeface="Arial" panose="020B0604020202020204" pitchFamily="34" charset="0"/>
              <a:buChar char="•"/>
            </a:pPr>
            <a:r>
              <a:rPr lang="en-US" sz="1400" dirty="0"/>
              <a:t>Heat Map</a:t>
            </a:r>
          </a:p>
          <a:p>
            <a:pPr>
              <a:lnSpc>
                <a:spcPct val="150000"/>
              </a:lnSpc>
            </a:pPr>
            <a:endParaRPr lang="en-US" dirty="0"/>
          </a:p>
        </p:txBody>
      </p:sp>
      <p:sp>
        <p:nvSpPr>
          <p:cNvPr id="22" name="TextBox 21">
            <a:extLst>
              <a:ext uri="{FF2B5EF4-FFF2-40B4-BE49-F238E27FC236}">
                <a16:creationId xmlns:a16="http://schemas.microsoft.com/office/drawing/2014/main" id="{19D73D52-7C60-401A-8B69-8300EAD857DC}"/>
              </a:ext>
            </a:extLst>
          </p:cNvPr>
          <p:cNvSpPr txBox="1"/>
          <p:nvPr/>
        </p:nvSpPr>
        <p:spPr>
          <a:xfrm>
            <a:off x="6422553" y="2343170"/>
            <a:ext cx="2942298" cy="3008772"/>
          </a:xfrm>
          <a:prstGeom prst="rect">
            <a:avLst/>
          </a:prstGeom>
          <a:noFill/>
        </p:spPr>
        <p:txBody>
          <a:bodyPr wrap="square" rtlCol="0">
            <a:spAutoFit/>
          </a:bodyPr>
          <a:lstStyle/>
          <a:p>
            <a:pPr>
              <a:lnSpc>
                <a:spcPct val="150000"/>
              </a:lnSpc>
            </a:pPr>
            <a:r>
              <a:rPr lang="en-US" sz="1400" b="1" dirty="0"/>
              <a:t>Bring</a:t>
            </a:r>
            <a:r>
              <a:rPr lang="en-US" sz="1400" dirty="0"/>
              <a:t> in Operational efficiency by Monitoring</a:t>
            </a:r>
          </a:p>
          <a:p>
            <a:pPr marL="285750" indent="-285750">
              <a:lnSpc>
                <a:spcPct val="150000"/>
              </a:lnSpc>
              <a:buFont typeface="Arial" panose="020B0604020202020204" pitchFamily="34" charset="0"/>
              <a:buChar char="•"/>
            </a:pPr>
            <a:r>
              <a:rPr lang="en-US" sz="1400" dirty="0"/>
              <a:t>Patient Conversion Rate to Commercial Dispenses</a:t>
            </a:r>
          </a:p>
          <a:p>
            <a:pPr marL="285750" indent="-285750">
              <a:lnSpc>
                <a:spcPct val="150000"/>
              </a:lnSpc>
              <a:buFont typeface="Arial" panose="020B0604020202020204" pitchFamily="34" charset="0"/>
              <a:buChar char="•"/>
            </a:pPr>
            <a:r>
              <a:rPr lang="en-US" sz="1400" dirty="0"/>
              <a:t>Time to Fill</a:t>
            </a:r>
          </a:p>
          <a:p>
            <a:pPr marL="285750" indent="-285750">
              <a:lnSpc>
                <a:spcPct val="150000"/>
              </a:lnSpc>
              <a:buFont typeface="Arial" panose="020B0604020202020204" pitchFamily="34" charset="0"/>
              <a:buChar char="•"/>
            </a:pPr>
            <a:r>
              <a:rPr lang="en-US" sz="1400" dirty="0"/>
              <a:t>Cancellations and Discontinuity</a:t>
            </a:r>
          </a:p>
          <a:p>
            <a:pPr marL="285750" indent="-285750">
              <a:lnSpc>
                <a:spcPct val="150000"/>
              </a:lnSpc>
              <a:buFont typeface="Arial" panose="020B0604020202020204" pitchFamily="34" charset="0"/>
              <a:buChar char="•"/>
            </a:pPr>
            <a:r>
              <a:rPr lang="en-US" sz="1400" dirty="0"/>
              <a:t>Persistency and Therapy adherence</a:t>
            </a:r>
          </a:p>
          <a:p>
            <a:pPr>
              <a:lnSpc>
                <a:spcPct val="150000"/>
              </a:lnSpc>
            </a:pPr>
            <a:endParaRPr lang="en-US" sz="1600" dirty="0"/>
          </a:p>
        </p:txBody>
      </p:sp>
      <p:sp>
        <p:nvSpPr>
          <p:cNvPr id="23" name="TextBox 22">
            <a:extLst>
              <a:ext uri="{FF2B5EF4-FFF2-40B4-BE49-F238E27FC236}">
                <a16:creationId xmlns:a16="http://schemas.microsoft.com/office/drawing/2014/main" id="{12AA6B6F-FB12-490C-91E1-727181C78064}"/>
              </a:ext>
            </a:extLst>
          </p:cNvPr>
          <p:cNvSpPr txBox="1"/>
          <p:nvPr/>
        </p:nvSpPr>
        <p:spPr>
          <a:xfrm>
            <a:off x="9364851" y="2330429"/>
            <a:ext cx="2942297" cy="3655103"/>
          </a:xfrm>
          <a:prstGeom prst="rect">
            <a:avLst/>
          </a:prstGeom>
          <a:noFill/>
        </p:spPr>
        <p:txBody>
          <a:bodyPr wrap="square" rtlCol="0">
            <a:spAutoFit/>
          </a:bodyPr>
          <a:lstStyle/>
          <a:p>
            <a:pPr>
              <a:lnSpc>
                <a:spcPct val="150000"/>
              </a:lnSpc>
            </a:pPr>
            <a:r>
              <a:rPr lang="en-US" sz="1400" b="1" dirty="0">
                <a:sym typeface="Arial"/>
              </a:rPr>
              <a:t>Explore</a:t>
            </a:r>
            <a:r>
              <a:rPr lang="en-US" sz="1400" dirty="0">
                <a:sym typeface="Arial"/>
              </a:rPr>
              <a:t> Data Science Capabilities by using Machine Learning Algorithms and predicting drivers for Business and Sales acceleration like </a:t>
            </a:r>
          </a:p>
          <a:p>
            <a:pPr marL="285750" indent="-285750">
              <a:lnSpc>
                <a:spcPct val="150000"/>
              </a:lnSpc>
              <a:buFont typeface="Arial" panose="020B0604020202020204" pitchFamily="34" charset="0"/>
              <a:buChar char="•"/>
            </a:pPr>
            <a:r>
              <a:rPr lang="en-US" sz="1400" dirty="0">
                <a:sym typeface="Arial"/>
              </a:rPr>
              <a:t>Build a Linear Predictive Business model to determine if a patient will discontinue</a:t>
            </a:r>
          </a:p>
          <a:p>
            <a:pPr marL="285750" indent="-285750">
              <a:lnSpc>
                <a:spcPct val="150000"/>
              </a:lnSpc>
              <a:buFont typeface="Arial" panose="020B0604020202020204" pitchFamily="34" charset="0"/>
              <a:buChar char="•"/>
            </a:pPr>
            <a:r>
              <a:rPr lang="en-US" sz="1400" dirty="0">
                <a:sym typeface="Arial"/>
              </a:rPr>
              <a:t>Build a Logistic Predictive model to provide insights to</a:t>
            </a:r>
          </a:p>
          <a:p>
            <a:pPr>
              <a:lnSpc>
                <a:spcPct val="150000"/>
              </a:lnSpc>
            </a:pPr>
            <a:r>
              <a:rPr lang="en-US" sz="1400" dirty="0">
                <a:sym typeface="Arial"/>
              </a:rPr>
              <a:t>       increase Conversion %</a:t>
            </a:r>
          </a:p>
          <a:p>
            <a:pPr>
              <a:lnSpc>
                <a:spcPct val="150000"/>
              </a:lnSpc>
            </a:pPr>
            <a:endParaRPr lang="en-US" sz="1600" dirty="0"/>
          </a:p>
        </p:txBody>
      </p:sp>
      <p:pic>
        <p:nvPicPr>
          <p:cNvPr id="18" name="Picture 17">
            <a:extLst>
              <a:ext uri="{FF2B5EF4-FFF2-40B4-BE49-F238E27FC236}">
                <a16:creationId xmlns:a16="http://schemas.microsoft.com/office/drawing/2014/main" id="{9559991D-72B5-45FD-8804-BAFFEEB73E47}"/>
              </a:ext>
            </a:extLst>
          </p:cNvPr>
          <p:cNvPicPr>
            <a:picLocks noChangeAspect="1"/>
          </p:cNvPicPr>
          <p:nvPr/>
        </p:nvPicPr>
        <p:blipFill>
          <a:blip r:embed="rId6"/>
          <a:stretch>
            <a:fillRect/>
          </a:stretch>
        </p:blipFill>
        <p:spPr>
          <a:xfrm>
            <a:off x="334670" y="6395324"/>
            <a:ext cx="2739151" cy="462676"/>
          </a:xfrm>
          <a:prstGeom prst="rect">
            <a:avLst/>
          </a:prstGeom>
        </p:spPr>
      </p:pic>
      <p:cxnSp>
        <p:nvCxnSpPr>
          <p:cNvPr id="3" name="Straight Connector 2">
            <a:extLst>
              <a:ext uri="{FF2B5EF4-FFF2-40B4-BE49-F238E27FC236}">
                <a16:creationId xmlns:a16="http://schemas.microsoft.com/office/drawing/2014/main" id="{5780B1DC-3B2F-46D3-843F-326F380C6ED4}"/>
              </a:ext>
            </a:extLst>
          </p:cNvPr>
          <p:cNvCxnSpPr/>
          <p:nvPr/>
        </p:nvCxnSpPr>
        <p:spPr>
          <a:xfrm>
            <a:off x="3073821" y="110836"/>
            <a:ext cx="0" cy="5971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4EA10A6-97F5-4610-8018-5FC2A4CAAB02}"/>
              </a:ext>
            </a:extLst>
          </p:cNvPr>
          <p:cNvCxnSpPr/>
          <p:nvPr/>
        </p:nvCxnSpPr>
        <p:spPr>
          <a:xfrm>
            <a:off x="6334195" y="110836"/>
            <a:ext cx="0" cy="5971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EC451E-CEDC-4050-93B8-B2EB349324A3}"/>
              </a:ext>
            </a:extLst>
          </p:cNvPr>
          <p:cNvCxnSpPr/>
          <p:nvPr/>
        </p:nvCxnSpPr>
        <p:spPr>
          <a:xfrm>
            <a:off x="9301478" y="337061"/>
            <a:ext cx="0" cy="5971309"/>
          </a:xfrm>
          <a:prstGeom prst="line">
            <a:avLst/>
          </a:prstGeom>
        </p:spPr>
        <p:style>
          <a:lnRef idx="1">
            <a:schemeClr val="accent1"/>
          </a:lnRef>
          <a:fillRef idx="0">
            <a:schemeClr val="accent1"/>
          </a:fillRef>
          <a:effectRef idx="0">
            <a:schemeClr val="accent1"/>
          </a:effectRef>
          <a:fontRef idx="minor">
            <a:schemeClr val="tx1"/>
          </a:fontRef>
        </p:style>
      </p:cxnSp>
      <p:sp>
        <p:nvSpPr>
          <p:cNvPr id="26" name="Arrow: Pentagon 25">
            <a:extLst>
              <a:ext uri="{FF2B5EF4-FFF2-40B4-BE49-F238E27FC236}">
                <a16:creationId xmlns:a16="http://schemas.microsoft.com/office/drawing/2014/main" id="{8A0E04CE-1811-4C7A-84B1-C19EDC6516DB}"/>
              </a:ext>
            </a:extLst>
          </p:cNvPr>
          <p:cNvSpPr/>
          <p:nvPr/>
        </p:nvSpPr>
        <p:spPr>
          <a:xfrm>
            <a:off x="6663" y="5588872"/>
            <a:ext cx="3063842" cy="777240"/>
          </a:xfrm>
          <a:prstGeom prst="homePlate">
            <a:avLst>
              <a:gd name="adj" fmla="val 27513"/>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Value :  Improve Patient Acquisition and retention</a:t>
            </a:r>
          </a:p>
        </p:txBody>
      </p:sp>
      <p:sp>
        <p:nvSpPr>
          <p:cNvPr id="27" name="Arrow: Pentagon 26">
            <a:extLst>
              <a:ext uri="{FF2B5EF4-FFF2-40B4-BE49-F238E27FC236}">
                <a16:creationId xmlns:a16="http://schemas.microsoft.com/office/drawing/2014/main" id="{083FC67E-E4A6-4B27-8C31-83C0A49D9C9F}"/>
              </a:ext>
            </a:extLst>
          </p:cNvPr>
          <p:cNvSpPr/>
          <p:nvPr/>
        </p:nvSpPr>
        <p:spPr>
          <a:xfrm>
            <a:off x="3092121" y="5621222"/>
            <a:ext cx="3242074" cy="777240"/>
          </a:xfrm>
          <a:prstGeom prst="homePlate">
            <a:avLst>
              <a:gd name="adj" fmla="val 27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Value :  Internal Operational Efficiency</a:t>
            </a:r>
          </a:p>
        </p:txBody>
      </p:sp>
      <p:sp>
        <p:nvSpPr>
          <p:cNvPr id="29" name="Arrow: Pentagon 28">
            <a:extLst>
              <a:ext uri="{FF2B5EF4-FFF2-40B4-BE49-F238E27FC236}">
                <a16:creationId xmlns:a16="http://schemas.microsoft.com/office/drawing/2014/main" id="{34ACADB4-FB26-41B6-93C6-E22E3D25F3F7}"/>
              </a:ext>
            </a:extLst>
          </p:cNvPr>
          <p:cNvSpPr/>
          <p:nvPr/>
        </p:nvSpPr>
        <p:spPr>
          <a:xfrm>
            <a:off x="9330390" y="5620338"/>
            <a:ext cx="2850005" cy="777240"/>
          </a:xfrm>
          <a:prstGeom prst="homePlate">
            <a:avLst>
              <a:gd name="adj" fmla="val 27513"/>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Value :  New Revenue</a:t>
            </a:r>
          </a:p>
        </p:txBody>
      </p:sp>
      <p:sp>
        <p:nvSpPr>
          <p:cNvPr id="30" name="Arrow: Pentagon 29">
            <a:extLst>
              <a:ext uri="{FF2B5EF4-FFF2-40B4-BE49-F238E27FC236}">
                <a16:creationId xmlns:a16="http://schemas.microsoft.com/office/drawing/2014/main" id="{F6E6AB6F-A8E3-41C8-90C9-F0D76A7DC680}"/>
              </a:ext>
            </a:extLst>
          </p:cNvPr>
          <p:cNvSpPr/>
          <p:nvPr/>
        </p:nvSpPr>
        <p:spPr>
          <a:xfrm>
            <a:off x="6363223" y="5611094"/>
            <a:ext cx="2938372" cy="780406"/>
          </a:xfrm>
          <a:prstGeom prst="homePlate">
            <a:avLst>
              <a:gd name="adj" fmla="val 27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Value :  Answers Customized questions and complex business queries</a:t>
            </a:r>
          </a:p>
        </p:txBody>
      </p:sp>
    </p:spTree>
    <p:extLst>
      <p:ext uri="{BB962C8B-B14F-4D97-AF65-F5344CB8AC3E}">
        <p14:creationId xmlns:p14="http://schemas.microsoft.com/office/powerpoint/2010/main" val="265167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F0C3-77C6-40F2-B458-BE873FA25181}"/>
              </a:ext>
            </a:extLst>
          </p:cNvPr>
          <p:cNvSpPr>
            <a:spLocks noGrp="1"/>
          </p:cNvSpPr>
          <p:nvPr>
            <p:ph type="title"/>
          </p:nvPr>
        </p:nvSpPr>
        <p:spPr/>
        <p:txBody>
          <a:bodyPr/>
          <a:lstStyle/>
          <a:p>
            <a:r>
              <a:rPr lang="en-US" dirty="0"/>
              <a:t>Road Map</a:t>
            </a:r>
          </a:p>
        </p:txBody>
      </p:sp>
      <p:grpSp>
        <p:nvGrpSpPr>
          <p:cNvPr id="104" name="Group 103">
            <a:extLst>
              <a:ext uri="{FF2B5EF4-FFF2-40B4-BE49-F238E27FC236}">
                <a16:creationId xmlns:a16="http://schemas.microsoft.com/office/drawing/2014/main" id="{9968A110-5048-4F1E-8C03-2C781BF0FD2F}"/>
              </a:ext>
            </a:extLst>
          </p:cNvPr>
          <p:cNvGrpSpPr/>
          <p:nvPr/>
        </p:nvGrpSpPr>
        <p:grpSpPr>
          <a:xfrm>
            <a:off x="623455" y="1690687"/>
            <a:ext cx="10931896" cy="3568561"/>
            <a:chOff x="444834" y="1661927"/>
            <a:chExt cx="11110517" cy="3597322"/>
          </a:xfrm>
        </p:grpSpPr>
        <p:grpSp>
          <p:nvGrpSpPr>
            <p:cNvPr id="105" name="Group 104">
              <a:extLst>
                <a:ext uri="{FF2B5EF4-FFF2-40B4-BE49-F238E27FC236}">
                  <a16:creationId xmlns:a16="http://schemas.microsoft.com/office/drawing/2014/main" id="{C5A9FE4F-B081-44A4-B5E0-354065B0C96F}"/>
                </a:ext>
              </a:extLst>
            </p:cNvPr>
            <p:cNvGrpSpPr/>
            <p:nvPr/>
          </p:nvGrpSpPr>
          <p:grpSpPr>
            <a:xfrm>
              <a:off x="902372" y="3307463"/>
              <a:ext cx="2550383" cy="246879"/>
              <a:chOff x="749808" y="2862071"/>
              <a:chExt cx="2550383" cy="246879"/>
            </a:xfrm>
          </p:grpSpPr>
          <p:cxnSp>
            <p:nvCxnSpPr>
              <p:cNvPr id="144" name="Straight Connector 143">
                <a:extLst>
                  <a:ext uri="{FF2B5EF4-FFF2-40B4-BE49-F238E27FC236}">
                    <a16:creationId xmlns:a16="http://schemas.microsoft.com/office/drawing/2014/main" id="{E9D64CE5-11A4-4EA8-AA99-CC49C1579A5F}"/>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8A4F2DD-AEB0-43AA-9CDE-3799A86585F0}"/>
                  </a:ext>
                </a:extLst>
              </p:cNvPr>
              <p:cNvGrpSpPr/>
              <p:nvPr/>
            </p:nvGrpSpPr>
            <p:grpSpPr>
              <a:xfrm>
                <a:off x="749808" y="2862071"/>
                <a:ext cx="243532" cy="246879"/>
                <a:chOff x="877824" y="1426464"/>
                <a:chExt cx="722376" cy="722376"/>
              </a:xfrm>
            </p:grpSpPr>
            <p:sp>
              <p:nvSpPr>
                <p:cNvPr id="146" name="Oval 145">
                  <a:extLst>
                    <a:ext uri="{FF2B5EF4-FFF2-40B4-BE49-F238E27FC236}">
                      <a16:creationId xmlns:a16="http://schemas.microsoft.com/office/drawing/2014/main" id="{A7A168A2-58D2-4393-8F05-2CFB0ACA2942}"/>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7" name="Oval 146">
                  <a:extLst>
                    <a:ext uri="{FF2B5EF4-FFF2-40B4-BE49-F238E27FC236}">
                      <a16:creationId xmlns:a16="http://schemas.microsoft.com/office/drawing/2014/main" id="{9218B77D-C507-40D6-BCCC-D69A5B3C0CB8}"/>
                    </a:ext>
                  </a:extLst>
                </p:cNvPr>
                <p:cNvSpPr/>
                <p:nvPr/>
              </p:nvSpPr>
              <p:spPr>
                <a:xfrm>
                  <a:off x="1005840" y="1536192"/>
                  <a:ext cx="466344" cy="5029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p>
              </p:txBody>
            </p:sp>
          </p:grpSp>
        </p:grpSp>
        <p:grpSp>
          <p:nvGrpSpPr>
            <p:cNvPr id="106" name="Group 105">
              <a:extLst>
                <a:ext uri="{FF2B5EF4-FFF2-40B4-BE49-F238E27FC236}">
                  <a16:creationId xmlns:a16="http://schemas.microsoft.com/office/drawing/2014/main" id="{70B3E340-F5F6-4996-AD01-474EF0BB93C2}"/>
                </a:ext>
              </a:extLst>
            </p:cNvPr>
            <p:cNvGrpSpPr/>
            <p:nvPr/>
          </p:nvGrpSpPr>
          <p:grpSpPr>
            <a:xfrm>
              <a:off x="3453640" y="3307463"/>
              <a:ext cx="2550383" cy="246879"/>
              <a:chOff x="749808" y="2862071"/>
              <a:chExt cx="2550383" cy="246879"/>
            </a:xfrm>
          </p:grpSpPr>
          <p:cxnSp>
            <p:nvCxnSpPr>
              <p:cNvPr id="140" name="Straight Connector 139">
                <a:extLst>
                  <a:ext uri="{FF2B5EF4-FFF2-40B4-BE49-F238E27FC236}">
                    <a16:creationId xmlns:a16="http://schemas.microsoft.com/office/drawing/2014/main" id="{C8029389-DFD3-44CA-BC89-017D11D06506}"/>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BFEB6EF0-81B8-4104-873B-ACB2ABC1C55A}"/>
                  </a:ext>
                </a:extLst>
              </p:cNvPr>
              <p:cNvGrpSpPr/>
              <p:nvPr/>
            </p:nvGrpSpPr>
            <p:grpSpPr>
              <a:xfrm>
                <a:off x="749808" y="2862071"/>
                <a:ext cx="243532" cy="246879"/>
                <a:chOff x="877824" y="1426464"/>
                <a:chExt cx="722376" cy="722376"/>
              </a:xfrm>
            </p:grpSpPr>
            <p:sp>
              <p:nvSpPr>
                <p:cNvPr id="142" name="Oval 141">
                  <a:extLst>
                    <a:ext uri="{FF2B5EF4-FFF2-40B4-BE49-F238E27FC236}">
                      <a16:creationId xmlns:a16="http://schemas.microsoft.com/office/drawing/2014/main" id="{463C9AB7-1F8D-468D-B695-8E423634FAA9}"/>
                    </a:ext>
                  </a:extLst>
                </p:cNvPr>
                <p:cNvSpPr/>
                <p:nvPr/>
              </p:nvSpPr>
              <p:spPr>
                <a:xfrm>
                  <a:off x="877824" y="1426464"/>
                  <a:ext cx="722376" cy="722376"/>
                </a:xfrm>
                <a:prstGeom prst="ellipse">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3" name="Oval 142">
                  <a:extLst>
                    <a:ext uri="{FF2B5EF4-FFF2-40B4-BE49-F238E27FC236}">
                      <a16:creationId xmlns:a16="http://schemas.microsoft.com/office/drawing/2014/main" id="{AB1CF807-C4E4-449F-B3BE-BC8F4A0391FA}"/>
                    </a:ext>
                  </a:extLst>
                </p:cNvPr>
                <p:cNvSpPr/>
                <p:nvPr/>
              </p:nvSpPr>
              <p:spPr>
                <a:xfrm>
                  <a:off x="1005840" y="1536192"/>
                  <a:ext cx="466344" cy="502920"/>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a:p>
              </p:txBody>
            </p:sp>
          </p:grpSp>
        </p:grpSp>
        <p:grpSp>
          <p:nvGrpSpPr>
            <p:cNvPr id="107" name="Group 106">
              <a:extLst>
                <a:ext uri="{FF2B5EF4-FFF2-40B4-BE49-F238E27FC236}">
                  <a16:creationId xmlns:a16="http://schemas.microsoft.com/office/drawing/2014/main" id="{57A1ADA7-4405-4D41-85D2-A3FABDC32EB1}"/>
                </a:ext>
              </a:extLst>
            </p:cNvPr>
            <p:cNvGrpSpPr/>
            <p:nvPr/>
          </p:nvGrpSpPr>
          <p:grpSpPr>
            <a:xfrm>
              <a:off x="5768446" y="3307462"/>
              <a:ext cx="2550383" cy="246879"/>
              <a:chOff x="749808" y="2862071"/>
              <a:chExt cx="2550383" cy="246879"/>
            </a:xfrm>
          </p:grpSpPr>
          <p:cxnSp>
            <p:nvCxnSpPr>
              <p:cNvPr id="136" name="Straight Connector 135">
                <a:extLst>
                  <a:ext uri="{FF2B5EF4-FFF2-40B4-BE49-F238E27FC236}">
                    <a16:creationId xmlns:a16="http://schemas.microsoft.com/office/drawing/2014/main" id="{FFF5792C-9A18-4188-823B-123E3889546D}"/>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54D71547-40B0-4C90-85E0-276AAA8144EB}"/>
                  </a:ext>
                </a:extLst>
              </p:cNvPr>
              <p:cNvGrpSpPr/>
              <p:nvPr/>
            </p:nvGrpSpPr>
            <p:grpSpPr>
              <a:xfrm>
                <a:off x="749808" y="2862071"/>
                <a:ext cx="243532" cy="246879"/>
                <a:chOff x="877824" y="1426464"/>
                <a:chExt cx="722376" cy="722376"/>
              </a:xfrm>
            </p:grpSpPr>
            <p:sp>
              <p:nvSpPr>
                <p:cNvPr id="138" name="Oval 137">
                  <a:extLst>
                    <a:ext uri="{FF2B5EF4-FFF2-40B4-BE49-F238E27FC236}">
                      <a16:creationId xmlns:a16="http://schemas.microsoft.com/office/drawing/2014/main" id="{DEC18DB9-431E-4AA6-A3AF-7A79ACC066F4}"/>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9" name="Oval 138">
                  <a:extLst>
                    <a:ext uri="{FF2B5EF4-FFF2-40B4-BE49-F238E27FC236}">
                      <a16:creationId xmlns:a16="http://schemas.microsoft.com/office/drawing/2014/main" id="{80AB0833-38D3-4EC1-B9D0-D7B245481CD7}"/>
                    </a:ext>
                  </a:extLst>
                </p:cNvPr>
                <p:cNvSpPr/>
                <p:nvPr/>
              </p:nvSpPr>
              <p:spPr>
                <a:xfrm>
                  <a:off x="1005840" y="1536192"/>
                  <a:ext cx="466344" cy="50292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108" name="Group 107">
              <a:extLst>
                <a:ext uri="{FF2B5EF4-FFF2-40B4-BE49-F238E27FC236}">
                  <a16:creationId xmlns:a16="http://schemas.microsoft.com/office/drawing/2014/main" id="{F7681C16-5822-40F1-AD99-E5FEA432B02B}"/>
                </a:ext>
              </a:extLst>
            </p:cNvPr>
            <p:cNvGrpSpPr/>
            <p:nvPr/>
          </p:nvGrpSpPr>
          <p:grpSpPr>
            <a:xfrm>
              <a:off x="8318829" y="3307461"/>
              <a:ext cx="2550383" cy="246879"/>
              <a:chOff x="749808" y="2862071"/>
              <a:chExt cx="2550383" cy="246879"/>
            </a:xfrm>
          </p:grpSpPr>
          <p:cxnSp>
            <p:nvCxnSpPr>
              <p:cNvPr id="132" name="Straight Connector 131">
                <a:extLst>
                  <a:ext uri="{FF2B5EF4-FFF2-40B4-BE49-F238E27FC236}">
                    <a16:creationId xmlns:a16="http://schemas.microsoft.com/office/drawing/2014/main" id="{BA44991A-9133-4511-9A15-729E317522FB}"/>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1ED04D77-3B93-461D-9F7D-F38F4CC49F6C}"/>
                  </a:ext>
                </a:extLst>
              </p:cNvPr>
              <p:cNvGrpSpPr/>
              <p:nvPr/>
            </p:nvGrpSpPr>
            <p:grpSpPr>
              <a:xfrm>
                <a:off x="749808" y="2862071"/>
                <a:ext cx="243532" cy="246879"/>
                <a:chOff x="877824" y="1426464"/>
                <a:chExt cx="722376" cy="722376"/>
              </a:xfrm>
            </p:grpSpPr>
            <p:sp>
              <p:nvSpPr>
                <p:cNvPr id="134" name="Oval 133">
                  <a:extLst>
                    <a:ext uri="{FF2B5EF4-FFF2-40B4-BE49-F238E27FC236}">
                      <a16:creationId xmlns:a16="http://schemas.microsoft.com/office/drawing/2014/main" id="{9E6D14E8-9E74-456C-AE12-BC7B5260B011}"/>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5" name="Oval 134">
                  <a:extLst>
                    <a:ext uri="{FF2B5EF4-FFF2-40B4-BE49-F238E27FC236}">
                      <a16:creationId xmlns:a16="http://schemas.microsoft.com/office/drawing/2014/main" id="{3E68888A-FEC5-43FF-A1A8-2A76345CDB8D}"/>
                    </a:ext>
                  </a:extLst>
                </p:cNvPr>
                <p:cNvSpPr/>
                <p:nvPr/>
              </p:nvSpPr>
              <p:spPr>
                <a:xfrm>
                  <a:off x="1005840" y="1536192"/>
                  <a:ext cx="466344"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grpSp>
          <p:nvGrpSpPr>
            <p:cNvPr id="109" name="Group 108">
              <a:extLst>
                <a:ext uri="{FF2B5EF4-FFF2-40B4-BE49-F238E27FC236}">
                  <a16:creationId xmlns:a16="http://schemas.microsoft.com/office/drawing/2014/main" id="{013D7FB0-2E0A-4F4D-A09C-88894529AD78}"/>
                </a:ext>
              </a:extLst>
            </p:cNvPr>
            <p:cNvGrpSpPr/>
            <p:nvPr/>
          </p:nvGrpSpPr>
          <p:grpSpPr>
            <a:xfrm>
              <a:off x="10860889" y="3307461"/>
              <a:ext cx="243532" cy="246879"/>
              <a:chOff x="877824" y="1426464"/>
              <a:chExt cx="722376" cy="722376"/>
            </a:xfrm>
          </p:grpSpPr>
          <p:sp>
            <p:nvSpPr>
              <p:cNvPr id="130" name="Oval 129">
                <a:extLst>
                  <a:ext uri="{FF2B5EF4-FFF2-40B4-BE49-F238E27FC236}">
                    <a16:creationId xmlns:a16="http://schemas.microsoft.com/office/drawing/2014/main" id="{73B11CD7-58A6-43F5-A453-8A29E971B28A}"/>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1" name="Oval 130">
                <a:extLst>
                  <a:ext uri="{FF2B5EF4-FFF2-40B4-BE49-F238E27FC236}">
                    <a16:creationId xmlns:a16="http://schemas.microsoft.com/office/drawing/2014/main" id="{B7ABE0A1-32F8-48BA-8C65-2210F4480CA6}"/>
                  </a:ext>
                </a:extLst>
              </p:cNvPr>
              <p:cNvSpPr/>
              <p:nvPr/>
            </p:nvSpPr>
            <p:spPr>
              <a:xfrm>
                <a:off x="1005840" y="1536192"/>
                <a:ext cx="466344" cy="502920"/>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dirty="0"/>
              </a:p>
            </p:txBody>
          </p:sp>
        </p:grpSp>
        <p:grpSp>
          <p:nvGrpSpPr>
            <p:cNvPr id="110" name="Group 109">
              <a:extLst>
                <a:ext uri="{FF2B5EF4-FFF2-40B4-BE49-F238E27FC236}">
                  <a16:creationId xmlns:a16="http://schemas.microsoft.com/office/drawing/2014/main" id="{89B11A73-0F7B-4794-90A3-287B9792F1B2}"/>
                </a:ext>
              </a:extLst>
            </p:cNvPr>
            <p:cNvGrpSpPr/>
            <p:nvPr/>
          </p:nvGrpSpPr>
          <p:grpSpPr>
            <a:xfrm>
              <a:off x="444834" y="1688189"/>
              <a:ext cx="1150488" cy="1185511"/>
              <a:chOff x="418457" y="1242797"/>
              <a:chExt cx="1150488" cy="1185511"/>
            </a:xfrm>
          </p:grpSpPr>
          <p:sp>
            <p:nvSpPr>
              <p:cNvPr id="128" name="Teardrop 127">
                <a:extLst>
                  <a:ext uri="{FF2B5EF4-FFF2-40B4-BE49-F238E27FC236}">
                    <a16:creationId xmlns:a16="http://schemas.microsoft.com/office/drawing/2014/main" id="{137909DF-B432-4305-97B3-EFFF96055333}"/>
                  </a:ext>
                </a:extLst>
              </p:cNvPr>
              <p:cNvSpPr/>
              <p:nvPr/>
            </p:nvSpPr>
            <p:spPr>
              <a:xfrm rot="8009819">
                <a:off x="400945" y="1260309"/>
                <a:ext cx="1185511" cy="1150488"/>
              </a:xfrm>
              <a:prstGeom prst="teardrop">
                <a:avLst>
                  <a:gd name="adj" fmla="val 125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p>
            </p:txBody>
          </p:sp>
          <p:sp>
            <p:nvSpPr>
              <p:cNvPr id="129" name="Oval 128">
                <a:extLst>
                  <a:ext uri="{FF2B5EF4-FFF2-40B4-BE49-F238E27FC236}">
                    <a16:creationId xmlns:a16="http://schemas.microsoft.com/office/drawing/2014/main" id="{8574DB26-ED14-4A56-BD49-64245C53675A}"/>
                  </a:ext>
                </a:extLst>
              </p:cNvPr>
              <p:cNvSpPr/>
              <p:nvPr/>
            </p:nvSpPr>
            <p:spPr>
              <a:xfrm>
                <a:off x="518746" y="1355779"/>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11" name="Group 110">
              <a:extLst>
                <a:ext uri="{FF2B5EF4-FFF2-40B4-BE49-F238E27FC236}">
                  <a16:creationId xmlns:a16="http://schemas.microsoft.com/office/drawing/2014/main" id="{ADF6AEEA-3818-41DE-9E74-B85E085892C5}"/>
                </a:ext>
              </a:extLst>
            </p:cNvPr>
            <p:cNvGrpSpPr/>
            <p:nvPr/>
          </p:nvGrpSpPr>
          <p:grpSpPr>
            <a:xfrm rot="10800000">
              <a:off x="3000162" y="4012018"/>
              <a:ext cx="1150488" cy="1185511"/>
              <a:chOff x="418457" y="1242797"/>
              <a:chExt cx="1150488" cy="1185511"/>
            </a:xfrm>
          </p:grpSpPr>
          <p:sp>
            <p:nvSpPr>
              <p:cNvPr id="126" name="Teardrop 125">
                <a:extLst>
                  <a:ext uri="{FF2B5EF4-FFF2-40B4-BE49-F238E27FC236}">
                    <a16:creationId xmlns:a16="http://schemas.microsoft.com/office/drawing/2014/main" id="{FDBF9751-1F49-4DBA-A866-267FD1AE9344}"/>
                  </a:ext>
                </a:extLst>
              </p:cNvPr>
              <p:cNvSpPr/>
              <p:nvPr/>
            </p:nvSpPr>
            <p:spPr>
              <a:xfrm rot="8009819">
                <a:off x="400945" y="1260309"/>
                <a:ext cx="1185511" cy="1150488"/>
              </a:xfrm>
              <a:prstGeom prst="teardrop">
                <a:avLst>
                  <a:gd name="adj" fmla="val 1257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a:p>
            </p:txBody>
          </p:sp>
          <p:sp>
            <p:nvSpPr>
              <p:cNvPr id="127" name="Oval 126">
                <a:extLst>
                  <a:ext uri="{FF2B5EF4-FFF2-40B4-BE49-F238E27FC236}">
                    <a16:creationId xmlns:a16="http://schemas.microsoft.com/office/drawing/2014/main" id="{CAE55F72-202A-4B77-9B7E-E7E97482C2F0}"/>
                  </a:ext>
                </a:extLst>
              </p:cNvPr>
              <p:cNvSpPr/>
              <p:nvPr/>
            </p:nvSpPr>
            <p:spPr>
              <a:xfrm>
                <a:off x="518746" y="1355779"/>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12" name="Teardrop 111">
              <a:extLst>
                <a:ext uri="{FF2B5EF4-FFF2-40B4-BE49-F238E27FC236}">
                  <a16:creationId xmlns:a16="http://schemas.microsoft.com/office/drawing/2014/main" id="{AAE4BF14-34D6-477D-8E5D-AE0765A14E3C}"/>
                </a:ext>
              </a:extLst>
            </p:cNvPr>
            <p:cNvSpPr/>
            <p:nvPr/>
          </p:nvSpPr>
          <p:spPr>
            <a:xfrm rot="8009819">
              <a:off x="5297455" y="1679439"/>
              <a:ext cx="1185511" cy="1150488"/>
            </a:xfrm>
            <a:prstGeom prst="teardrop">
              <a:avLst>
                <a:gd name="adj" fmla="val 12573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p>
          </p:txBody>
        </p:sp>
        <p:grpSp>
          <p:nvGrpSpPr>
            <p:cNvPr id="113" name="Group 112">
              <a:extLst>
                <a:ext uri="{FF2B5EF4-FFF2-40B4-BE49-F238E27FC236}">
                  <a16:creationId xmlns:a16="http://schemas.microsoft.com/office/drawing/2014/main" id="{E904FC79-ABFB-4D79-B6B9-1893FBC6C445}"/>
                </a:ext>
              </a:extLst>
            </p:cNvPr>
            <p:cNvGrpSpPr/>
            <p:nvPr/>
          </p:nvGrpSpPr>
          <p:grpSpPr>
            <a:xfrm>
              <a:off x="10404863" y="1663271"/>
              <a:ext cx="1150488" cy="1185511"/>
              <a:chOff x="10627840" y="1391126"/>
              <a:chExt cx="1150488" cy="1185511"/>
            </a:xfrm>
          </p:grpSpPr>
          <p:sp>
            <p:nvSpPr>
              <p:cNvPr id="124" name="Teardrop 123">
                <a:extLst>
                  <a:ext uri="{FF2B5EF4-FFF2-40B4-BE49-F238E27FC236}">
                    <a16:creationId xmlns:a16="http://schemas.microsoft.com/office/drawing/2014/main" id="{87C46A41-9AA6-48EE-87C7-BC14ADF265DC}"/>
                  </a:ext>
                </a:extLst>
              </p:cNvPr>
              <p:cNvSpPr/>
              <p:nvPr/>
            </p:nvSpPr>
            <p:spPr>
              <a:xfrm rot="8009819">
                <a:off x="10610328" y="1408638"/>
                <a:ext cx="1185511" cy="1150488"/>
              </a:xfrm>
              <a:prstGeom prst="teardrop">
                <a:avLst>
                  <a:gd name="adj" fmla="val 12573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a:p>
            </p:txBody>
          </p:sp>
          <p:sp>
            <p:nvSpPr>
              <p:cNvPr id="125" name="Oval 124">
                <a:extLst>
                  <a:ext uri="{FF2B5EF4-FFF2-40B4-BE49-F238E27FC236}">
                    <a16:creationId xmlns:a16="http://schemas.microsoft.com/office/drawing/2014/main" id="{6E8BAFA6-77E0-48CC-B64E-9267B2354E5D}"/>
                  </a:ext>
                </a:extLst>
              </p:cNvPr>
              <p:cNvSpPr/>
              <p:nvPr/>
            </p:nvSpPr>
            <p:spPr>
              <a:xfrm>
                <a:off x="10728129" y="1504108"/>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14" name="Group 113">
              <a:extLst>
                <a:ext uri="{FF2B5EF4-FFF2-40B4-BE49-F238E27FC236}">
                  <a16:creationId xmlns:a16="http://schemas.microsoft.com/office/drawing/2014/main" id="{A5948B62-53A1-4B6F-B889-F499E495CFF7}"/>
                </a:ext>
              </a:extLst>
            </p:cNvPr>
            <p:cNvGrpSpPr/>
            <p:nvPr/>
          </p:nvGrpSpPr>
          <p:grpSpPr>
            <a:xfrm rot="10800000">
              <a:off x="7865350" y="4012018"/>
              <a:ext cx="1150488" cy="1185511"/>
              <a:chOff x="418458" y="1242796"/>
              <a:chExt cx="1150488" cy="1185511"/>
            </a:xfrm>
          </p:grpSpPr>
          <p:sp>
            <p:nvSpPr>
              <p:cNvPr id="122" name="Teardrop 121">
                <a:extLst>
                  <a:ext uri="{FF2B5EF4-FFF2-40B4-BE49-F238E27FC236}">
                    <a16:creationId xmlns:a16="http://schemas.microsoft.com/office/drawing/2014/main" id="{54BD6744-1DDF-4754-8C58-949C1F5D8C15}"/>
                  </a:ext>
                </a:extLst>
              </p:cNvPr>
              <p:cNvSpPr/>
              <p:nvPr/>
            </p:nvSpPr>
            <p:spPr>
              <a:xfrm rot="8009819">
                <a:off x="400946" y="1260308"/>
                <a:ext cx="1185511" cy="1150488"/>
              </a:xfrm>
              <a:prstGeom prst="teardrop">
                <a:avLst>
                  <a:gd name="adj" fmla="val 12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3" name="Oval 122">
                <a:extLst>
                  <a:ext uri="{FF2B5EF4-FFF2-40B4-BE49-F238E27FC236}">
                    <a16:creationId xmlns:a16="http://schemas.microsoft.com/office/drawing/2014/main" id="{67F26EA3-4309-4E02-B5F0-4693632A07F3}"/>
                  </a:ext>
                </a:extLst>
              </p:cNvPr>
              <p:cNvSpPr/>
              <p:nvPr/>
            </p:nvSpPr>
            <p:spPr>
              <a:xfrm>
                <a:off x="518746" y="1355779"/>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15" name="TextBox 114">
              <a:extLst>
                <a:ext uri="{FF2B5EF4-FFF2-40B4-BE49-F238E27FC236}">
                  <a16:creationId xmlns:a16="http://schemas.microsoft.com/office/drawing/2014/main" id="{156C1382-E0E4-4003-B79D-83F45491F322}"/>
                </a:ext>
              </a:extLst>
            </p:cNvPr>
            <p:cNvSpPr txBox="1"/>
            <p:nvPr/>
          </p:nvSpPr>
          <p:spPr>
            <a:xfrm>
              <a:off x="545123" y="1933631"/>
              <a:ext cx="932319" cy="651540"/>
            </a:xfrm>
            <a:prstGeom prst="rect">
              <a:avLst/>
            </a:prstGeom>
            <a:noFill/>
          </p:spPr>
          <p:txBody>
            <a:bodyPr wrap="square" rtlCol="0">
              <a:spAutoFit/>
            </a:bodyPr>
            <a:lstStyle/>
            <a:p>
              <a:pPr algn="ctr"/>
              <a:r>
                <a:rPr lang="en-US" sz="1200" b="1" dirty="0"/>
                <a:t>Built </a:t>
              </a:r>
              <a:r>
                <a:rPr lang="en-US" sz="1100" b="1" dirty="0"/>
                <a:t>an</a:t>
              </a:r>
              <a:r>
                <a:rPr lang="en-US" sz="1200" b="1" dirty="0"/>
                <a:t> inventory of metrics</a:t>
              </a:r>
            </a:p>
          </p:txBody>
        </p:sp>
        <p:sp>
          <p:nvSpPr>
            <p:cNvPr id="116" name="TextBox 115">
              <a:extLst>
                <a:ext uri="{FF2B5EF4-FFF2-40B4-BE49-F238E27FC236}">
                  <a16:creationId xmlns:a16="http://schemas.microsoft.com/office/drawing/2014/main" id="{C183546B-0DAC-4028-A383-040232B32EA9}"/>
                </a:ext>
              </a:extLst>
            </p:cNvPr>
            <p:cNvSpPr txBox="1"/>
            <p:nvPr/>
          </p:nvSpPr>
          <p:spPr>
            <a:xfrm>
              <a:off x="3115242" y="4243586"/>
              <a:ext cx="949569" cy="1015663"/>
            </a:xfrm>
            <a:prstGeom prst="rect">
              <a:avLst/>
            </a:prstGeom>
            <a:noFill/>
          </p:spPr>
          <p:txBody>
            <a:bodyPr wrap="square" rtlCol="0">
              <a:spAutoFit/>
            </a:bodyPr>
            <a:lstStyle/>
            <a:p>
              <a:pPr algn="ctr"/>
              <a:r>
                <a:rPr lang="en-US" sz="1400" b="1" dirty="0"/>
                <a:t>Created  Data </a:t>
              </a:r>
              <a:r>
                <a:rPr lang="en-US" sz="1200" b="1" dirty="0"/>
                <a:t>Dictionary</a:t>
              </a:r>
              <a:endParaRPr lang="en-US" sz="1400" b="1" dirty="0"/>
            </a:p>
            <a:p>
              <a:endParaRPr lang="en-US" b="1" dirty="0"/>
            </a:p>
          </p:txBody>
        </p:sp>
        <p:grpSp>
          <p:nvGrpSpPr>
            <p:cNvPr id="117" name="Group 116">
              <a:extLst>
                <a:ext uri="{FF2B5EF4-FFF2-40B4-BE49-F238E27FC236}">
                  <a16:creationId xmlns:a16="http://schemas.microsoft.com/office/drawing/2014/main" id="{D1583F8D-AAB3-4A86-9DFF-667C0E0271B2}"/>
                </a:ext>
              </a:extLst>
            </p:cNvPr>
            <p:cNvGrpSpPr/>
            <p:nvPr/>
          </p:nvGrpSpPr>
          <p:grpSpPr>
            <a:xfrm>
              <a:off x="5357699" y="1776848"/>
              <a:ext cx="1065026" cy="1248936"/>
              <a:chOff x="5331322" y="1353923"/>
              <a:chExt cx="1065026" cy="1248936"/>
            </a:xfrm>
          </p:grpSpPr>
          <p:sp>
            <p:nvSpPr>
              <p:cNvPr id="120" name="Oval 119">
                <a:extLst>
                  <a:ext uri="{FF2B5EF4-FFF2-40B4-BE49-F238E27FC236}">
                    <a16:creationId xmlns:a16="http://schemas.microsoft.com/office/drawing/2014/main" id="{3BCFE7AE-2D87-4AD3-9914-967907925382}"/>
                  </a:ext>
                </a:extLst>
              </p:cNvPr>
              <p:cNvSpPr/>
              <p:nvPr/>
            </p:nvSpPr>
            <p:spPr>
              <a:xfrm>
                <a:off x="5393928" y="1353923"/>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1" name="TextBox 120">
                <a:extLst>
                  <a:ext uri="{FF2B5EF4-FFF2-40B4-BE49-F238E27FC236}">
                    <a16:creationId xmlns:a16="http://schemas.microsoft.com/office/drawing/2014/main" id="{DC6FA6B0-0CD7-42F2-B347-0094748F4550}"/>
                  </a:ext>
                </a:extLst>
              </p:cNvPr>
              <p:cNvSpPr txBox="1"/>
              <p:nvPr/>
            </p:nvSpPr>
            <p:spPr>
              <a:xfrm>
                <a:off x="5331322" y="1464086"/>
                <a:ext cx="1065026" cy="1138773"/>
              </a:xfrm>
              <a:prstGeom prst="rect">
                <a:avLst/>
              </a:prstGeom>
              <a:noFill/>
            </p:spPr>
            <p:txBody>
              <a:bodyPr wrap="square" rtlCol="0">
                <a:spAutoFit/>
              </a:bodyPr>
              <a:lstStyle/>
              <a:p>
                <a:pPr algn="ctr"/>
                <a:r>
                  <a:rPr lang="en-US" sz="1200" b="1" dirty="0"/>
                  <a:t>Established Data Quality Analytics Practice</a:t>
                </a:r>
              </a:p>
              <a:p>
                <a:endParaRPr lang="en-US" sz="2000" b="1" dirty="0"/>
              </a:p>
            </p:txBody>
          </p:sp>
        </p:grpSp>
        <p:sp>
          <p:nvSpPr>
            <p:cNvPr id="118" name="TextBox 117">
              <a:extLst>
                <a:ext uri="{FF2B5EF4-FFF2-40B4-BE49-F238E27FC236}">
                  <a16:creationId xmlns:a16="http://schemas.microsoft.com/office/drawing/2014/main" id="{D77AC177-1E3E-45F3-8E2D-74C745589D9D}"/>
                </a:ext>
              </a:extLst>
            </p:cNvPr>
            <p:cNvSpPr txBox="1"/>
            <p:nvPr/>
          </p:nvSpPr>
          <p:spPr>
            <a:xfrm>
              <a:off x="7913130" y="4226386"/>
              <a:ext cx="1054927" cy="830997"/>
            </a:xfrm>
            <a:prstGeom prst="rect">
              <a:avLst/>
            </a:prstGeom>
            <a:noFill/>
          </p:spPr>
          <p:txBody>
            <a:bodyPr wrap="square" rtlCol="0">
              <a:spAutoFit/>
            </a:bodyPr>
            <a:lstStyle/>
            <a:p>
              <a:pPr algn="ctr"/>
              <a:r>
                <a:rPr lang="en-US" sz="1200" b="1" dirty="0"/>
                <a:t>Designed  Analytics Capability Model</a:t>
              </a:r>
              <a:endParaRPr lang="en-US" sz="1400" b="1" dirty="0"/>
            </a:p>
          </p:txBody>
        </p:sp>
        <p:sp>
          <p:nvSpPr>
            <p:cNvPr id="119" name="TextBox 118">
              <a:extLst>
                <a:ext uri="{FF2B5EF4-FFF2-40B4-BE49-F238E27FC236}">
                  <a16:creationId xmlns:a16="http://schemas.microsoft.com/office/drawing/2014/main" id="{28CD450E-9EBF-4338-B653-56A8D54358F0}"/>
                </a:ext>
              </a:extLst>
            </p:cNvPr>
            <p:cNvSpPr txBox="1"/>
            <p:nvPr/>
          </p:nvSpPr>
          <p:spPr>
            <a:xfrm>
              <a:off x="10491297" y="1839185"/>
              <a:ext cx="995187" cy="830997"/>
            </a:xfrm>
            <a:prstGeom prst="rect">
              <a:avLst/>
            </a:prstGeom>
            <a:noFill/>
          </p:spPr>
          <p:txBody>
            <a:bodyPr wrap="square" rtlCol="0">
              <a:spAutoFit/>
            </a:bodyPr>
            <a:lstStyle/>
            <a:p>
              <a:pPr algn="ctr"/>
              <a:r>
                <a:rPr lang="en-US" sz="1200" b="1" dirty="0"/>
                <a:t>POC using Machine Learning Algorithms</a:t>
              </a:r>
              <a:endParaRPr lang="en-US" sz="2000" b="1" dirty="0"/>
            </a:p>
          </p:txBody>
        </p:sp>
      </p:grpSp>
    </p:spTree>
    <p:extLst>
      <p:ext uri="{BB962C8B-B14F-4D97-AF65-F5344CB8AC3E}">
        <p14:creationId xmlns:p14="http://schemas.microsoft.com/office/powerpoint/2010/main" val="76285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3CACF-56FC-432A-B7C8-59C0301D1E90}"/>
              </a:ext>
            </a:extLst>
          </p:cNvPr>
          <p:cNvSpPr>
            <a:spLocks noGrp="1"/>
          </p:cNvSpPr>
          <p:nvPr>
            <p:ph type="body" sz="quarter" idx="11"/>
          </p:nvPr>
        </p:nvSpPr>
        <p:spPr/>
        <p:txBody>
          <a:bodyPr>
            <a:normAutofit/>
          </a:bodyPr>
          <a:lstStyle/>
          <a:p>
            <a:pPr marL="0" indent="0">
              <a:buNone/>
            </a:pPr>
            <a:r>
              <a:rPr lang="en-US" dirty="0"/>
              <a:t>PROBLEM STATEMENT</a:t>
            </a:r>
          </a:p>
        </p:txBody>
      </p:sp>
    </p:spTree>
    <p:extLst>
      <p:ext uri="{BB962C8B-B14F-4D97-AF65-F5344CB8AC3E}">
        <p14:creationId xmlns:p14="http://schemas.microsoft.com/office/powerpoint/2010/main" val="223048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4A77DD-6609-4D2C-8170-1100016FCA4A}"/>
              </a:ext>
            </a:extLst>
          </p:cNvPr>
          <p:cNvSpPr txBox="1"/>
          <p:nvPr/>
        </p:nvSpPr>
        <p:spPr>
          <a:xfrm>
            <a:off x="122055" y="27867"/>
            <a:ext cx="5915891" cy="646331"/>
          </a:xfrm>
          <a:prstGeom prst="rect">
            <a:avLst/>
          </a:prstGeom>
          <a:noFill/>
        </p:spPr>
        <p:txBody>
          <a:bodyPr wrap="square" rtlCol="0">
            <a:spAutoFit/>
          </a:bodyPr>
          <a:lstStyle/>
          <a:p>
            <a:r>
              <a:rPr lang="en-US" sz="3600" b="1" dirty="0">
                <a:solidFill>
                  <a:schemeClr val="accent2">
                    <a:lumMod val="50000"/>
                  </a:schemeClr>
                </a:solidFill>
              </a:rPr>
              <a:t>PoC</a:t>
            </a:r>
            <a:r>
              <a:rPr lang="en-US" sz="3600" dirty="0"/>
              <a:t> </a:t>
            </a:r>
            <a:r>
              <a:rPr lang="en-US" sz="3600" b="1" dirty="0">
                <a:solidFill>
                  <a:schemeClr val="accent2">
                    <a:lumMod val="50000"/>
                  </a:schemeClr>
                </a:solidFill>
              </a:rPr>
              <a:t>– Using</a:t>
            </a:r>
            <a:r>
              <a:rPr lang="en-US" sz="3600" dirty="0"/>
              <a:t> </a:t>
            </a:r>
            <a:r>
              <a:rPr lang="en-US" sz="3600" b="1" dirty="0">
                <a:solidFill>
                  <a:schemeClr val="accent2">
                    <a:lumMod val="50000"/>
                  </a:schemeClr>
                </a:solidFill>
              </a:rPr>
              <a:t>Machine Learning</a:t>
            </a:r>
          </a:p>
        </p:txBody>
      </p:sp>
      <p:pic>
        <p:nvPicPr>
          <p:cNvPr id="5" name="Picture 4" descr="https://visualidentity.capgemini.com/CGInvent1.png">
            <a:hlinkClick r:id="rId2"/>
            <a:extLst>
              <a:ext uri="{FF2B5EF4-FFF2-40B4-BE49-F238E27FC236}">
                <a16:creationId xmlns:a16="http://schemas.microsoft.com/office/drawing/2014/main" id="{72EFA0AF-AF65-4576-A844-51D5285FC5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275" y="6284288"/>
            <a:ext cx="3092245" cy="587478"/>
          </a:xfrm>
          <a:prstGeom prst="rect">
            <a:avLst/>
          </a:prstGeom>
          <a:noFill/>
          <a:ln>
            <a:noFill/>
          </a:ln>
        </p:spPr>
      </p:pic>
      <p:sp>
        <p:nvSpPr>
          <p:cNvPr id="6" name="TextBox 5">
            <a:extLst>
              <a:ext uri="{FF2B5EF4-FFF2-40B4-BE49-F238E27FC236}">
                <a16:creationId xmlns:a16="http://schemas.microsoft.com/office/drawing/2014/main" id="{C208E126-A46F-49A0-BEE0-42BFB9A081E7}"/>
              </a:ext>
            </a:extLst>
          </p:cNvPr>
          <p:cNvSpPr txBox="1"/>
          <p:nvPr/>
        </p:nvSpPr>
        <p:spPr>
          <a:xfrm>
            <a:off x="6841054" y="391367"/>
            <a:ext cx="6456219" cy="369332"/>
          </a:xfrm>
          <a:prstGeom prst="rect">
            <a:avLst/>
          </a:prstGeom>
          <a:noFill/>
        </p:spPr>
        <p:txBody>
          <a:bodyPr wrap="square" rtlCol="0">
            <a:spAutoFit/>
          </a:bodyPr>
          <a:lstStyle/>
          <a:p>
            <a:r>
              <a:rPr lang="en-US" dirty="0"/>
              <a:t>Building a Model to Predict </a:t>
            </a:r>
            <a:r>
              <a:rPr lang="en-US" b="1" dirty="0">
                <a:solidFill>
                  <a:srgbClr val="FF0000"/>
                </a:solidFill>
              </a:rPr>
              <a:t>Discontinuity</a:t>
            </a:r>
            <a:r>
              <a:rPr lang="en-US" dirty="0"/>
              <a:t> of Patients</a:t>
            </a:r>
          </a:p>
        </p:txBody>
      </p:sp>
      <p:graphicFrame>
        <p:nvGraphicFramePr>
          <p:cNvPr id="11" name="Diagram 10">
            <a:extLst>
              <a:ext uri="{FF2B5EF4-FFF2-40B4-BE49-F238E27FC236}">
                <a16:creationId xmlns:a16="http://schemas.microsoft.com/office/drawing/2014/main" id="{0D7EFD5F-B7BC-42C0-BAEA-F8A64C77D9FE}"/>
              </a:ext>
            </a:extLst>
          </p:cNvPr>
          <p:cNvGraphicFramePr/>
          <p:nvPr>
            <p:extLst>
              <p:ext uri="{D42A27DB-BD31-4B8C-83A1-F6EECF244321}">
                <p14:modId xmlns:p14="http://schemas.microsoft.com/office/powerpoint/2010/main" val="2651113156"/>
              </p:ext>
            </p:extLst>
          </p:nvPr>
        </p:nvGraphicFramePr>
        <p:xfrm>
          <a:off x="3617316" y="877987"/>
          <a:ext cx="7576457" cy="54301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a:extLst>
              <a:ext uri="{FF2B5EF4-FFF2-40B4-BE49-F238E27FC236}">
                <a16:creationId xmlns:a16="http://schemas.microsoft.com/office/drawing/2014/main" id="{8601FDDD-56EB-4F24-B9D0-5F2FDEE2F2A6}"/>
              </a:ext>
            </a:extLst>
          </p:cNvPr>
          <p:cNvCxnSpPr>
            <a:cxnSpLocks/>
          </p:cNvCxnSpPr>
          <p:nvPr/>
        </p:nvCxnSpPr>
        <p:spPr>
          <a:xfrm>
            <a:off x="312755" y="728003"/>
            <a:ext cx="114331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4A5A5D-6847-4DD1-B8B7-ACB204D6817D}"/>
              </a:ext>
            </a:extLst>
          </p:cNvPr>
          <p:cNvSpPr txBox="1"/>
          <p:nvPr/>
        </p:nvSpPr>
        <p:spPr>
          <a:xfrm>
            <a:off x="8714436" y="6552836"/>
            <a:ext cx="3395268" cy="369332"/>
          </a:xfrm>
          <a:prstGeom prst="rect">
            <a:avLst/>
          </a:prstGeom>
        </p:spPr>
        <p:txBody>
          <a:bodyPr wrap="square" rtlCol="0">
            <a:spAutoFit/>
          </a:bodyPr>
          <a:lstStyle/>
          <a:p>
            <a:r>
              <a:rPr lang="en-US" dirty="0">
                <a:solidFill>
                  <a:schemeClr val="accent2">
                    <a:lumMod val="50000"/>
                  </a:schemeClr>
                </a:solidFill>
              </a:rPr>
              <a:t>Enabling your Business Outcome</a:t>
            </a:r>
          </a:p>
        </p:txBody>
      </p:sp>
      <p:pic>
        <p:nvPicPr>
          <p:cNvPr id="5122" name="Picture 2" descr="Image result for drug discontinuation">
            <a:extLst>
              <a:ext uri="{FF2B5EF4-FFF2-40B4-BE49-F238E27FC236}">
                <a16:creationId xmlns:a16="http://schemas.microsoft.com/office/drawing/2014/main" id="{C66F626E-BD30-4E1E-BABA-2C4A2AE4C1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754" y="1134420"/>
            <a:ext cx="3511101" cy="49955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66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id="{74864583-24C3-48F5-9026-B2DF3CAC7ACF}"/>
              </a:ext>
            </a:extLst>
          </p:cNvPr>
          <p:cNvSpPr txBox="1">
            <a:spLocks/>
          </p:cNvSpPr>
          <p:nvPr/>
        </p:nvSpPr>
        <p:spPr>
          <a:xfrm>
            <a:off x="501693" y="1644522"/>
            <a:ext cx="4844841" cy="3872710"/>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b="1" dirty="0">
                <a:solidFill>
                  <a:schemeClr val="accent1"/>
                </a:solidFill>
              </a:rPr>
              <a:t>Client</a:t>
            </a:r>
          </a:p>
          <a:p>
            <a:pPr marL="342900" indent="-342900">
              <a:spcBef>
                <a:spcPts val="1200"/>
              </a:spcBef>
              <a:buClr>
                <a:schemeClr val="accent1"/>
              </a:buClr>
              <a:buFont typeface="Wingdings" panose="05000000000000000000" pitchFamily="2" charset="2"/>
              <a:buChar char="§"/>
            </a:pPr>
            <a:r>
              <a:rPr lang="en-US" dirty="0"/>
              <a:t>Considering Sanofi Praluent data</a:t>
            </a:r>
          </a:p>
          <a:p>
            <a:pPr>
              <a:spcBef>
                <a:spcPts val="1200"/>
              </a:spcBef>
              <a:buClr>
                <a:schemeClr val="accent1"/>
              </a:buClr>
            </a:pPr>
            <a:endParaRPr lang="en-US" dirty="0"/>
          </a:p>
          <a:p>
            <a:pPr>
              <a:spcBef>
                <a:spcPts val="1200"/>
              </a:spcBef>
            </a:pPr>
            <a:r>
              <a:rPr lang="en-US" b="1" dirty="0">
                <a:solidFill>
                  <a:schemeClr val="accent1"/>
                </a:solidFill>
              </a:rPr>
              <a:t>Data Criteria</a:t>
            </a:r>
          </a:p>
          <a:p>
            <a:pPr marL="342900" indent="-342900">
              <a:spcBef>
                <a:spcPts val="1200"/>
              </a:spcBef>
              <a:buClr>
                <a:schemeClr val="accent1"/>
              </a:buClr>
              <a:buFont typeface="Wingdings" panose="05000000000000000000" pitchFamily="2" charset="2"/>
              <a:buChar char="§"/>
            </a:pPr>
            <a:r>
              <a:rPr lang="en-US" dirty="0"/>
              <a:t>Train Logistic regression model by data past 4 years</a:t>
            </a:r>
          </a:p>
          <a:p>
            <a:pPr marL="342900" indent="-342900">
              <a:spcBef>
                <a:spcPts val="1200"/>
              </a:spcBef>
              <a:buClr>
                <a:schemeClr val="accent1"/>
              </a:buClr>
              <a:buFont typeface="Wingdings" panose="05000000000000000000" pitchFamily="2" charset="2"/>
              <a:buChar char="§"/>
            </a:pPr>
            <a:r>
              <a:rPr lang="en-US" dirty="0"/>
              <a:t>Provide insights on features or parameters that lead to a discontinued patient</a:t>
            </a:r>
          </a:p>
          <a:p>
            <a:pPr>
              <a:spcBef>
                <a:spcPts val="1200"/>
              </a:spcBef>
              <a:buClr>
                <a:schemeClr val="accent1"/>
              </a:buClr>
            </a:pPr>
            <a:endParaRPr lang="en-US" dirty="0"/>
          </a:p>
          <a:p>
            <a:pPr>
              <a:spcBef>
                <a:spcPts val="1200"/>
              </a:spcBef>
            </a:pPr>
            <a:endParaRPr lang="en-US" dirty="0"/>
          </a:p>
          <a:p>
            <a:pPr>
              <a:spcBef>
                <a:spcPts val="1200"/>
              </a:spcBef>
            </a:pPr>
            <a:endParaRPr lang="en-US" dirty="0"/>
          </a:p>
        </p:txBody>
      </p:sp>
      <p:sp>
        <p:nvSpPr>
          <p:cNvPr id="4" name="Title 3">
            <a:extLst>
              <a:ext uri="{FF2B5EF4-FFF2-40B4-BE49-F238E27FC236}">
                <a16:creationId xmlns:a16="http://schemas.microsoft.com/office/drawing/2014/main" id="{3703ED09-5EEF-42A3-A45D-C9351B99E15A}"/>
              </a:ext>
            </a:extLst>
          </p:cNvPr>
          <p:cNvSpPr>
            <a:spLocks noGrp="1"/>
          </p:cNvSpPr>
          <p:nvPr>
            <p:ph type="title"/>
          </p:nvPr>
        </p:nvSpPr>
        <p:spPr/>
        <p:txBody>
          <a:bodyPr/>
          <a:lstStyle/>
          <a:p>
            <a:r>
              <a:rPr lang="en-US" dirty="0">
                <a:solidFill>
                  <a:schemeClr val="accent1"/>
                </a:solidFill>
              </a:rPr>
              <a:t>Data Source</a:t>
            </a:r>
          </a:p>
        </p:txBody>
      </p:sp>
      <p:pic>
        <p:nvPicPr>
          <p:cNvPr id="7170" name="Picture 2" descr="Image result for Praluent discontinue">
            <a:extLst>
              <a:ext uri="{FF2B5EF4-FFF2-40B4-BE49-F238E27FC236}">
                <a16:creationId xmlns:a16="http://schemas.microsoft.com/office/drawing/2014/main" id="{1357F1A8-32D4-4D9D-822C-E013FBE13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534" y="171573"/>
            <a:ext cx="5902283" cy="642388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1">
            <a:extLst>
              <a:ext uri="{FF2B5EF4-FFF2-40B4-BE49-F238E27FC236}">
                <a16:creationId xmlns:a16="http://schemas.microsoft.com/office/drawing/2014/main" id="{F832C39A-B9AE-4122-A5EA-4ED2A66D9747}"/>
              </a:ext>
            </a:extLst>
          </p:cNvPr>
          <p:cNvGrpSpPr/>
          <p:nvPr/>
        </p:nvGrpSpPr>
        <p:grpSpPr>
          <a:xfrm>
            <a:off x="11501102" y="171573"/>
            <a:ext cx="419436" cy="388988"/>
            <a:chOff x="11501102" y="171573"/>
            <a:chExt cx="419436" cy="388988"/>
          </a:xfrm>
        </p:grpSpPr>
        <p:sp>
          <p:nvSpPr>
            <p:cNvPr id="10" name="Freeform 13">
              <a:extLst>
                <a:ext uri="{FF2B5EF4-FFF2-40B4-BE49-F238E27FC236}">
                  <a16:creationId xmlns:a16="http://schemas.microsoft.com/office/drawing/2014/main" id="{7AB8A8B1-57B1-4502-8776-ED6B498322A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mj-lt"/>
              </a:endParaRPr>
            </a:p>
          </p:txBody>
        </p:sp>
        <p:sp>
          <p:nvSpPr>
            <p:cNvPr id="11" name="Freeform 14">
              <a:extLst>
                <a:ext uri="{FF2B5EF4-FFF2-40B4-BE49-F238E27FC236}">
                  <a16:creationId xmlns:a16="http://schemas.microsoft.com/office/drawing/2014/main" id="{01216479-0BD4-4B76-BACA-233CFE2D7BEB}"/>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mj-lt"/>
              </a:endParaRPr>
            </a:p>
          </p:txBody>
        </p:sp>
      </p:grpSp>
    </p:spTree>
    <p:extLst>
      <p:ext uri="{BB962C8B-B14F-4D97-AF65-F5344CB8AC3E}">
        <p14:creationId xmlns:p14="http://schemas.microsoft.com/office/powerpoint/2010/main" val="343133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3CACF-56FC-432A-B7C8-59C0301D1E90}"/>
              </a:ext>
            </a:extLst>
          </p:cNvPr>
          <p:cNvSpPr>
            <a:spLocks noGrp="1"/>
          </p:cNvSpPr>
          <p:nvPr>
            <p:ph type="body" sz="quarter" idx="11"/>
          </p:nvPr>
        </p:nvSpPr>
        <p:spPr/>
        <p:txBody>
          <a:bodyPr>
            <a:normAutofit/>
          </a:bodyPr>
          <a:lstStyle/>
          <a:p>
            <a:pPr marL="0" indent="0">
              <a:buNone/>
            </a:pPr>
            <a:r>
              <a:rPr lang="en-US" dirty="0"/>
              <a:t>EXPLORATORY DATA ANALYTICS</a:t>
            </a:r>
          </a:p>
        </p:txBody>
      </p:sp>
    </p:spTree>
    <p:extLst>
      <p:ext uri="{BB962C8B-B14F-4D97-AF65-F5344CB8AC3E}">
        <p14:creationId xmlns:p14="http://schemas.microsoft.com/office/powerpoint/2010/main" val="29202787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426</Words>
  <Application>Microsoft Office PowerPoint</Application>
  <PresentationFormat>Widescreen</PresentationFormat>
  <Paragraphs>93</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Times New Roman</vt:lpstr>
      <vt:lpstr>Wingdings</vt:lpstr>
      <vt:lpstr>Office Theme</vt:lpstr>
      <vt:lpstr>think-cell Slide</vt:lpstr>
      <vt:lpstr>PowerPoint Presentation</vt:lpstr>
      <vt:lpstr>PowerPoint Presentation</vt:lpstr>
      <vt:lpstr>PowerPoint Presentation</vt:lpstr>
      <vt:lpstr>PowerPoint Presentation</vt:lpstr>
      <vt:lpstr>Road Map</vt:lpstr>
      <vt:lpstr>PowerPoint Presentation</vt:lpstr>
      <vt:lpstr>PowerPoint Presentation</vt:lpstr>
      <vt:lpstr>Data Source</vt:lpstr>
      <vt:lpstr>PowerPoint Presentation</vt:lpstr>
      <vt:lpstr>Data Exploration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Kandula</dc:creator>
  <cp:lastModifiedBy>Gayatri Kandula</cp:lastModifiedBy>
  <cp:revision>7</cp:revision>
  <dcterms:created xsi:type="dcterms:W3CDTF">2019-02-20T04:53:33Z</dcterms:created>
  <dcterms:modified xsi:type="dcterms:W3CDTF">2019-02-20T05:48:04Z</dcterms:modified>
</cp:coreProperties>
</file>