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81" r:id="rId3"/>
    <p:sldId id="257" r:id="rId4"/>
    <p:sldId id="258" r:id="rId5"/>
    <p:sldId id="274" r:id="rId6"/>
    <p:sldId id="260" r:id="rId7"/>
    <p:sldId id="275" r:id="rId8"/>
    <p:sldId id="259" r:id="rId9"/>
    <p:sldId id="283" r:id="rId10"/>
    <p:sldId id="284" r:id="rId11"/>
    <p:sldId id="277" r:id="rId12"/>
    <p:sldId id="279" r:id="rId13"/>
    <p:sldId id="276" r:id="rId14"/>
    <p:sldId id="280" r:id="rId15"/>
    <p:sldId id="282" r:id="rId16"/>
  </p:sldIdLst>
  <p:sldSz cx="18288000" cy="10287000"/>
  <p:notesSz cx="6858000" cy="9144000"/>
  <p:embeddedFontLs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Bold" panose="020B0803050000020004" charset="0"/>
      <p:regular r:id="rId21"/>
    </p:embeddedFont>
    <p:embeddedFont>
      <p:font typeface="Fira Sans Light" panose="020B0403050000020004" pitchFamily="34" charset="0"/>
      <p:regular r:id="rId22"/>
      <p:italic r:id="rId23"/>
    </p:embeddedFont>
    <p:embeddedFont>
      <p:font typeface="Fira Sans Medium" panose="020B0603050000020004" pitchFamily="34" charset="0"/>
      <p:regular r:id="rId24"/>
      <p:italic r:id="rId25"/>
    </p:embeddedFont>
    <p:embeddedFont>
      <p:font typeface="Segoe UI Emoji" panose="020B0502040204020203" pitchFamily="34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22" autoAdjust="0"/>
  </p:normalViewPr>
  <p:slideViewPr>
    <p:cSldViewPr>
      <p:cViewPr varScale="1">
        <p:scale>
          <a:sx n="40" d="100"/>
          <a:sy n="40" d="100"/>
        </p:scale>
        <p:origin x="8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33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839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075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949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295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359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27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557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436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819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21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/>
  </p:transition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36453"/>
            <a:ext cx="10202605" cy="6298708"/>
            <a:chOff x="0" y="0"/>
            <a:chExt cx="13603473" cy="839827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3603473" cy="2390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9"/>
                </a:lnSpc>
              </a:pP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ATM System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679" y="3355529"/>
              <a:ext cx="10756721" cy="50427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r>
                <a:rPr lang="en-US" sz="2800" b="1" dirty="0">
                  <a:solidFill>
                    <a:srgbClr val="000000"/>
                  </a:solidFill>
                  <a:latin typeface="Fira Sans Light"/>
                </a:rPr>
                <a:t>By – Group No: 4</a:t>
              </a:r>
            </a:p>
            <a:p>
              <a:pPr marL="457200" indent="-457200">
                <a:lnSpc>
                  <a:spcPts val="503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0000"/>
                  </a:solidFill>
                  <a:latin typeface="Fira Sans Light"/>
                </a:rPr>
                <a:t>Priyanka Khuspe</a:t>
              </a:r>
            </a:p>
            <a:p>
              <a:pPr marL="457200" indent="-457200">
                <a:lnSpc>
                  <a:spcPts val="503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0000"/>
                  </a:solidFill>
                  <a:latin typeface="Fira Sans Light"/>
                </a:rPr>
                <a:t>Gayatri Hampe </a:t>
              </a:r>
            </a:p>
            <a:p>
              <a:pPr marL="457200" indent="-457200">
                <a:lnSpc>
                  <a:spcPts val="503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0000"/>
                  </a:solidFill>
                  <a:latin typeface="Fira Sans Light"/>
                </a:rPr>
                <a:t>Gayatri Khot</a:t>
              </a:r>
            </a:p>
            <a:p>
              <a:pPr marL="457200" indent="-457200">
                <a:lnSpc>
                  <a:spcPts val="503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0000"/>
                  </a:solidFill>
                  <a:latin typeface="Fira Sans Light"/>
                </a:rPr>
                <a:t>Sana Patel</a:t>
              </a:r>
            </a:p>
            <a:p>
              <a:pPr marL="457200" indent="-457200">
                <a:lnSpc>
                  <a:spcPts val="503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0000"/>
                  </a:solidFill>
                  <a:latin typeface="Fira Sans Light"/>
                </a:rPr>
                <a:t>Bhavika Holkar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76300"/>
            <a:ext cx="11696700" cy="1965857"/>
            <a:chOff x="0" y="-1839543"/>
            <a:chExt cx="15595600" cy="2621143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104415"/>
              <a:ext cx="6478444" cy="635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00000"/>
                  </a:solidFill>
                  <a:latin typeface="Fira Sans Medium"/>
                </a:rPr>
                <a:t>A Mini project on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31A83F2C-8939-1C0A-913D-D344DBA0BA87}"/>
                </a:ext>
              </a:extLst>
            </p:cNvPr>
            <p:cNvSpPr txBox="1"/>
            <p:nvPr/>
          </p:nvSpPr>
          <p:spPr>
            <a:xfrm>
              <a:off x="7288356" y="-1839543"/>
              <a:ext cx="8307244" cy="635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400" dirty="0">
                  <a:solidFill>
                    <a:srgbClr val="000000"/>
                  </a:solidFill>
                  <a:latin typeface="Fira Sans Medium"/>
                </a:rPr>
                <a:t>She ARISE 2.0 B-24 PDEA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233007A-7870-7AC6-62CE-445B32F2F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62"/>
            <a:ext cx="3245087" cy="14587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6D5F20-FD27-EF07-E0E6-791D5F932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155" y="184119"/>
            <a:ext cx="3688147" cy="178819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D515E-897E-9BDC-7E6D-BAC99243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AC898-33A3-457A-C8CD-CEECDAF53897}"/>
              </a:ext>
            </a:extLst>
          </p:cNvPr>
          <p:cNvSpPr txBox="1"/>
          <p:nvPr/>
        </p:nvSpPr>
        <p:spPr>
          <a:xfrm>
            <a:off x="228600" y="-190500"/>
            <a:ext cx="4648200" cy="106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2800" u="sng" spc="-84" dirty="0">
                <a:solidFill>
                  <a:srgbClr val="000000"/>
                </a:solidFill>
                <a:latin typeface="Fira Sans Medium"/>
              </a:rPr>
              <a:t>Data Flow Diagram: Level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DACCD-005B-9446-DE83-ADB75996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43AD0-492F-76B5-CDC6-F912258D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D7B7363-7238-F449-71CB-4F49E2A1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1" y="1638300"/>
            <a:ext cx="16523004" cy="72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571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65AFA-E45A-AB9C-C3A7-63F62C8E8AFA}"/>
              </a:ext>
            </a:extLst>
          </p:cNvPr>
          <p:cNvSpPr txBox="1"/>
          <p:nvPr/>
        </p:nvSpPr>
        <p:spPr>
          <a:xfrm>
            <a:off x="533400" y="-190500"/>
            <a:ext cx="7277100" cy="1076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2800" u="sng" spc="-84" dirty="0">
                <a:solidFill>
                  <a:srgbClr val="000000"/>
                </a:solidFill>
                <a:latin typeface="Fira Sans Medium"/>
              </a:rPr>
              <a:t>Flow Chart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F31499C-133A-3931-CCB4-D7D3E941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47700"/>
            <a:ext cx="11506200" cy="96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82FD6D-6EA2-B1D6-BF50-3854F3A8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A441F-B9BB-74FF-3ACF-B21095D99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09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BF61C-66CD-53B1-544A-415391F46F50}"/>
              </a:ext>
            </a:extLst>
          </p:cNvPr>
          <p:cNvSpPr txBox="1"/>
          <p:nvPr/>
        </p:nvSpPr>
        <p:spPr>
          <a:xfrm>
            <a:off x="533400" y="0"/>
            <a:ext cx="3886200" cy="1076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2800" u="sng" spc="-84" dirty="0">
                <a:solidFill>
                  <a:srgbClr val="000000"/>
                </a:solidFill>
                <a:latin typeface="Fira Sans Medium"/>
              </a:rPr>
              <a:t>Class Diagram:</a:t>
            </a:r>
            <a:endParaRPr lang="en-US" sz="2400" spc="-84" dirty="0">
              <a:solidFill>
                <a:srgbClr val="000000"/>
              </a:solidFill>
              <a:latin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89F79-8ED0-9778-2D70-184B2D9D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21368-6FD1-1050-171C-86891EC8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076192"/>
            <a:ext cx="12621382" cy="8709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33A002-1E1F-01B2-6195-85526D853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46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9D1FC-48BE-E362-5890-7078505BC8A4}"/>
              </a:ext>
            </a:extLst>
          </p:cNvPr>
          <p:cNvSpPr txBox="1"/>
          <p:nvPr/>
        </p:nvSpPr>
        <p:spPr>
          <a:xfrm>
            <a:off x="533400" y="-190500"/>
            <a:ext cx="7277100" cy="1076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2800" u="sng" spc="-84" dirty="0">
                <a:solidFill>
                  <a:srgbClr val="000000"/>
                </a:solidFill>
                <a:latin typeface="Fira Sans Medium"/>
              </a:rPr>
              <a:t>Entity Relationship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B5000C-15E6-C2EC-CF6B-002B61A7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53946-CAB2-232C-C6AF-9DA48E8B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6DE43D30-CD9E-7BC0-EF97-783D03C1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04900"/>
            <a:ext cx="16647695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355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9352F-513F-CE92-789B-4C3B423E3FF6}"/>
              </a:ext>
            </a:extLst>
          </p:cNvPr>
          <p:cNvSpPr txBox="1"/>
          <p:nvPr/>
        </p:nvSpPr>
        <p:spPr>
          <a:xfrm>
            <a:off x="609600" y="419100"/>
            <a:ext cx="45720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Conclusion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B6530B7-E5FB-FD14-2F12-1FBDA7D71428}"/>
              </a:ext>
            </a:extLst>
          </p:cNvPr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4CCE50E-348D-055A-6C34-1316CE5BF3D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B9DCFDE-4EB3-3D75-9D38-9DF8380AF7A6}"/>
              </a:ext>
            </a:extLst>
          </p:cNvPr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671E98F-F864-2B7E-153C-EDC4E605751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5FE1C07-8CA8-9CC4-BCB4-5143D6DD9843}"/>
              </a:ext>
            </a:extLst>
          </p:cNvPr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C2920A6-9D20-BD51-8D2F-2AF979FA623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2842AAC-1764-5D11-D370-0ED300386AF5}"/>
              </a:ext>
            </a:extLst>
          </p:cNvPr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22835E0-EBB0-59EB-0D13-2BADAAF3C94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A710D4-8EBD-F883-D704-4C34A8BDB397}"/>
              </a:ext>
            </a:extLst>
          </p:cNvPr>
          <p:cNvSpPr txBox="1"/>
          <p:nvPr/>
        </p:nvSpPr>
        <p:spPr>
          <a:xfrm>
            <a:off x="5410200" y="2973661"/>
            <a:ext cx="12192000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 algn="just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Implementing an ATM management system using Hibernate with JPA indeed provides several benefits, primarily focused on efficient database management and simplified data access. </a:t>
            </a:r>
          </a:p>
          <a:p>
            <a:pPr marL="727074" lvl="1" indent="-457200" algn="just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727074" lvl="1" indent="-457200" algn="just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Hibernate is an object-relational mapping (ORM) framework for Java that simplifies the interaction between Java applications and relational databases, such as MySQL.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BF3257-EFE9-C46B-3FDB-6AC5AED2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11C094-6ACC-0437-A7B0-227D8BDB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63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89064BDA-A975-BCA3-E2B5-9D10763D1C88}"/>
              </a:ext>
            </a:extLst>
          </p:cNvPr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C90807FA-5EBE-D4BB-C2AA-1EB4D4C53B2C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A8DF78F1-B522-95DD-1828-F415D314EB89}"/>
              </a:ext>
            </a:extLst>
          </p:cNvPr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EC6F86E-51D0-C12A-2C3F-7D389A541DC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D25827EC-DFB0-F263-9285-D4B02BECF6CE}"/>
              </a:ext>
            </a:extLst>
          </p:cNvPr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74414E20-1CB4-8DE4-F305-CF1DCD5C071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180274C9-487B-F6A4-0402-FE167C99DD3C}"/>
              </a:ext>
            </a:extLst>
          </p:cNvPr>
          <p:cNvGrpSpPr/>
          <p:nvPr/>
        </p:nvGrpSpPr>
        <p:grpSpPr>
          <a:xfrm>
            <a:off x="13940175" y="1062557"/>
            <a:ext cx="3799619" cy="3290488"/>
            <a:chOff x="0" y="0"/>
            <a:chExt cx="3619627" cy="3134614"/>
          </a:xfrm>
        </p:grpSpPr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B0ED9BEF-40B1-94AB-5962-E5868D431DE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625605-6690-FBB3-8F55-19898218CFB1}"/>
              </a:ext>
            </a:extLst>
          </p:cNvPr>
          <p:cNvSpPr txBox="1"/>
          <p:nvPr/>
        </p:nvSpPr>
        <p:spPr>
          <a:xfrm>
            <a:off x="4191000" y="3698182"/>
            <a:ext cx="7784689" cy="137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11500" spc="-84" dirty="0">
                <a:solidFill>
                  <a:srgbClr val="000000"/>
                </a:solidFill>
                <a:latin typeface="Fira Sans Medium"/>
              </a:rPr>
              <a:t>Thanks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1AC41-183E-A02F-5FB0-2EBF5EA2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799D2-9755-0B21-9474-D7EBF08A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5280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D391592-AE52-4085-0A45-329A2B265641}"/>
              </a:ext>
            </a:extLst>
          </p:cNvPr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C1BB9CE9-1EDF-3720-93A1-DFDCF58A280C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97B08F44-DCB8-88B1-00C0-FECBC8D9CA50}"/>
              </a:ext>
            </a:extLst>
          </p:cNvPr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17F30B0-5833-ABED-0C59-9AE9FDBA544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933536F9-5ABE-4654-2F8B-576701937506}"/>
              </a:ext>
            </a:extLst>
          </p:cNvPr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523BEC0-80FD-DDFB-FC2E-57351D6C5B7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E886F5A3-CC0B-FF2D-6699-933CDF8CE3A7}"/>
              </a:ext>
            </a:extLst>
          </p:cNvPr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015A65D-A41A-4CA0-DE02-18760A193ED2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id="{F1E75FFD-7CCC-A026-1ACC-E99995E4208D}"/>
              </a:ext>
            </a:extLst>
          </p:cNvPr>
          <p:cNvSpPr txBox="1"/>
          <p:nvPr/>
        </p:nvSpPr>
        <p:spPr>
          <a:xfrm>
            <a:off x="1905000" y="588378"/>
            <a:ext cx="6400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Fira Sans Medium"/>
              </a:rPr>
              <a:t>Responsibilities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509227D7-2539-83B5-EBF2-B17D8FBFC718}"/>
              </a:ext>
            </a:extLst>
          </p:cNvPr>
          <p:cNvSpPr/>
          <p:nvPr/>
        </p:nvSpPr>
        <p:spPr>
          <a:xfrm>
            <a:off x="1028700" y="1028700"/>
            <a:ext cx="678758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97CDFD7-850E-7A26-4EEE-6379767F37C5}"/>
              </a:ext>
            </a:extLst>
          </p:cNvPr>
          <p:cNvSpPr txBox="1"/>
          <p:nvPr/>
        </p:nvSpPr>
        <p:spPr>
          <a:xfrm>
            <a:off x="8700928" y="3162300"/>
            <a:ext cx="93726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539749" lvl="1" indent="-269875">
              <a:lnSpc>
                <a:spcPts val="3499"/>
              </a:lnSpc>
              <a:buFont typeface="Arial"/>
              <a:buChar char="•"/>
              <a:defRPr sz="3200" b="1" i="0">
                <a:effectLst/>
                <a:latin typeface="Segoe UI Emoji" panose="020B0502040204020203" pitchFamily="34" charset="0"/>
                <a:ea typeface="Segoe UI Emoji" panose="020B0502040204020203" pitchFamily="34" charset="0"/>
              </a:defRPr>
            </a:lvl2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Presentation Flow: Gayatri Khot</a:t>
            </a:r>
          </a:p>
          <a:p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Coding: Priyanka </a:t>
            </a:r>
            <a:r>
              <a:rPr lang="en-IN" sz="32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Khuspe</a:t>
            </a: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, Sana Patel</a:t>
            </a:r>
          </a:p>
          <a:p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Diagrams: Gayatri Khot, Gayatri </a:t>
            </a:r>
            <a:r>
              <a:rPr lang="en-IN" sz="32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Hampe</a:t>
            </a: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Database: Gayatri </a:t>
            </a:r>
            <a:r>
              <a:rPr lang="en-IN" sz="32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Hampe</a:t>
            </a: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, Bhavika Holkar</a:t>
            </a:r>
          </a:p>
          <a:p>
            <a:pPr algn="just"/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Documentation: Gayatri Khot, Bhavika Holkar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BD7C71-B938-73B3-C69E-09C2C95F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0" y="24376"/>
            <a:ext cx="2675936" cy="1297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3B0BBE-1DE9-64DB-C3D8-2959BCDB6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0" y="0"/>
            <a:ext cx="2362200" cy="10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08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F4F4F4"/>
                </a:solidFill>
                <a:latin typeface="Fira Sans Medium"/>
              </a:rPr>
              <a:t>Agenda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8EB5E-E28D-5F64-DFD1-D2189A155873}"/>
              </a:ext>
            </a:extLst>
          </p:cNvPr>
          <p:cNvSpPr txBox="1"/>
          <p:nvPr/>
        </p:nvSpPr>
        <p:spPr>
          <a:xfrm>
            <a:off x="11353800" y="610612"/>
            <a:ext cx="6553200" cy="1009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Introduction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Objectives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Tools Used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Components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Functionalities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Data Flow Diagram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Flow Chart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Class Diagram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Entity Relationship Diagram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Conclusion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Fira Sans Light" panose="020B04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0095-C477-AA9A-6329-8BA901CB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B370D-AD6D-7BCB-CDB4-54F29D2B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591" y="1"/>
            <a:ext cx="2567609" cy="95249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053982" y="2130937"/>
            <a:ext cx="7611546" cy="6516001"/>
            <a:chOff x="-164295" y="6092"/>
            <a:chExt cx="4282440" cy="3666060"/>
          </a:xfrm>
        </p:grpSpPr>
        <p:sp>
          <p:nvSpPr>
            <p:cNvPr id="7" name="Freeform 7"/>
            <p:cNvSpPr/>
            <p:nvPr/>
          </p:nvSpPr>
          <p:spPr>
            <a:xfrm>
              <a:off x="-164295" y="6092"/>
              <a:ext cx="4282440" cy="366606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866900"/>
            <a:ext cx="7962900" cy="6753165"/>
            <a:chOff x="0" y="0"/>
            <a:chExt cx="10617200" cy="900421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379585" cy="3437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 dirty="0">
                  <a:solidFill>
                    <a:srgbClr val="000000"/>
                  </a:solidFill>
                  <a:latin typeface="Fira Sans Medium"/>
                </a:rPr>
                <a:t>Introducing ATM System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654550"/>
              <a:ext cx="10617200" cy="53496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32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In this project we </a:t>
              </a:r>
              <a:r>
                <a:rPr lang="en-IN" sz="32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we’ll explore the foundational aspects of Java backend development focusing on Hibernate as a key technology.</a:t>
              </a:r>
            </a:p>
            <a:p>
              <a:pPr marL="269874" lvl="1" algn="just">
                <a:lnSpc>
                  <a:spcPts val="3499"/>
                </a:lnSpc>
              </a:pPr>
              <a:r>
                <a:rPr lang="en-IN" sz="32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	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IN" sz="3200" b="1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The project will display efficient mapping of the Java objects to database, simplifying data manipulation.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endParaRPr lang="en-US" sz="2499" dirty="0">
                <a:solidFill>
                  <a:srgbClr val="000000"/>
                </a:solidFill>
                <a:latin typeface="Fira Sans Light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1028700"/>
            <a:ext cx="678758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04301-85A3-8662-B380-2A227B649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24686-D65B-477C-0F36-712CBE068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6DE0289-C9AE-CAE0-B17C-F7941ECA5ED5}"/>
              </a:ext>
            </a:extLst>
          </p:cNvPr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C113FD8F-F038-2FA2-ADDB-EF1B8B0B7D7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F3E605FA-B24D-9E0E-150E-223FEFA70B6B}"/>
              </a:ext>
            </a:extLst>
          </p:cNvPr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CEA8D17-CD10-5AB4-5681-1DD4235E268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126B1D3A-6C47-99FF-ECB1-593694C85376}"/>
              </a:ext>
            </a:extLst>
          </p:cNvPr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034AF4A-110C-F24E-A74F-D8D2527B9BD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A763A4D3-BD82-1B9A-CE6B-271925B779D2}"/>
              </a:ext>
            </a:extLst>
          </p:cNvPr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F855231-4DEC-6677-D49B-4CD70E06B3E7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id="{32F210C5-CF28-413C-90E0-27D5FDA16B51}"/>
              </a:ext>
            </a:extLst>
          </p:cNvPr>
          <p:cNvSpPr txBox="1"/>
          <p:nvPr/>
        </p:nvSpPr>
        <p:spPr>
          <a:xfrm>
            <a:off x="2209800" y="649459"/>
            <a:ext cx="73533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000" spc="-84" dirty="0">
                <a:solidFill>
                  <a:srgbClr val="000000"/>
                </a:solidFill>
                <a:latin typeface="Fira Sans Medium"/>
              </a:rPr>
              <a:t>Objectives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A1FB464D-8D38-6F7C-4EAB-47F82B605911}"/>
              </a:ext>
            </a:extLst>
          </p:cNvPr>
          <p:cNvSpPr/>
          <p:nvPr/>
        </p:nvSpPr>
        <p:spPr>
          <a:xfrm>
            <a:off x="1028700" y="1028700"/>
            <a:ext cx="678758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952D199-AEB4-893A-7DC7-22AC7A656F1C}"/>
              </a:ext>
            </a:extLst>
          </p:cNvPr>
          <p:cNvSpPr txBox="1"/>
          <p:nvPr/>
        </p:nvSpPr>
        <p:spPr>
          <a:xfrm>
            <a:off x="7765544" y="3238500"/>
            <a:ext cx="9372600" cy="4937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3200" b="1" i="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Providing convenient access to banking services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endParaRPr lang="en-US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i="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Development of User-Friendly Interface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i="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Reliable Transaction Processing</a:t>
            </a:r>
          </a:p>
          <a:p>
            <a:pPr marL="269874" lvl="1">
              <a:lnSpc>
                <a:spcPts val="3499"/>
              </a:lnSpc>
            </a:pPr>
            <a:endParaRPr lang="en-IN" sz="3200" b="1" i="0" dirty="0">
              <a:effectLst/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i="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Multifunctionality</a:t>
            </a:r>
          </a:p>
          <a:p>
            <a:pPr marL="269874" lvl="1">
              <a:lnSpc>
                <a:spcPts val="3499"/>
              </a:lnSpc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i="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Security Measures Implementation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i="0" dirty="0"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Customer Satisfaction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AE986D-E0DD-4340-AAB8-FA06754AF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D30A3B-C386-17E5-CA42-AEAA21CA4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78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22745700" cy="3048000"/>
            <a:chOff x="0" y="0"/>
            <a:chExt cx="30327600" cy="4064000"/>
          </a:xfrm>
        </p:grpSpPr>
        <p:sp>
          <p:nvSpPr>
            <p:cNvPr id="3" name="TextBox 3"/>
            <p:cNvSpPr txBox="1"/>
            <p:nvPr/>
          </p:nvSpPr>
          <p:spPr>
            <a:xfrm>
              <a:off x="0" y="3328756"/>
              <a:ext cx="19688481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432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600" dirty="0">
                  <a:latin typeface="Fira Sans Medium"/>
                </a:rPr>
                <a:t>Software Requirements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9688481" cy="2074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 dirty="0">
                  <a:solidFill>
                    <a:srgbClr val="A4E473"/>
                  </a:solidFill>
                  <a:latin typeface="Fira Sans Medium"/>
                </a:rPr>
                <a:t>Tools used</a:t>
              </a:r>
            </a:p>
          </p:txBody>
        </p:sp>
        <p:sp>
          <p:nvSpPr>
            <p:cNvPr id="13" name="TextBox 3">
              <a:extLst>
                <a:ext uri="{FF2B5EF4-FFF2-40B4-BE49-F238E27FC236}">
                  <a16:creationId xmlns:a16="http://schemas.microsoft.com/office/drawing/2014/main" id="{A1D789AE-E8EE-FC5E-9C0B-38504357532C}"/>
                </a:ext>
              </a:extLst>
            </p:cNvPr>
            <p:cNvSpPr txBox="1"/>
            <p:nvPr/>
          </p:nvSpPr>
          <p:spPr>
            <a:xfrm>
              <a:off x="10639119" y="3328756"/>
              <a:ext cx="19688481" cy="735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4320"/>
                </a:lnSpc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sz="3600" dirty="0">
                  <a:latin typeface="Fira Sans Medium"/>
                </a:rPr>
                <a:t>Hardware Requirements    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27973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D70FA3-C2B2-53DD-0348-1955C57034C6}"/>
              </a:ext>
            </a:extLst>
          </p:cNvPr>
          <p:cNvGrpSpPr/>
          <p:nvPr/>
        </p:nvGrpSpPr>
        <p:grpSpPr>
          <a:xfrm flipH="1">
            <a:off x="10287000" y="5769718"/>
            <a:ext cx="9758204" cy="5528076"/>
            <a:chOff x="-3563094" y="6077994"/>
            <a:chExt cx="9758204" cy="5528076"/>
          </a:xfrm>
        </p:grpSpPr>
        <p:grpSp>
          <p:nvGrpSpPr>
            <p:cNvPr id="6" name="Group 6"/>
            <p:cNvGrpSpPr/>
            <p:nvPr/>
          </p:nvGrpSpPr>
          <p:grpSpPr>
            <a:xfrm>
              <a:off x="-3563094" y="6077994"/>
              <a:ext cx="6383425" cy="5528076"/>
              <a:chOff x="0" y="0"/>
              <a:chExt cx="3619627" cy="313461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19627" cy="3134614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1671665" y="7004492"/>
              <a:ext cx="3034530" cy="2627917"/>
              <a:chOff x="0" y="0"/>
              <a:chExt cx="3619627" cy="313461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619627" cy="3134614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4053492" y="8956750"/>
              <a:ext cx="2141618" cy="1854652"/>
              <a:chOff x="0" y="0"/>
              <a:chExt cx="3619627" cy="313461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619627" cy="3134614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A4E473"/>
              </a:solidFill>
            </p:spPr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AF597-99B1-2628-8280-044E93A753FB}"/>
              </a:ext>
            </a:extLst>
          </p:cNvPr>
          <p:cNvSpPr txBox="1"/>
          <p:nvPr/>
        </p:nvSpPr>
        <p:spPr>
          <a:xfrm>
            <a:off x="1549780" y="4533900"/>
            <a:ext cx="9829800" cy="363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Java Programming Language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Hibernate Framework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MySQL RDBMS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Maven Repository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94239-F68D-325A-F4B1-DD5C03BFE000}"/>
              </a:ext>
            </a:extLst>
          </p:cNvPr>
          <p:cNvSpPr txBox="1"/>
          <p:nvPr/>
        </p:nvSpPr>
        <p:spPr>
          <a:xfrm>
            <a:off x="9525000" y="4457700"/>
            <a:ext cx="5715000" cy="17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Windows OS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Fira Sans Light" panose="020B0403050000020004" pitchFamily="34" charset="0"/>
              </a:rPr>
              <a:t>16 GB 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5FF7A6-7F89-4EF0-7C02-5FD2FD0A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F52F17-CBE9-CE43-2825-D415D045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6185D-9BDE-9250-69E3-7773E061ADD3}"/>
              </a:ext>
            </a:extLst>
          </p:cNvPr>
          <p:cNvSpPr txBox="1"/>
          <p:nvPr/>
        </p:nvSpPr>
        <p:spPr>
          <a:xfrm>
            <a:off x="609600" y="419100"/>
            <a:ext cx="72771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Components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4E53F50-6AEA-1180-7426-CD2C8C6103F5}"/>
              </a:ext>
            </a:extLst>
          </p:cNvPr>
          <p:cNvSpPr txBox="1"/>
          <p:nvPr/>
        </p:nvSpPr>
        <p:spPr>
          <a:xfrm>
            <a:off x="1754064" y="2569731"/>
            <a:ext cx="9372600" cy="5834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>
              <a:lnSpc>
                <a:spcPts val="3499"/>
              </a:lnSpc>
            </a:pPr>
            <a:r>
              <a:rPr lang="en-US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Entities involved in Project:</a:t>
            </a:r>
          </a:p>
          <a:p>
            <a:pPr marL="269874" lvl="1">
              <a:lnSpc>
                <a:spcPts val="3499"/>
              </a:lnSpc>
            </a:pPr>
            <a:endParaRPr lang="en-US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Bank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endParaRPr lang="en-US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Customer</a:t>
            </a:r>
          </a:p>
          <a:p>
            <a:pPr marL="269874" lvl="1">
              <a:lnSpc>
                <a:spcPts val="3499"/>
              </a:lnSpc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Address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Account</a:t>
            </a:r>
          </a:p>
          <a:p>
            <a:pPr marL="269874" lvl="1">
              <a:lnSpc>
                <a:spcPts val="3499"/>
              </a:lnSpc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Transaction</a:t>
            </a:r>
          </a:p>
          <a:p>
            <a:pPr marL="269874" lvl="1">
              <a:lnSpc>
                <a:spcPts val="3499"/>
              </a:lnSpc>
            </a:pPr>
            <a:endParaRPr lang="en-IN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IN" sz="3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Card</a:t>
            </a:r>
            <a:endParaRPr lang="en-US" sz="3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2A361A8-40F6-45D9-6908-25B039DB23C4}"/>
              </a:ext>
            </a:extLst>
          </p:cNvPr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08C3FF-FF20-67E8-3D20-26E5A364D3D1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A988B16-A6E0-ABDB-DF96-C49DBF0B1B15}"/>
              </a:ext>
            </a:extLst>
          </p:cNvPr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E93F2A4-FAFD-BCFD-F1DA-BCFB86A00B91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B260F98F-2981-79CA-5D59-14AE5AB3BEE5}"/>
              </a:ext>
            </a:extLst>
          </p:cNvPr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4723499-1E5C-782A-7BF9-C358DD9BDA7E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10AFBFD-8492-09E0-5DB3-48EA72835AE5}"/>
              </a:ext>
            </a:extLst>
          </p:cNvPr>
          <p:cNvGrpSpPr/>
          <p:nvPr/>
        </p:nvGrpSpPr>
        <p:grpSpPr>
          <a:xfrm>
            <a:off x="13878781" y="1062557"/>
            <a:ext cx="3799619" cy="3290488"/>
            <a:chOff x="0" y="0"/>
            <a:chExt cx="3619627" cy="3134614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AF80B2A-A5FD-DBF5-DD9C-0DA5811FDD92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F6D5B4D-B6D9-5905-8508-13337411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21D52B-2E6E-8BC9-737B-EA9495A6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95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028700" y="1028700"/>
            <a:ext cx="7353300" cy="1269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Functionalities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43A3B-F387-DBC0-BD76-452B0686E966}"/>
              </a:ext>
            </a:extLst>
          </p:cNvPr>
          <p:cNvGrpSpPr/>
          <p:nvPr/>
        </p:nvGrpSpPr>
        <p:grpSpPr>
          <a:xfrm>
            <a:off x="1028700" y="7422098"/>
            <a:ext cx="17259300" cy="1150402"/>
            <a:chOff x="1028700" y="7422098"/>
            <a:chExt cx="17259300" cy="11504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DA4DD8-9718-578D-0F15-66DC21D41E1D}"/>
                </a:ext>
              </a:extLst>
            </p:cNvPr>
            <p:cNvGrpSpPr/>
            <p:nvPr/>
          </p:nvGrpSpPr>
          <p:grpSpPr>
            <a:xfrm>
              <a:off x="1028700" y="7422098"/>
              <a:ext cx="16230600" cy="1150402"/>
              <a:chOff x="1028700" y="5774233"/>
              <a:chExt cx="16230600" cy="1150402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1028700" y="5774457"/>
                <a:ext cx="3695700" cy="1150178"/>
                <a:chOff x="0" y="-9525"/>
                <a:chExt cx="4927599" cy="1533570"/>
              </a:xfrm>
            </p:grpSpPr>
            <p:sp>
              <p:nvSpPr>
                <p:cNvPr id="4" name="TextBox 4"/>
                <p:cNvSpPr txBox="1"/>
                <p:nvPr/>
              </p:nvSpPr>
              <p:spPr>
                <a:xfrm>
                  <a:off x="0" y="-9525"/>
                  <a:ext cx="4927599" cy="73524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r>
                    <a:rPr lang="en-US" sz="3600" dirty="0">
                      <a:solidFill>
                        <a:srgbClr val="00A181"/>
                      </a:solidFill>
                      <a:latin typeface="Fira Sans Medium"/>
                    </a:rPr>
                    <a:t>View Balance</a:t>
                  </a:r>
                </a:p>
              </p:txBody>
            </p:sp>
            <p:sp>
              <p:nvSpPr>
                <p:cNvPr id="5" name="TextBox 5"/>
                <p:cNvSpPr txBox="1"/>
                <p:nvPr/>
              </p:nvSpPr>
              <p:spPr>
                <a:xfrm>
                  <a:off x="0" y="1074349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  <p:grpSp>
            <p:nvGrpSpPr>
              <p:cNvPr id="6" name="Group 6"/>
              <p:cNvGrpSpPr/>
              <p:nvPr/>
            </p:nvGrpSpPr>
            <p:grpSpPr>
              <a:xfrm>
                <a:off x="5317258" y="5774233"/>
                <a:ext cx="3364925" cy="1150400"/>
                <a:chOff x="0" y="-9525"/>
                <a:chExt cx="4486566" cy="1533867"/>
              </a:xfrm>
            </p:grpSpPr>
            <p:sp>
              <p:nvSpPr>
                <p:cNvPr id="7" name="TextBox 7"/>
                <p:cNvSpPr txBox="1"/>
                <p:nvPr/>
              </p:nvSpPr>
              <p:spPr>
                <a:xfrm>
                  <a:off x="0" y="-9525"/>
                  <a:ext cx="4486566" cy="73342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r>
                    <a:rPr lang="en-IN" sz="3600" dirty="0">
                      <a:solidFill>
                        <a:srgbClr val="00A181"/>
                      </a:solidFill>
                      <a:latin typeface="Fira Sans Medium"/>
                    </a:rPr>
                    <a:t>Mini Statement</a:t>
                  </a:r>
                  <a:endParaRPr lang="en-US" sz="3600" dirty="0">
                    <a:solidFill>
                      <a:srgbClr val="00A181"/>
                    </a:solidFill>
                    <a:latin typeface="Fira Sans Medium"/>
                  </a:endParaRPr>
                </a:p>
              </p:txBody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0" y="1074646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13894375" y="5774233"/>
                <a:ext cx="3364925" cy="1150400"/>
                <a:chOff x="0" y="-9525"/>
                <a:chExt cx="4486566" cy="1533867"/>
              </a:xfrm>
            </p:grpSpPr>
            <p:sp>
              <p:nvSpPr>
                <p:cNvPr id="10" name="TextBox 10"/>
                <p:cNvSpPr txBox="1"/>
                <p:nvPr/>
              </p:nvSpPr>
              <p:spPr>
                <a:xfrm>
                  <a:off x="0" y="-9525"/>
                  <a:ext cx="4486566" cy="73342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endParaRPr lang="en-US" sz="3600" dirty="0">
                    <a:solidFill>
                      <a:srgbClr val="00A181"/>
                    </a:solidFill>
                    <a:latin typeface="Fira Sans Medium"/>
                  </a:endParaRPr>
                </a:p>
              </p:txBody>
            </p:sp>
            <p:sp>
              <p:nvSpPr>
                <p:cNvPr id="11" name="TextBox 11"/>
                <p:cNvSpPr txBox="1"/>
                <p:nvPr/>
              </p:nvSpPr>
              <p:spPr>
                <a:xfrm>
                  <a:off x="0" y="1074646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  <p:grpSp>
            <p:nvGrpSpPr>
              <p:cNvPr id="12" name="Group 12"/>
              <p:cNvGrpSpPr/>
              <p:nvPr/>
            </p:nvGrpSpPr>
            <p:grpSpPr>
              <a:xfrm>
                <a:off x="9605817" y="5774233"/>
                <a:ext cx="3364925" cy="1150400"/>
                <a:chOff x="0" y="-9525"/>
                <a:chExt cx="4486566" cy="1533867"/>
              </a:xfrm>
            </p:grpSpPr>
            <p:sp>
              <p:nvSpPr>
                <p:cNvPr id="13" name="TextBox 13"/>
                <p:cNvSpPr txBox="1"/>
                <p:nvPr/>
              </p:nvSpPr>
              <p:spPr>
                <a:xfrm>
                  <a:off x="0" y="-9525"/>
                  <a:ext cx="4486566" cy="73342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endParaRPr lang="en-US" sz="3600" dirty="0">
                    <a:solidFill>
                      <a:srgbClr val="00A181"/>
                    </a:solidFill>
                    <a:latin typeface="Fira Sans Medium"/>
                  </a:endParaRPr>
                </a:p>
              </p:txBody>
            </p:sp>
            <p:sp>
              <p:nvSpPr>
                <p:cNvPr id="14" name="TextBox 14"/>
                <p:cNvSpPr txBox="1"/>
                <p:nvPr/>
              </p:nvSpPr>
              <p:spPr>
                <a:xfrm>
                  <a:off x="0" y="1074646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1EEFAB-5E65-2E77-CC7F-58E0AEC8BB51}"/>
                </a:ext>
              </a:extLst>
            </p:cNvPr>
            <p:cNvGrpSpPr/>
            <p:nvPr/>
          </p:nvGrpSpPr>
          <p:grpSpPr>
            <a:xfrm>
              <a:off x="1031805" y="8198352"/>
              <a:ext cx="17256195" cy="329258"/>
              <a:chOff x="1031805" y="8198352"/>
              <a:chExt cx="17256195" cy="329258"/>
            </a:xfrm>
          </p:grpSpPr>
          <p:sp>
            <p:nvSpPr>
              <p:cNvPr id="2" name="AutoShape 2"/>
              <p:cNvSpPr/>
              <p:nvPr/>
            </p:nvSpPr>
            <p:spPr>
              <a:xfrm>
                <a:off x="1268572" y="8362981"/>
                <a:ext cx="17019428" cy="0"/>
              </a:xfrm>
              <a:prstGeom prst="line">
                <a:avLst/>
              </a:prstGeom>
              <a:ln w="19050" cap="rnd">
                <a:solidFill>
                  <a:srgbClr val="00465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17" name="Group 17"/>
              <p:cNvGrpSpPr/>
              <p:nvPr/>
            </p:nvGrpSpPr>
            <p:grpSpPr>
              <a:xfrm>
                <a:off x="1031805" y="8198352"/>
                <a:ext cx="380203" cy="329258"/>
                <a:chOff x="0" y="0"/>
                <a:chExt cx="3619627" cy="3134614"/>
              </a:xfrm>
            </p:grpSpPr>
            <p:sp>
              <p:nvSpPr>
                <p:cNvPr id="18" name="Freeform 18"/>
                <p:cNvSpPr/>
                <p:nvPr/>
              </p:nvSpPr>
              <p:spPr>
                <a:xfrm>
                  <a:off x="0" y="0"/>
                  <a:ext cx="3619627" cy="3134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627" h="3134614">
                      <a:moveTo>
                        <a:pt x="3619627" y="1567307"/>
                      </a:moveTo>
                      <a:lnTo>
                        <a:pt x="2714752" y="3134614"/>
                      </a:lnTo>
                      <a:lnTo>
                        <a:pt x="904875" y="3134614"/>
                      </a:lnTo>
                      <a:lnTo>
                        <a:pt x="0" y="1567307"/>
                      </a:lnTo>
                      <a:lnTo>
                        <a:pt x="904875" y="0"/>
                      </a:lnTo>
                      <a:lnTo>
                        <a:pt x="2714625" y="0"/>
                      </a:lnTo>
                      <a:lnTo>
                        <a:pt x="3619627" y="1567307"/>
                      </a:lnTo>
                      <a:close/>
                    </a:path>
                  </a:pathLst>
                </a:custGeom>
                <a:solidFill>
                  <a:srgbClr val="004651"/>
                </a:solidFill>
              </p:spPr>
            </p:sp>
          </p:grpSp>
        </p:grpSp>
        <p:grpSp>
          <p:nvGrpSpPr>
            <p:cNvPr id="19" name="Group 19"/>
            <p:cNvGrpSpPr/>
            <p:nvPr/>
          </p:nvGrpSpPr>
          <p:grpSpPr>
            <a:xfrm>
              <a:off x="5317258" y="8198352"/>
              <a:ext cx="380203" cy="329258"/>
              <a:chOff x="0" y="0"/>
              <a:chExt cx="3619627" cy="313461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619627" cy="3134614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4651"/>
              </a:solidFill>
            </p:spPr>
          </p:sp>
        </p:grpSp>
      </p:grpSp>
      <p:grpSp>
        <p:nvGrpSpPr>
          <p:cNvPr id="25" name="Group 25"/>
          <p:cNvGrpSpPr/>
          <p:nvPr/>
        </p:nvGrpSpPr>
        <p:grpSpPr>
          <a:xfrm>
            <a:off x="16078200" y="3253115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243939" y="156586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E5AE93-E66B-33C5-1519-48E2374999BE}"/>
              </a:ext>
            </a:extLst>
          </p:cNvPr>
          <p:cNvGrpSpPr/>
          <p:nvPr/>
        </p:nvGrpSpPr>
        <p:grpSpPr>
          <a:xfrm>
            <a:off x="1181100" y="5600700"/>
            <a:ext cx="17259300" cy="1150402"/>
            <a:chOff x="1028700" y="7422098"/>
            <a:chExt cx="17259300" cy="115040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57CF58-F80A-7AD3-4AE0-E47FF6AD41E5}"/>
                </a:ext>
              </a:extLst>
            </p:cNvPr>
            <p:cNvGrpSpPr/>
            <p:nvPr/>
          </p:nvGrpSpPr>
          <p:grpSpPr>
            <a:xfrm>
              <a:off x="1028700" y="7422098"/>
              <a:ext cx="16230600" cy="1150402"/>
              <a:chOff x="1028700" y="5774233"/>
              <a:chExt cx="16230600" cy="1150402"/>
            </a:xfrm>
          </p:grpSpPr>
          <p:grpSp>
            <p:nvGrpSpPr>
              <p:cNvPr id="52" name="Group 3">
                <a:extLst>
                  <a:ext uri="{FF2B5EF4-FFF2-40B4-BE49-F238E27FC236}">
                    <a16:creationId xmlns:a16="http://schemas.microsoft.com/office/drawing/2014/main" id="{82540A94-D1D8-B4B6-7523-1AF687C1794A}"/>
                  </a:ext>
                </a:extLst>
              </p:cNvPr>
              <p:cNvGrpSpPr/>
              <p:nvPr/>
            </p:nvGrpSpPr>
            <p:grpSpPr>
              <a:xfrm>
                <a:off x="1028700" y="5774457"/>
                <a:ext cx="3695700" cy="1150178"/>
                <a:chOff x="0" y="-9525"/>
                <a:chExt cx="4927599" cy="1533570"/>
              </a:xfrm>
            </p:grpSpPr>
            <p:sp>
              <p:nvSpPr>
                <p:cNvPr id="62" name="TextBox 4">
                  <a:extLst>
                    <a:ext uri="{FF2B5EF4-FFF2-40B4-BE49-F238E27FC236}">
                      <a16:creationId xmlns:a16="http://schemas.microsoft.com/office/drawing/2014/main" id="{2EDC7F03-DC38-549C-3A40-2B7C64E192D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4927599" cy="73524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r>
                    <a:rPr lang="en-US" sz="3600" dirty="0">
                      <a:solidFill>
                        <a:srgbClr val="00A181"/>
                      </a:solidFill>
                      <a:latin typeface="Fira Sans Medium"/>
                    </a:rPr>
                    <a:t>Cash withdrawal</a:t>
                  </a:r>
                </a:p>
              </p:txBody>
            </p:sp>
            <p:sp>
              <p:nvSpPr>
                <p:cNvPr id="63" name="TextBox 5">
                  <a:extLst>
                    <a:ext uri="{FF2B5EF4-FFF2-40B4-BE49-F238E27FC236}">
                      <a16:creationId xmlns:a16="http://schemas.microsoft.com/office/drawing/2014/main" id="{982F313B-6E12-799E-43A2-AEA3C290E1D1}"/>
                    </a:ext>
                  </a:extLst>
                </p:cNvPr>
                <p:cNvSpPr txBox="1"/>
                <p:nvPr/>
              </p:nvSpPr>
              <p:spPr>
                <a:xfrm>
                  <a:off x="0" y="1074349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  <p:grpSp>
            <p:nvGrpSpPr>
              <p:cNvPr id="53" name="Group 6">
                <a:extLst>
                  <a:ext uri="{FF2B5EF4-FFF2-40B4-BE49-F238E27FC236}">
                    <a16:creationId xmlns:a16="http://schemas.microsoft.com/office/drawing/2014/main" id="{492D8691-4045-5FFA-9530-D2B34DC98448}"/>
                  </a:ext>
                </a:extLst>
              </p:cNvPr>
              <p:cNvGrpSpPr/>
              <p:nvPr/>
            </p:nvGrpSpPr>
            <p:grpSpPr>
              <a:xfrm>
                <a:off x="5317258" y="5774233"/>
                <a:ext cx="3364925" cy="1150400"/>
                <a:chOff x="0" y="-9525"/>
                <a:chExt cx="4486566" cy="1533867"/>
              </a:xfrm>
            </p:grpSpPr>
            <p:sp>
              <p:nvSpPr>
                <p:cNvPr id="60" name="TextBox 7">
                  <a:extLst>
                    <a:ext uri="{FF2B5EF4-FFF2-40B4-BE49-F238E27FC236}">
                      <a16:creationId xmlns:a16="http://schemas.microsoft.com/office/drawing/2014/main" id="{DEDCBDFC-2C13-DC56-24CE-398BB3E6DB09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4486566" cy="73342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r>
                    <a:rPr lang="en-US" sz="3600" dirty="0">
                      <a:solidFill>
                        <a:srgbClr val="00A181"/>
                      </a:solidFill>
                      <a:latin typeface="Fira Sans Medium"/>
                    </a:rPr>
                    <a:t>Cash </a:t>
                  </a:r>
                  <a:r>
                    <a:rPr lang="en-IN" sz="3600" dirty="0">
                      <a:solidFill>
                        <a:srgbClr val="00A181"/>
                      </a:solidFill>
                      <a:latin typeface="Fira Sans Medium"/>
                    </a:rPr>
                    <a:t>Deposit </a:t>
                  </a:r>
                  <a:endParaRPr lang="en-US" sz="3600" dirty="0">
                    <a:solidFill>
                      <a:srgbClr val="00A181"/>
                    </a:solidFill>
                    <a:latin typeface="Fira Sans Medium"/>
                  </a:endParaRPr>
                </a:p>
              </p:txBody>
            </p:sp>
            <p:sp>
              <p:nvSpPr>
                <p:cNvPr id="61" name="TextBox 8">
                  <a:extLst>
                    <a:ext uri="{FF2B5EF4-FFF2-40B4-BE49-F238E27FC236}">
                      <a16:creationId xmlns:a16="http://schemas.microsoft.com/office/drawing/2014/main" id="{5AFF1D2D-E628-4917-24B8-42D668A2F855}"/>
                    </a:ext>
                  </a:extLst>
                </p:cNvPr>
                <p:cNvSpPr txBox="1"/>
                <p:nvPr/>
              </p:nvSpPr>
              <p:spPr>
                <a:xfrm>
                  <a:off x="0" y="1074646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  <p:grpSp>
            <p:nvGrpSpPr>
              <p:cNvPr id="54" name="Group 9">
                <a:extLst>
                  <a:ext uri="{FF2B5EF4-FFF2-40B4-BE49-F238E27FC236}">
                    <a16:creationId xmlns:a16="http://schemas.microsoft.com/office/drawing/2014/main" id="{D280DD84-8835-2F22-2037-EB365319DC3F}"/>
                  </a:ext>
                </a:extLst>
              </p:cNvPr>
              <p:cNvGrpSpPr/>
              <p:nvPr/>
            </p:nvGrpSpPr>
            <p:grpSpPr>
              <a:xfrm>
                <a:off x="13894375" y="5774233"/>
                <a:ext cx="3364925" cy="1150400"/>
                <a:chOff x="0" y="-9525"/>
                <a:chExt cx="4486566" cy="1533867"/>
              </a:xfrm>
            </p:grpSpPr>
            <p:sp>
              <p:nvSpPr>
                <p:cNvPr id="58" name="TextBox 10">
                  <a:extLst>
                    <a:ext uri="{FF2B5EF4-FFF2-40B4-BE49-F238E27FC236}">
                      <a16:creationId xmlns:a16="http://schemas.microsoft.com/office/drawing/2014/main" id="{A1997A54-4F12-7F29-925D-E7B70DAC1270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4486566" cy="73342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endParaRPr lang="en-US" sz="3600" dirty="0">
                    <a:solidFill>
                      <a:srgbClr val="00A181"/>
                    </a:solidFill>
                    <a:latin typeface="Fira Sans Medium"/>
                  </a:endParaRPr>
                </a:p>
              </p:txBody>
            </p:sp>
            <p:sp>
              <p:nvSpPr>
                <p:cNvPr id="59" name="TextBox 11">
                  <a:extLst>
                    <a:ext uri="{FF2B5EF4-FFF2-40B4-BE49-F238E27FC236}">
                      <a16:creationId xmlns:a16="http://schemas.microsoft.com/office/drawing/2014/main" id="{27470050-879B-913D-FEBA-559A098DA573}"/>
                    </a:ext>
                  </a:extLst>
                </p:cNvPr>
                <p:cNvSpPr txBox="1"/>
                <p:nvPr/>
              </p:nvSpPr>
              <p:spPr>
                <a:xfrm>
                  <a:off x="0" y="1074646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  <p:grpSp>
            <p:nvGrpSpPr>
              <p:cNvPr id="55" name="Group 12">
                <a:extLst>
                  <a:ext uri="{FF2B5EF4-FFF2-40B4-BE49-F238E27FC236}">
                    <a16:creationId xmlns:a16="http://schemas.microsoft.com/office/drawing/2014/main" id="{08A9D9C3-4B27-07BB-72C3-B7B4899D2F74}"/>
                  </a:ext>
                </a:extLst>
              </p:cNvPr>
              <p:cNvGrpSpPr/>
              <p:nvPr/>
            </p:nvGrpSpPr>
            <p:grpSpPr>
              <a:xfrm>
                <a:off x="9605817" y="5774233"/>
                <a:ext cx="3364925" cy="1150400"/>
                <a:chOff x="0" y="-9525"/>
                <a:chExt cx="4486566" cy="1533867"/>
              </a:xfrm>
            </p:grpSpPr>
            <p:sp>
              <p:nvSpPr>
                <p:cNvPr id="56" name="TextBox 13">
                  <a:extLst>
                    <a:ext uri="{FF2B5EF4-FFF2-40B4-BE49-F238E27FC236}">
                      <a16:creationId xmlns:a16="http://schemas.microsoft.com/office/drawing/2014/main" id="{607B1F73-71E1-75E7-152F-B3D22B6E621B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4486566" cy="73342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4320"/>
                    </a:lnSpc>
                    <a:spcBef>
                      <a:spcPct val="0"/>
                    </a:spcBef>
                  </a:pPr>
                  <a:r>
                    <a:rPr lang="en-US" sz="3600" dirty="0">
                      <a:solidFill>
                        <a:srgbClr val="00A181"/>
                      </a:solidFill>
                      <a:latin typeface="Fira Sans Medium"/>
                    </a:rPr>
                    <a:t>Change Pin</a:t>
                  </a:r>
                </a:p>
              </p:txBody>
            </p:sp>
            <p:sp>
              <p:nvSpPr>
                <p:cNvPr id="57" name="TextBox 14">
                  <a:extLst>
                    <a:ext uri="{FF2B5EF4-FFF2-40B4-BE49-F238E27FC236}">
                      <a16:creationId xmlns:a16="http://schemas.microsoft.com/office/drawing/2014/main" id="{212DBC08-AD58-D4B8-0FA9-A68396491462}"/>
                    </a:ext>
                  </a:extLst>
                </p:cNvPr>
                <p:cNvSpPr txBox="1"/>
                <p:nvPr/>
              </p:nvSpPr>
              <p:spPr>
                <a:xfrm>
                  <a:off x="0" y="1074646"/>
                  <a:ext cx="4486566" cy="44969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0" lvl="0" indent="0">
                    <a:lnSpc>
                      <a:spcPts val="2800"/>
                    </a:lnSpc>
                    <a:spcBef>
                      <a:spcPct val="0"/>
                    </a:spcBef>
                  </a:pPr>
                  <a:endParaRPr lang="en-US" sz="2000" dirty="0">
                    <a:solidFill>
                      <a:srgbClr val="000000"/>
                    </a:solidFill>
                    <a:latin typeface="Fira Sans Light"/>
                  </a:endParaRP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B0CB29-A031-F496-C26A-808E0F9CF421}"/>
                </a:ext>
              </a:extLst>
            </p:cNvPr>
            <p:cNvGrpSpPr/>
            <p:nvPr/>
          </p:nvGrpSpPr>
          <p:grpSpPr>
            <a:xfrm>
              <a:off x="1031805" y="8198352"/>
              <a:ext cx="17256195" cy="329258"/>
              <a:chOff x="1031805" y="8198352"/>
              <a:chExt cx="17256195" cy="329258"/>
            </a:xfrm>
          </p:grpSpPr>
          <p:sp>
            <p:nvSpPr>
              <p:cNvPr id="49" name="AutoShape 2">
                <a:extLst>
                  <a:ext uri="{FF2B5EF4-FFF2-40B4-BE49-F238E27FC236}">
                    <a16:creationId xmlns:a16="http://schemas.microsoft.com/office/drawing/2014/main" id="{FACC4210-5667-2DD9-CAF7-C7EF7064A124}"/>
                  </a:ext>
                </a:extLst>
              </p:cNvPr>
              <p:cNvSpPr/>
              <p:nvPr/>
            </p:nvSpPr>
            <p:spPr>
              <a:xfrm>
                <a:off x="1268572" y="8362981"/>
                <a:ext cx="17019428" cy="0"/>
              </a:xfrm>
              <a:prstGeom prst="line">
                <a:avLst/>
              </a:prstGeom>
              <a:ln w="19050" cap="rnd">
                <a:solidFill>
                  <a:srgbClr val="00465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50" name="Group 17">
                <a:extLst>
                  <a:ext uri="{FF2B5EF4-FFF2-40B4-BE49-F238E27FC236}">
                    <a16:creationId xmlns:a16="http://schemas.microsoft.com/office/drawing/2014/main" id="{5B42A9C2-8879-D2A2-3612-6F4C98EC1C6C}"/>
                  </a:ext>
                </a:extLst>
              </p:cNvPr>
              <p:cNvGrpSpPr/>
              <p:nvPr/>
            </p:nvGrpSpPr>
            <p:grpSpPr>
              <a:xfrm>
                <a:off x="1031805" y="8198352"/>
                <a:ext cx="380203" cy="329258"/>
                <a:chOff x="0" y="0"/>
                <a:chExt cx="3619627" cy="3134614"/>
              </a:xfrm>
            </p:grpSpPr>
            <p:sp>
              <p:nvSpPr>
                <p:cNvPr id="51" name="Freeform 18">
                  <a:extLst>
                    <a:ext uri="{FF2B5EF4-FFF2-40B4-BE49-F238E27FC236}">
                      <a16:creationId xmlns:a16="http://schemas.microsoft.com/office/drawing/2014/main" id="{03EAED13-D7AB-465E-2D66-1B2A265302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19627" cy="3134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627" h="3134614">
                      <a:moveTo>
                        <a:pt x="3619627" y="1567307"/>
                      </a:moveTo>
                      <a:lnTo>
                        <a:pt x="2714752" y="3134614"/>
                      </a:lnTo>
                      <a:lnTo>
                        <a:pt x="904875" y="3134614"/>
                      </a:lnTo>
                      <a:lnTo>
                        <a:pt x="0" y="1567307"/>
                      </a:lnTo>
                      <a:lnTo>
                        <a:pt x="904875" y="0"/>
                      </a:lnTo>
                      <a:lnTo>
                        <a:pt x="2714625" y="0"/>
                      </a:lnTo>
                      <a:lnTo>
                        <a:pt x="3619627" y="1567307"/>
                      </a:lnTo>
                      <a:close/>
                    </a:path>
                  </a:pathLst>
                </a:custGeom>
                <a:solidFill>
                  <a:srgbClr val="004651"/>
                </a:solidFill>
              </p:spPr>
            </p:sp>
          </p:grpSp>
        </p:grpSp>
        <p:grpSp>
          <p:nvGrpSpPr>
            <p:cNvPr id="45" name="Group 19">
              <a:extLst>
                <a:ext uri="{FF2B5EF4-FFF2-40B4-BE49-F238E27FC236}">
                  <a16:creationId xmlns:a16="http://schemas.microsoft.com/office/drawing/2014/main" id="{E8283322-5FC7-105A-A094-CBE66373A9AA}"/>
                </a:ext>
              </a:extLst>
            </p:cNvPr>
            <p:cNvGrpSpPr/>
            <p:nvPr/>
          </p:nvGrpSpPr>
          <p:grpSpPr>
            <a:xfrm>
              <a:off x="5317258" y="8198352"/>
              <a:ext cx="380203" cy="329258"/>
              <a:chOff x="0" y="0"/>
              <a:chExt cx="3619627" cy="3134614"/>
            </a:xfrm>
          </p:grpSpPr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F92C8368-79AA-5C8D-2345-7B1D67490CD0}"/>
                  </a:ext>
                </a:extLst>
              </p:cNvPr>
              <p:cNvSpPr/>
              <p:nvPr/>
            </p:nvSpPr>
            <p:spPr>
              <a:xfrm>
                <a:off x="0" y="0"/>
                <a:ext cx="3619627" cy="3134614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4651"/>
              </a:solidFill>
            </p:spPr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E8C0BA0E-6C71-9E18-D535-87FF5C68C1C7}"/>
                </a:ext>
              </a:extLst>
            </p:cNvPr>
            <p:cNvGrpSpPr/>
            <p:nvPr/>
          </p:nvGrpSpPr>
          <p:grpSpPr>
            <a:xfrm>
              <a:off x="9605817" y="8217402"/>
              <a:ext cx="380203" cy="329258"/>
              <a:chOff x="0" y="0"/>
              <a:chExt cx="3619627" cy="3134614"/>
            </a:xfrm>
          </p:grpSpPr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79D34D4E-B4EB-CAA8-1684-696CB0BB96A0}"/>
                  </a:ext>
                </a:extLst>
              </p:cNvPr>
              <p:cNvSpPr/>
              <p:nvPr/>
            </p:nvSpPr>
            <p:spPr>
              <a:xfrm>
                <a:off x="0" y="0"/>
                <a:ext cx="3619627" cy="3134614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4651"/>
              </a:solidFill>
            </p:spPr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80E790F-1688-8D3E-58FC-8B78D61E6975}"/>
              </a:ext>
            </a:extLst>
          </p:cNvPr>
          <p:cNvSpPr txBox="1"/>
          <p:nvPr/>
        </p:nvSpPr>
        <p:spPr>
          <a:xfrm>
            <a:off x="1094912" y="2969533"/>
            <a:ext cx="73533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ts val="3499"/>
              </a:lnSpc>
              <a:tabLst>
                <a:tab pos="1876425" algn="l"/>
              </a:tabLst>
            </a:pPr>
            <a:r>
              <a:rPr lang="en-IN" sz="3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By making use of the ORM framework , the project provides the following functionalities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1CCFC9-D6D3-AFC8-EEE5-F4551A64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A4CDFC-1AEE-94C1-E010-986B2DC60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244F7-CE1D-5DB6-B813-1E99FCF9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9CA60-A422-4348-6A83-AD5155A55E91}"/>
              </a:ext>
            </a:extLst>
          </p:cNvPr>
          <p:cNvSpPr txBox="1"/>
          <p:nvPr/>
        </p:nvSpPr>
        <p:spPr>
          <a:xfrm>
            <a:off x="228600" y="-190500"/>
            <a:ext cx="4648200" cy="106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2800" u="sng" spc="-84" dirty="0">
                <a:solidFill>
                  <a:srgbClr val="000000"/>
                </a:solidFill>
                <a:latin typeface="Fira Sans Medium"/>
              </a:rPr>
              <a:t>Data Flow Diagram: Level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6A286-0155-2A41-B47F-6CFA2A3C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0"/>
            <a:ext cx="2675936" cy="12974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352EC4-64E1-83FA-051E-249C44319B05}"/>
              </a:ext>
            </a:extLst>
          </p:cNvPr>
          <p:cNvGrpSpPr/>
          <p:nvPr/>
        </p:nvGrpSpPr>
        <p:grpSpPr>
          <a:xfrm>
            <a:off x="1916224" y="3162300"/>
            <a:ext cx="14161976" cy="3067491"/>
            <a:chOff x="1382824" y="2304609"/>
            <a:chExt cx="9426352" cy="172778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78DE6F-3FE4-6B81-6573-05BCEC2CDAF3}"/>
                </a:ext>
              </a:extLst>
            </p:cNvPr>
            <p:cNvSpPr/>
            <p:nvPr/>
          </p:nvSpPr>
          <p:spPr>
            <a:xfrm>
              <a:off x="5112489" y="2304609"/>
              <a:ext cx="1967022" cy="17277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ATM</a:t>
              </a:r>
            </a:p>
            <a:p>
              <a:pPr algn="ctr"/>
              <a:r>
                <a:rPr lang="en-US" sz="3200" dirty="0"/>
                <a:t>System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9F0CDC-8577-F3FA-00DA-17758BF27A7C}"/>
                </a:ext>
              </a:extLst>
            </p:cNvPr>
            <p:cNvSpPr/>
            <p:nvPr/>
          </p:nvSpPr>
          <p:spPr>
            <a:xfrm>
              <a:off x="1382824" y="2546499"/>
              <a:ext cx="2052084" cy="12440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Customer</a:t>
              </a:r>
              <a:endParaRPr lang="en-IN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03906-6660-65DB-9C3A-92F835C31F06}"/>
                </a:ext>
              </a:extLst>
            </p:cNvPr>
            <p:cNvSpPr/>
            <p:nvPr/>
          </p:nvSpPr>
          <p:spPr>
            <a:xfrm>
              <a:off x="8757092" y="2546499"/>
              <a:ext cx="2052084" cy="12440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Account</a:t>
              </a:r>
              <a:endParaRPr lang="en-IN" sz="3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6EE707-E717-31C4-D575-8CACD74352C2}"/>
                </a:ext>
              </a:extLst>
            </p:cNvPr>
            <p:cNvCxnSpPr>
              <a:cxnSpLocks/>
            </p:cNvCxnSpPr>
            <p:nvPr/>
          </p:nvCxnSpPr>
          <p:spPr>
            <a:xfrm>
              <a:off x="3434908" y="2966483"/>
              <a:ext cx="1716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75A18C-4443-E5F4-D102-8C58E62F3D45}"/>
                </a:ext>
              </a:extLst>
            </p:cNvPr>
            <p:cNvCxnSpPr>
              <a:cxnSpLocks/>
            </p:cNvCxnSpPr>
            <p:nvPr/>
          </p:nvCxnSpPr>
          <p:spPr>
            <a:xfrm>
              <a:off x="7079511" y="2966483"/>
              <a:ext cx="1677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2E5545-41D1-2943-DE7F-05803C9FE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3429000"/>
              <a:ext cx="1731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00AA76-85B1-F31A-CB8D-04437DBD9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4908" y="3429000"/>
              <a:ext cx="1716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2CD157-D0AE-7FDD-DE36-C75A62AAA402}"/>
                </a:ext>
              </a:extLst>
            </p:cNvPr>
            <p:cNvSpPr txBox="1"/>
            <p:nvPr/>
          </p:nvSpPr>
          <p:spPr>
            <a:xfrm>
              <a:off x="3474518" y="2682642"/>
              <a:ext cx="2052084" cy="225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Request transaction</a:t>
              </a:r>
              <a:endParaRPr lang="en-IN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D02643-68CE-1133-BA9C-8BF08100E64F}"/>
                </a:ext>
              </a:extLst>
            </p:cNvPr>
            <p:cNvSpPr txBox="1"/>
            <p:nvPr/>
          </p:nvSpPr>
          <p:spPr>
            <a:xfrm>
              <a:off x="7034417" y="2639892"/>
              <a:ext cx="2114992" cy="225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Procced transaction</a:t>
              </a:r>
              <a:endParaRPr lang="en-IN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DA9242-D6FB-2B8D-A103-9A0D246F6B96}"/>
                </a:ext>
              </a:extLst>
            </p:cNvPr>
            <p:cNvSpPr txBox="1"/>
            <p:nvPr/>
          </p:nvSpPr>
          <p:spPr>
            <a:xfrm>
              <a:off x="7025640" y="3511405"/>
              <a:ext cx="2114992" cy="20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Make transaction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7F46DD-42F5-E0F4-3FC6-085DFFA8EB3A}"/>
                </a:ext>
              </a:extLst>
            </p:cNvPr>
            <p:cNvSpPr txBox="1"/>
            <p:nvPr/>
          </p:nvSpPr>
          <p:spPr>
            <a:xfrm>
              <a:off x="3604674" y="3511405"/>
              <a:ext cx="2114992" cy="225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Display result</a:t>
              </a:r>
              <a:endParaRPr lang="en-IN" sz="2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57C5FB-4BF9-3EF2-1382-77DE7F32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1"/>
            <a:ext cx="21336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81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602</TotalTime>
  <Words>287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Fira Sans</vt:lpstr>
      <vt:lpstr>Fira Sans Bold</vt:lpstr>
      <vt:lpstr>Calibri Light</vt:lpstr>
      <vt:lpstr>Segoe UI Emoji</vt:lpstr>
      <vt:lpstr>Wingdings</vt:lpstr>
      <vt:lpstr>Fira Sans Light</vt:lpstr>
      <vt:lpstr>Calibri</vt:lpstr>
      <vt:lpstr>Fira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dc:creator>Priyanka Khuspe</dc:creator>
  <cp:lastModifiedBy>GAYATRI KHOT</cp:lastModifiedBy>
  <cp:revision>78</cp:revision>
  <dcterms:created xsi:type="dcterms:W3CDTF">2006-08-16T00:00:00Z</dcterms:created>
  <dcterms:modified xsi:type="dcterms:W3CDTF">2024-03-06T19:03:38Z</dcterms:modified>
  <dc:identifier>DAF8k5IRTgk</dc:identifier>
</cp:coreProperties>
</file>