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52" autoAdjust="0"/>
    <p:restoredTop sz="94660"/>
  </p:normalViewPr>
  <p:slideViewPr>
    <p:cSldViewPr snapToGrid="0">
      <p:cViewPr varScale="1">
        <p:scale>
          <a:sx n="81" d="100"/>
          <a:sy n="81" d="100"/>
        </p:scale>
        <p:origin x="744" y="5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26-07-2024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7/26/2024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7/26/2024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7/26/2024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7/26/2024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7/26/2024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7/26/2024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7/26/2024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7/26/2024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7/26/2024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7/26/2024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7/26/2024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7/26/2024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CUSTOMER SENTIMENT ANALYZER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 </a:t>
            </a:r>
            <a:r>
              <a:rPr lang="en-US" sz="2000" b="1" dirty="0" err="1">
                <a:solidFill>
                  <a:schemeClr val="accent1">
                    <a:lumMod val="75000"/>
                  </a:schemeClr>
                </a:solidFill>
                <a:latin typeface="Arial"/>
                <a:cs typeface="Arial"/>
              </a:rPr>
              <a:t>Mamidipalli</a:t>
            </a:r>
            <a:r>
              <a:rPr lang="en-US" sz="2000" b="1" dirty="0">
                <a:solidFill>
                  <a:schemeClr val="accent1">
                    <a:lumMod val="75000"/>
                  </a:schemeClr>
                </a:solidFill>
                <a:latin typeface="Arial"/>
                <a:cs typeface="Arial"/>
              </a:rPr>
              <a:t> Dharani Gayatri </a:t>
            </a:r>
          </a:p>
          <a:p>
            <a:r>
              <a:rPr lang="en-US" sz="2000" b="1" dirty="0">
                <a:solidFill>
                  <a:schemeClr val="accent1">
                    <a:lumMod val="75000"/>
                  </a:schemeClr>
                </a:solidFill>
                <a:latin typeface="Arial"/>
                <a:cs typeface="Arial"/>
              </a:rPr>
              <a:t> Aditya College of Engineering</a:t>
            </a:r>
          </a:p>
          <a:p>
            <a:r>
              <a:rPr lang="en-US" sz="2000" b="1" dirty="0">
                <a:solidFill>
                  <a:schemeClr val="accent1">
                    <a:lumMod val="75000"/>
                  </a:schemeClr>
                </a:solidFill>
                <a:latin typeface="Arial"/>
                <a:cs typeface="Arial"/>
              </a:rPr>
              <a:t> Computer Science and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t>Academic Papers:</a:t>
            </a:r>
          </a:p>
          <a:p>
            <a:pPr marL="629435" lvl="1" indent="-305435"/>
            <a:r>
              <a:rPr lang="en-IN" sz="1700" dirty="0"/>
              <a:t>Pang, B., &amp; Lee, L. (2008). "Opinion Mining and Sentiment Analysis."</a:t>
            </a:r>
            <a:endParaRPr lang="en-IN" sz="1700" dirty="0">
              <a:latin typeface="Calibri"/>
              <a:ea typeface="+mn-lt"/>
              <a:cs typeface="+mn-lt"/>
            </a:endParaRPr>
          </a:p>
          <a:p>
            <a:pPr marL="629435" lvl="1" indent="-305435"/>
            <a:r>
              <a:rPr lang="en-US" sz="1700" i="1" dirty="0"/>
              <a:t>Medhat, W., Hassan, A., &amp; </a:t>
            </a:r>
            <a:r>
              <a:rPr lang="en-US" sz="1700" i="1" dirty="0" err="1"/>
              <a:t>Korashy</a:t>
            </a:r>
            <a:r>
              <a:rPr lang="en-US" sz="1700" i="1" dirty="0"/>
              <a:t>, H. (2014). "Sentiment Analysis Algorithms and Applications: A Survey."</a:t>
            </a:r>
            <a:endParaRPr lang="en-IN" sz="1700" dirty="0">
              <a:solidFill>
                <a:srgbClr val="0F0F0F"/>
              </a:solidFill>
              <a:ea typeface="+mn-lt"/>
              <a:cs typeface="+mn-lt"/>
            </a:endParaRPr>
          </a:p>
          <a:p>
            <a:pPr marL="305435" indent="-305435"/>
            <a:r>
              <a:rPr lang="en-IN" sz="2400" dirty="0"/>
              <a:t>Research Articles</a:t>
            </a:r>
            <a:r>
              <a:rPr lang="en-IN" sz="2400" dirty="0">
                <a:solidFill>
                  <a:srgbClr val="0F0F0F"/>
                </a:solidFill>
                <a:ea typeface="+mn-lt"/>
                <a:cs typeface="+mn-lt"/>
              </a:rPr>
              <a:t>:</a:t>
            </a:r>
          </a:p>
          <a:p>
            <a:pPr marL="629920" lvl="1" indent="-305435"/>
            <a:r>
              <a:rPr lang="en-US" sz="1800" dirty="0">
                <a:latin typeface="Calibri"/>
                <a:ea typeface="+mn-lt"/>
                <a:cs typeface="+mn-lt"/>
              </a:rPr>
              <a:t>Feldman, R. (2013). "Techniques and Applications for Sentiment Analysis."</a:t>
            </a:r>
            <a:endParaRPr lang="en-IN" sz="1800" dirty="0">
              <a:latin typeface="Calibri"/>
              <a:ea typeface="+mn-lt"/>
              <a:cs typeface="+mn-lt"/>
            </a:endParaRPr>
          </a:p>
          <a:p>
            <a:pPr marL="629920" lvl="1" indent="-305435"/>
            <a:r>
              <a:rPr lang="en-US" sz="1800" dirty="0">
                <a:latin typeface="Calibri"/>
                <a:cs typeface="Calibri"/>
              </a:rPr>
              <a:t>Liu, B. (2012). "Sentiment Analysis and Opinion Mining.".</a:t>
            </a:r>
            <a:endParaRPr lang="en-IN" sz="2400" dirty="0">
              <a:solidFill>
                <a:srgbClr val="0F0F0F"/>
              </a:solidFill>
              <a:ea typeface="+mn-lt"/>
              <a:cs typeface="+mn-lt"/>
            </a:endParaRPr>
          </a:p>
          <a:p>
            <a:pPr marL="305435" indent="-305435"/>
            <a:r>
              <a:rPr lang="en-US" sz="2400" dirty="0"/>
              <a:t>Best Practices in Data Preprocessing and Model Evaluation</a:t>
            </a:r>
            <a:r>
              <a:rPr lang="en-IN" sz="2400" dirty="0">
                <a:solidFill>
                  <a:srgbClr val="0F0F0F"/>
                </a:solidFill>
                <a:ea typeface="+mn-lt"/>
                <a:cs typeface="+mn-lt"/>
              </a:rPr>
              <a:t>:</a:t>
            </a:r>
          </a:p>
          <a:p>
            <a:pPr marL="629920" lvl="1" indent="-305435"/>
            <a:r>
              <a:rPr lang="en-US" sz="1800" dirty="0">
                <a:latin typeface="Calibri"/>
                <a:ea typeface="+mn-lt"/>
                <a:cs typeface="+mn-lt"/>
              </a:rPr>
              <a:t>Aggarwal, C. C., &amp; Zhai, C. (2012). "Mining Text Data."</a:t>
            </a:r>
            <a:endParaRPr lang="en-IN" sz="1800" dirty="0">
              <a:latin typeface="Calibri"/>
              <a:ea typeface="+mn-lt"/>
              <a:cs typeface="+mn-lt"/>
            </a:endParaRPr>
          </a:p>
          <a:p>
            <a:pPr marL="629920" lvl="1" indent="-305435"/>
            <a:r>
              <a:rPr lang="en-US" sz="1800" dirty="0" err="1">
                <a:latin typeface="Calibri"/>
                <a:cs typeface="Calibri"/>
              </a:rPr>
              <a:t>Sebastiani</a:t>
            </a:r>
            <a:r>
              <a:rPr lang="en-US" sz="1800" dirty="0">
                <a:latin typeface="Calibri"/>
                <a:cs typeface="Calibri"/>
              </a:rPr>
              <a:t>, F. (2002). "Machine Learning in Automated Text Categorization."</a:t>
            </a:r>
            <a:endParaRPr lang="en-IN" sz="2400" dirty="0">
              <a:solidFill>
                <a:srgbClr val="0F0F0F"/>
              </a:solidFill>
              <a:ea typeface="+mn-lt"/>
              <a:cs typeface="+mn-lt"/>
            </a:endParaRPr>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a:latin typeface="Arial"/>
                <a:ea typeface="+mn-lt"/>
                <a:cs typeface="Arial"/>
              </a:rPr>
              <a:t>  </a:t>
            </a:r>
            <a:endParaRPr lang="en-US">
              <a:latin typeface="Arial"/>
              <a:cs typeface="Arial"/>
            </a:endParaRPr>
          </a:p>
          <a:p>
            <a:r>
              <a:rPr lang="en-US" sz="2000" b="1">
                <a:latin typeface="Arial"/>
                <a:ea typeface="+mn-lt"/>
                <a:cs typeface="Arial"/>
              </a:rPr>
              <a:t>Problem Statement </a:t>
            </a:r>
            <a:r>
              <a:rPr lang="en-US" sz="2000">
                <a:latin typeface="Arial"/>
                <a:ea typeface="+mn-lt"/>
                <a:cs typeface="Arial"/>
              </a:rPr>
              <a:t>(Should not include solution)</a:t>
            </a:r>
            <a:endParaRPr lang="en-US">
              <a:latin typeface="Arial"/>
              <a:cs typeface="Arial"/>
            </a:endParaRPr>
          </a:p>
          <a:p>
            <a:r>
              <a:rPr lang="en-US" sz="2000" b="1">
                <a:latin typeface="Arial"/>
                <a:ea typeface="+mn-lt"/>
                <a:cs typeface="Arial"/>
              </a:rPr>
              <a:t>Proposed System/Solution</a:t>
            </a:r>
            <a:endParaRPr lang="en-US">
              <a:latin typeface="Arial"/>
              <a:cs typeface="Arial"/>
            </a:endParaRPr>
          </a:p>
          <a:p>
            <a:r>
              <a:rPr lang="en-US" sz="2000" b="1">
                <a:latin typeface="Arial"/>
                <a:ea typeface="+mn-lt"/>
                <a:cs typeface="Calibri"/>
              </a:rPr>
              <a:t>System </a:t>
            </a:r>
            <a:r>
              <a:rPr lang="en-US" sz="2000" b="1">
                <a:latin typeface="Arial"/>
                <a:ea typeface="+mn-lt"/>
                <a:cs typeface="+mn-lt"/>
              </a:rPr>
              <a:t>Development Approach </a:t>
            </a:r>
            <a:r>
              <a:rPr lang="en-US" sz="2000">
                <a:latin typeface="Arial"/>
                <a:ea typeface="+mn-lt"/>
                <a:cs typeface="+mn-lt"/>
              </a:rPr>
              <a:t>(Technology Used) </a:t>
            </a:r>
            <a:endParaRPr lang="en-US">
              <a:latin typeface="Arial"/>
              <a:ea typeface="+mn-lt"/>
              <a:cs typeface="+mn-lt"/>
            </a:endParaRPr>
          </a:p>
          <a:p>
            <a:r>
              <a:rPr lang="en-US" sz="2000" b="1">
                <a:latin typeface="Arial"/>
                <a:ea typeface="+mn-lt"/>
                <a:cs typeface="+mn-lt"/>
              </a:rPr>
              <a:t>Algorithm &amp; Deployment  </a:t>
            </a:r>
            <a:endParaRPr lang="en-US">
              <a:latin typeface="Arial"/>
              <a:cs typeface="Calibri"/>
            </a:endParaRPr>
          </a:p>
          <a:p>
            <a:r>
              <a:rPr lang="en-US" sz="2000" b="1">
                <a:latin typeface="Arial"/>
                <a:ea typeface="+mn-lt"/>
                <a:cs typeface="Arial"/>
              </a:rPr>
              <a:t>Result</a:t>
            </a:r>
          </a:p>
          <a:p>
            <a:r>
              <a:rPr lang="en-US" sz="2000" b="1">
                <a:latin typeface="Arial"/>
                <a:ea typeface="+mn-lt"/>
                <a:cs typeface="Arial"/>
              </a:rPr>
              <a:t>Conclusion</a:t>
            </a:r>
            <a:endParaRPr lang="en-US">
              <a:latin typeface="Arial"/>
              <a:cs typeface="Arial"/>
            </a:endParaRPr>
          </a:p>
          <a:p>
            <a:r>
              <a:rPr lang="en-US" sz="2000" b="1">
                <a:latin typeface="Arial"/>
                <a:ea typeface="+mn-lt"/>
                <a:cs typeface="Arial"/>
              </a:rPr>
              <a:t>Future Scope</a:t>
            </a:r>
          </a:p>
          <a:p>
            <a:r>
              <a:rPr lang="en-US" sz="2000" b="1">
                <a:latin typeface="Arial"/>
                <a:ea typeface="+mn-lt"/>
                <a:cs typeface="Arial"/>
              </a:rPr>
              <a:t>References</a:t>
            </a:r>
            <a:endParaRPr lang="en-US">
              <a:latin typeface="Arial"/>
              <a:cs typeface="Arial"/>
            </a:endParaRPr>
          </a:p>
          <a:p>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dirty="0">
                <a:solidFill>
                  <a:srgbClr val="0F0F0F"/>
                </a:solidFill>
                <a:ea typeface="+mn-lt"/>
                <a:cs typeface="+mn-lt"/>
              </a:rPr>
              <a:t>Example:</a:t>
            </a:r>
            <a:r>
              <a:rPr lang="en-IN" sz="2800" dirty="0">
                <a:solidFill>
                  <a:srgbClr val="0F0F0F"/>
                </a:solidFill>
                <a:ea typeface="+mn-lt"/>
                <a:cs typeface="+mn-lt"/>
              </a:rPr>
              <a:t> </a:t>
            </a:r>
            <a:r>
              <a:rPr lang="en-US" sz="2400" dirty="0">
                <a:solidFill>
                  <a:srgbClr val="0F0F0F"/>
                </a:solidFill>
                <a:ea typeface="+mn-lt"/>
                <a:cs typeface="+mn-lt"/>
              </a:rPr>
              <a:t> With the rapid growth of online platforms for sharing opinions and reviews, restaurants often rely on customer feedback. Sentiment analysis helps improve their services and attract new customers by analyzing the sentiments expressed in these reviews. Developing a sentiment analysis model to classify restaurant reviews as positive or negative can provide valuable insights into customer satisfaction.</a:t>
            </a:r>
            <a:endParaRPr lang="en-IN" sz="24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a:t>
            </a:r>
            <a:r>
              <a:rPr lang="en-US" sz="4000" b="1" dirty="0">
                <a:solidFill>
                  <a:schemeClr val="accent1"/>
                </a:solidFill>
                <a:latin typeface="Arial" panose="020B0604020202020204" pitchFamily="34" charset="0"/>
                <a:cs typeface="Arial" panose="020B0604020202020204" pitchFamily="34" charset="0"/>
              </a:rPr>
              <a:t>Solution</a:t>
            </a:r>
            <a:endParaRPr lang="en-US" sz="40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770622"/>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US" sz="1200" b="1" dirty="0">
                <a:latin typeface="Calibri"/>
                <a:ea typeface="+mn-lt"/>
                <a:cs typeface="+mn-lt"/>
              </a:rPr>
              <a:t>The proposed system aims to address the challenge of predicting the sentiment of restaurant reviews to classify them as either positive or negative. This classification helps restaurant owners understand customer satisfaction based on online feedback. The solution will consist of the following components: </a:t>
            </a:r>
          </a:p>
          <a:p>
            <a:pPr marL="305435" indent="-305435"/>
            <a:r>
              <a:rPr lang="en-IN" sz="1200" b="1" dirty="0">
                <a:latin typeface="Calibri"/>
                <a:ea typeface="+mn-lt"/>
                <a:cs typeface="+mn-lt"/>
              </a:rPr>
              <a:t>Data Collection:</a:t>
            </a:r>
            <a:endParaRPr lang="en-IN" sz="1200" b="1" dirty="0">
              <a:latin typeface="Calibri"/>
              <a:cs typeface="Calibri"/>
            </a:endParaRPr>
          </a:p>
          <a:p>
            <a:pPr marL="629920" lvl="1" indent="-305435"/>
            <a:r>
              <a:rPr lang="en-US" sz="1200" b="1" dirty="0">
                <a:latin typeface="Calibri"/>
                <a:ea typeface="+mn-lt"/>
                <a:cs typeface="+mn-lt"/>
              </a:rPr>
              <a:t>Gather historical data on restaurant reviews, including review text, review date, rating, and other relevant factors</a:t>
            </a:r>
            <a:r>
              <a:rPr lang="en-IN" sz="1200" b="1" dirty="0">
                <a:latin typeface="Calibri"/>
                <a:ea typeface="+mn-lt"/>
                <a:cs typeface="+mn-lt"/>
              </a:rPr>
              <a:t>.</a:t>
            </a:r>
          </a:p>
          <a:p>
            <a:pPr marL="629920" lvl="1" indent="-305435"/>
            <a:r>
              <a:rPr lang="en-US" sz="1200" b="1" dirty="0">
                <a:latin typeface="Calibri"/>
                <a:cs typeface="Calibri"/>
              </a:rPr>
              <a:t>Utilize real-time data sources, such as social media comments and live customer feedback, to enhance prediction accuracy.</a:t>
            </a:r>
            <a:endParaRPr lang="en-IN" sz="1200" b="1" dirty="0">
              <a:latin typeface="Calibri"/>
              <a:cs typeface="Calibri"/>
            </a:endParaRPr>
          </a:p>
          <a:p>
            <a:pPr marL="305435" indent="-305435"/>
            <a:r>
              <a:rPr lang="en-IN" sz="1200" b="1" dirty="0">
                <a:latin typeface="Calibri"/>
                <a:ea typeface="+mn-lt"/>
                <a:cs typeface="+mn-lt"/>
              </a:rPr>
              <a:t>Data Preprocessing:</a:t>
            </a:r>
            <a:endParaRPr lang="en-IN" sz="1200" b="1" dirty="0">
              <a:latin typeface="Calibri"/>
              <a:cs typeface="Calibri"/>
            </a:endParaRPr>
          </a:p>
          <a:p>
            <a:pPr marL="629920" lvl="1" indent="-305435"/>
            <a:r>
              <a:rPr lang="en-US" sz="1200" b="1" dirty="0">
                <a:latin typeface="Calibri"/>
                <a:cs typeface="Calibri"/>
              </a:rPr>
              <a:t>Clean and preprocess the collected data to handle missing values, outliers, and inconsistencies. </a:t>
            </a:r>
          </a:p>
          <a:p>
            <a:pPr marL="629920" lvl="1" indent="-305435"/>
            <a:r>
              <a:rPr lang="en-US" sz="1200" b="1" dirty="0">
                <a:latin typeface="Calibri"/>
                <a:cs typeface="Calibri"/>
              </a:rPr>
              <a:t>Feature engineering to extract relevant features from the data that might impact sentiment analysis, such as review length, presence of specific keywords, etc.</a:t>
            </a:r>
            <a:endParaRPr lang="en-IN" sz="1200" b="1" dirty="0">
              <a:latin typeface="Calibri"/>
              <a:cs typeface="Calibri"/>
            </a:endParaRPr>
          </a:p>
          <a:p>
            <a:pPr marL="305435" indent="-305435"/>
            <a:r>
              <a:rPr lang="en-IN" sz="1200" b="1" dirty="0">
                <a:latin typeface="Calibri"/>
                <a:ea typeface="+mn-lt"/>
                <a:cs typeface="+mn-lt"/>
              </a:rPr>
              <a:t>Machine Learning Algorithm:</a:t>
            </a:r>
            <a:endParaRPr lang="en-IN" sz="1200" b="1" dirty="0">
              <a:latin typeface="Calibri"/>
              <a:cs typeface="Calibri"/>
            </a:endParaRPr>
          </a:p>
          <a:p>
            <a:pPr marL="629920" lvl="1" indent="-305435"/>
            <a:r>
              <a:rPr lang="en-IN" sz="1200" b="1" dirty="0">
                <a:latin typeface="Calibri"/>
                <a:ea typeface="+mn-lt"/>
                <a:cs typeface="+mn-lt"/>
              </a:rPr>
              <a:t>Implement a machine learning algorithm, </a:t>
            </a:r>
            <a:r>
              <a:rPr lang="en-US" sz="1200" b="1" dirty="0">
                <a:latin typeface="Calibri"/>
                <a:ea typeface="+mn-lt"/>
                <a:cs typeface="+mn-lt"/>
              </a:rPr>
              <a:t>such as a text classification model (e.g., SVM, or LSTM), to classify reviews as positive or negative based on historical patterns</a:t>
            </a:r>
            <a:r>
              <a:rPr lang="en-IN" sz="1200" b="1" dirty="0">
                <a:latin typeface="Calibri"/>
                <a:ea typeface="+mn-lt"/>
                <a:cs typeface="+mn-lt"/>
              </a:rPr>
              <a:t>.</a:t>
            </a:r>
            <a:endParaRPr lang="en-IN" sz="1200" b="1" dirty="0">
              <a:latin typeface="Calibri"/>
              <a:cs typeface="Calibri"/>
            </a:endParaRPr>
          </a:p>
          <a:p>
            <a:pPr marL="629920" lvl="1" indent="-305435"/>
            <a:r>
              <a:rPr lang="en-IN" sz="1200" b="1" dirty="0">
                <a:latin typeface="Calibri"/>
                <a:ea typeface="+mn-lt"/>
                <a:cs typeface="+mn-lt"/>
              </a:rPr>
              <a:t>Consider incorporating other factors like </a:t>
            </a:r>
            <a:r>
              <a:rPr lang="en-US" sz="1200" b="1" dirty="0">
                <a:latin typeface="Calibri"/>
                <a:ea typeface="+mn-lt"/>
                <a:cs typeface="+mn-lt"/>
              </a:rPr>
              <a:t>review length, sentiment polarity scores, and reviewer history to improve prediction accuracy</a:t>
            </a:r>
            <a:r>
              <a:rPr lang="en-IN" sz="1200" b="1" dirty="0">
                <a:latin typeface="Calibri"/>
                <a:ea typeface="+mn-lt"/>
                <a:cs typeface="+mn-lt"/>
              </a:rPr>
              <a:t>.</a:t>
            </a:r>
            <a:endParaRPr lang="en-IN" sz="1200" b="1" dirty="0">
              <a:latin typeface="Calibri"/>
              <a:cs typeface="Calibri"/>
            </a:endParaRPr>
          </a:p>
          <a:p>
            <a:pPr marL="305435" indent="-305435"/>
            <a:r>
              <a:rPr lang="en-IN" sz="1200" b="1" dirty="0">
                <a:latin typeface="Calibri"/>
                <a:ea typeface="+mn-lt"/>
                <a:cs typeface="+mn-lt"/>
              </a:rPr>
              <a:t>Deployment:</a:t>
            </a:r>
            <a:endParaRPr lang="en-IN" sz="1200" b="1" dirty="0">
              <a:latin typeface="Calibri"/>
              <a:cs typeface="Calibri"/>
            </a:endParaRPr>
          </a:p>
          <a:p>
            <a:pPr marL="629920" lvl="1" indent="-305435"/>
            <a:r>
              <a:rPr lang="en-IN" sz="1200" b="1" dirty="0">
                <a:latin typeface="Calibri"/>
                <a:ea typeface="+mn-lt"/>
                <a:cs typeface="+mn-lt"/>
              </a:rPr>
              <a:t>Develop a user-friendly interface or application that provides real-time predictions </a:t>
            </a:r>
            <a:r>
              <a:rPr lang="en-US" sz="1200" b="1" dirty="0">
                <a:latin typeface="Calibri"/>
                <a:ea typeface="+mn-lt"/>
                <a:cs typeface="+mn-lt"/>
              </a:rPr>
              <a:t>for sentiment classification of new reviews.</a:t>
            </a:r>
            <a:endParaRPr lang="en-IN" sz="1200" b="1" dirty="0">
              <a:latin typeface="Calibri"/>
              <a:cs typeface="Calibri"/>
            </a:endParaRPr>
          </a:p>
          <a:p>
            <a:pPr marL="629920" lvl="1" indent="-305435"/>
            <a:r>
              <a:rPr lang="en-IN" sz="1200" b="1" dirty="0">
                <a:latin typeface="Calibri"/>
                <a:ea typeface="+mn-lt"/>
                <a:cs typeface="+mn-lt"/>
              </a:rPr>
              <a:t>Deploy the solution on a scalable and reliable platform, considering factors like server infrastructure, response time, and user accessibility.</a:t>
            </a:r>
            <a:endParaRPr lang="en-IN" sz="1200" b="1" dirty="0">
              <a:latin typeface="Calibri"/>
              <a:cs typeface="Calibri"/>
            </a:endParaRPr>
          </a:p>
          <a:p>
            <a:pPr marL="305435" indent="-305435"/>
            <a:r>
              <a:rPr lang="en-IN" sz="1200" b="1" dirty="0">
                <a:latin typeface="Calibri"/>
                <a:ea typeface="+mn-lt"/>
                <a:cs typeface="+mn-lt"/>
              </a:rPr>
              <a:t>Evaluation:</a:t>
            </a:r>
          </a:p>
          <a:p>
            <a:pPr marL="629920" lvl="1" indent="-305435"/>
            <a:r>
              <a:rPr lang="en-IN" sz="1200" b="1" dirty="0">
                <a:latin typeface="Calibri"/>
                <a:ea typeface="+mn-lt"/>
                <a:cs typeface="+mn-lt"/>
              </a:rPr>
              <a:t>Assess the model's performance using appropriate metrics such as accuracy, precision, recall, and F1-score, or other relevant metrics.</a:t>
            </a:r>
            <a:endParaRPr lang="en-IN" sz="1200" b="1" dirty="0">
              <a:latin typeface="Calibri"/>
              <a:cs typeface="Calibri"/>
            </a:endParaRPr>
          </a:p>
          <a:p>
            <a:pPr marL="629920" lvl="1" indent="-305435"/>
            <a:r>
              <a:rPr lang="en-IN" sz="1200" b="1" dirty="0">
                <a:latin typeface="Calibri"/>
                <a:ea typeface="+mn-lt"/>
                <a:cs typeface="+mn-lt"/>
              </a:rPr>
              <a:t>Fine-tune the model based on feedback and continuous monitoring of prediction accuracy.</a:t>
            </a:r>
          </a:p>
          <a:p>
            <a:pPr marL="305435" indent="-305435"/>
            <a:r>
              <a:rPr lang="en-IN" sz="1200" b="1" dirty="0">
                <a:latin typeface="Calibri"/>
                <a:ea typeface="+mn-lt"/>
                <a:cs typeface="+mn-lt"/>
              </a:rPr>
              <a:t>Result:</a:t>
            </a:r>
            <a:endParaRPr lang="en-IN" sz="1200" b="1" dirty="0">
              <a:latin typeface="Calibri"/>
              <a:cs typeface="Calibri"/>
            </a:endParaRPr>
          </a:p>
          <a:p>
            <a:pPr marL="629920" lvl="1" indent="-305435"/>
            <a:r>
              <a:rPr lang="en-US" sz="1200" b="1" dirty="0">
                <a:latin typeface="Calibri"/>
                <a:ea typeface="+mn-lt"/>
                <a:cs typeface="+mn-lt"/>
              </a:rPr>
              <a:t>Implement a sentiment analysis system for restaurant owners, offering actionable insights from customer reviews and enabling continuous model improvement.  </a:t>
            </a:r>
            <a:endParaRPr lang="en-IN" sz="1200" dirty="0"/>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302026"/>
            <a:ext cx="11029615" cy="5221322"/>
          </a:xfrm>
        </p:spPr>
        <p:txBody>
          <a:bodyPr>
            <a:normAutofit fontScale="92500" lnSpcReduction="10000"/>
          </a:bodyPr>
          <a:lstStyle/>
          <a:p>
            <a:pPr marL="0" indent="0">
              <a:buNone/>
            </a:pPr>
            <a:r>
              <a:rPr lang="en-IN" sz="1800" b="1" dirty="0">
                <a:solidFill>
                  <a:srgbClr val="0F0F0F"/>
                </a:solidFill>
                <a:ea typeface="+mn-lt"/>
                <a:cs typeface="+mn-lt"/>
              </a:rPr>
              <a:t>The "System Approach" section outlines the overall strategy and methodology for developing and implementing the restaurant review system. Here's a suggested structure for this section:</a:t>
            </a:r>
            <a:endParaRPr lang="en-US" dirty="0"/>
          </a:p>
          <a:p>
            <a:pPr marL="305435" indent="-305435"/>
            <a:r>
              <a:rPr lang="en-IN" sz="1800" b="1" dirty="0">
                <a:solidFill>
                  <a:srgbClr val="0F0F0F"/>
                </a:solidFill>
              </a:rPr>
              <a:t>System requirements</a:t>
            </a:r>
          </a:p>
          <a:p>
            <a:pPr marL="629920" lvl="1" indent="-305435"/>
            <a:r>
              <a:rPr lang="en-US" b="1" dirty="0">
                <a:latin typeface="Calibri"/>
                <a:ea typeface="+mn-lt"/>
                <a:cs typeface="+mn-lt"/>
              </a:rPr>
              <a:t>Windows 11</a:t>
            </a:r>
            <a:r>
              <a:rPr lang="en-IN" b="1" dirty="0">
                <a:latin typeface="Calibri"/>
                <a:ea typeface="+mn-lt"/>
                <a:cs typeface="+mn-lt"/>
              </a:rPr>
              <a:t>.</a:t>
            </a:r>
          </a:p>
          <a:p>
            <a:pPr marL="629920" lvl="1" indent="-305435"/>
            <a:r>
              <a:rPr lang="en-US" b="1" dirty="0">
                <a:latin typeface="Calibri"/>
                <a:cs typeface="Calibri"/>
              </a:rPr>
              <a:t>Anaconda.</a:t>
            </a:r>
            <a:endParaRPr lang="en-IN" b="1" dirty="0">
              <a:latin typeface="Calibri"/>
              <a:cs typeface="Calibri"/>
            </a:endParaRPr>
          </a:p>
          <a:p>
            <a:pPr marL="629920" lvl="1" indent="-305435"/>
            <a:r>
              <a:rPr lang="en-US" b="1" dirty="0">
                <a:latin typeface="Calibri"/>
                <a:ea typeface="+mn-lt"/>
                <a:cs typeface="+mn-lt"/>
              </a:rPr>
              <a:t>Google Collab</a:t>
            </a:r>
            <a:r>
              <a:rPr lang="en-IN" b="1" dirty="0">
                <a:latin typeface="Calibri"/>
                <a:ea typeface="+mn-lt"/>
                <a:cs typeface="+mn-lt"/>
              </a:rPr>
              <a:t>.</a:t>
            </a:r>
          </a:p>
          <a:p>
            <a:pPr marL="629920" lvl="1" indent="-305435"/>
            <a:r>
              <a:rPr lang="en-US" b="1" dirty="0">
                <a:latin typeface="Calibri"/>
                <a:cs typeface="Calibri"/>
              </a:rPr>
              <a:t>Jupiter Notebook.</a:t>
            </a:r>
            <a:endParaRPr lang="en-IN" b="1" dirty="0">
              <a:solidFill>
                <a:srgbClr val="0F0F0F"/>
              </a:solidFill>
            </a:endParaRPr>
          </a:p>
          <a:p>
            <a:pPr marL="305435" indent="-305435"/>
            <a:r>
              <a:rPr lang="en-IN" sz="1800" b="1" dirty="0">
                <a:solidFill>
                  <a:srgbClr val="0F0F0F"/>
                </a:solidFill>
              </a:rPr>
              <a:t>Library required to build the model</a:t>
            </a:r>
          </a:p>
          <a:p>
            <a:pPr marL="629920" lvl="1" indent="-305435"/>
            <a:r>
              <a:rPr lang="en-US" b="1" dirty="0">
                <a:latin typeface="Calibri"/>
                <a:ea typeface="+mn-lt"/>
                <a:cs typeface="+mn-lt"/>
              </a:rPr>
              <a:t>Pandas</a:t>
            </a:r>
            <a:r>
              <a:rPr lang="en-IN" b="1" dirty="0">
                <a:latin typeface="Calibri"/>
                <a:ea typeface="+mn-lt"/>
                <a:cs typeface="+mn-lt"/>
              </a:rPr>
              <a:t>.</a:t>
            </a:r>
          </a:p>
          <a:p>
            <a:pPr marL="629920" lvl="1" indent="-305435"/>
            <a:r>
              <a:rPr lang="en-US" b="1" dirty="0">
                <a:latin typeface="Calibri"/>
                <a:cs typeface="Calibri"/>
              </a:rPr>
              <a:t>Matplotlib.</a:t>
            </a:r>
            <a:endParaRPr lang="en-IN" b="1" dirty="0">
              <a:latin typeface="Calibri"/>
              <a:cs typeface="Calibri"/>
            </a:endParaRPr>
          </a:p>
          <a:p>
            <a:pPr marL="629920" lvl="1" indent="-305435"/>
            <a:r>
              <a:rPr lang="en-US" b="1" dirty="0">
                <a:latin typeface="Calibri"/>
                <a:ea typeface="+mn-lt"/>
                <a:cs typeface="+mn-lt"/>
              </a:rPr>
              <a:t>Seaborn</a:t>
            </a:r>
            <a:r>
              <a:rPr lang="en-IN" b="1" dirty="0">
                <a:latin typeface="Calibri"/>
                <a:ea typeface="+mn-lt"/>
                <a:cs typeface="+mn-lt"/>
              </a:rPr>
              <a:t>.</a:t>
            </a:r>
          </a:p>
          <a:p>
            <a:pPr marL="629920" lvl="1" indent="-305435"/>
            <a:r>
              <a:rPr lang="en-US" b="1" dirty="0" err="1">
                <a:latin typeface="Calibri"/>
                <a:cs typeface="Calibri"/>
              </a:rPr>
              <a:t>WordCloud</a:t>
            </a:r>
            <a:r>
              <a:rPr lang="en-US" b="1" dirty="0">
                <a:latin typeface="Calibri"/>
                <a:cs typeface="Calibri"/>
              </a:rPr>
              <a:t>.</a:t>
            </a:r>
          </a:p>
          <a:p>
            <a:pPr marL="629920" lvl="1" indent="-305435"/>
            <a:r>
              <a:rPr lang="en-US" b="1" dirty="0">
                <a:latin typeface="Calibri"/>
                <a:ea typeface="+mn-lt"/>
                <a:cs typeface="+mn-lt"/>
              </a:rPr>
              <a:t>Collections</a:t>
            </a:r>
            <a:r>
              <a:rPr lang="en-IN" b="1" dirty="0">
                <a:latin typeface="Calibri"/>
                <a:ea typeface="+mn-lt"/>
                <a:cs typeface="+mn-lt"/>
              </a:rPr>
              <a:t>.</a:t>
            </a:r>
          </a:p>
          <a:p>
            <a:pPr marL="629920" lvl="1" indent="-305435"/>
            <a:r>
              <a:rPr lang="en-US" b="1" dirty="0">
                <a:latin typeface="Calibri"/>
                <a:cs typeface="Calibri"/>
              </a:rPr>
              <a:t>NLTK.</a:t>
            </a:r>
            <a:endParaRPr lang="en-IN" b="1" dirty="0">
              <a:latin typeface="Calibri"/>
              <a:cs typeface="Calibri"/>
            </a:endParaRPr>
          </a:p>
          <a:p>
            <a:pPr marL="629920" lvl="1" indent="-305435"/>
            <a:r>
              <a:rPr lang="en-US" b="1" dirty="0" err="1">
                <a:latin typeface="Calibri"/>
                <a:ea typeface="+mn-lt"/>
                <a:cs typeface="+mn-lt"/>
              </a:rPr>
              <a:t>BeautifulSoup</a:t>
            </a:r>
            <a:r>
              <a:rPr lang="en-IN" b="1" dirty="0">
                <a:latin typeface="Calibri"/>
                <a:ea typeface="+mn-lt"/>
                <a:cs typeface="+mn-lt"/>
              </a:rPr>
              <a:t>.</a:t>
            </a:r>
          </a:p>
          <a:p>
            <a:pPr marL="629920" lvl="1" indent="-305435"/>
            <a:r>
              <a:rPr lang="en-US" b="1" dirty="0">
                <a:latin typeface="Calibri"/>
                <a:cs typeface="Calibri"/>
              </a:rPr>
              <a:t>Scikit-learn (</a:t>
            </a:r>
            <a:r>
              <a:rPr lang="en-US" b="1" dirty="0" err="1">
                <a:latin typeface="Calibri"/>
                <a:cs typeface="Calibri"/>
              </a:rPr>
              <a:t>sklearn</a:t>
            </a:r>
            <a:r>
              <a:rPr lang="en-US" b="1" dirty="0">
                <a:latin typeface="Calibri"/>
                <a:cs typeface="Calibri"/>
              </a:rPr>
              <a:t>).</a:t>
            </a:r>
            <a:endParaRPr lang="en-IN" b="1" dirty="0">
              <a:solidFill>
                <a:srgbClr val="0F0F0F"/>
              </a:solidFill>
            </a:endParaRPr>
          </a:p>
          <a:p>
            <a:pPr marL="305435" indent="-305435"/>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302026"/>
            <a:ext cx="11029615" cy="4853818"/>
          </a:xfrm>
        </p:spPr>
        <p:txBody>
          <a:bodyPr/>
          <a:lstStyle/>
          <a:p>
            <a:pPr marL="305435" indent="-305435"/>
            <a:r>
              <a:rPr lang="en-IN" sz="1400" dirty="0">
                <a:ea typeface="+mn-lt"/>
                <a:cs typeface="+mn-lt"/>
              </a:rPr>
              <a:t>In the Algorithm section, describe the machine learning algorithm chosen for classifying the reviews.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US" dirty="0">
                <a:ea typeface="+mn-lt"/>
                <a:cs typeface="+mn-lt"/>
              </a:rPr>
              <a:t>The chosen algorithm for sentiment analysis of customer reviews is the Multinomial Naive Bayes classifier. This model is selected due to its effectiveness in text classification tasks, making it suitable for predicting sentiment (positive or negative) based on textual data</a:t>
            </a:r>
            <a:r>
              <a:rPr lang="en-IN" dirty="0">
                <a:ea typeface="+mn-lt"/>
                <a:cs typeface="+mn-lt"/>
              </a:rPr>
              <a:t>.</a:t>
            </a:r>
            <a:endParaRPr lang="en-IN" dirty="0"/>
          </a:p>
          <a:p>
            <a:pPr marL="305435" indent="-305435"/>
            <a:r>
              <a:rPr lang="en-IN" sz="1400" b="1" dirty="0">
                <a:ea typeface="+mn-lt"/>
                <a:cs typeface="+mn-lt"/>
              </a:rPr>
              <a:t>Data Input:</a:t>
            </a:r>
            <a:endParaRPr lang="en-IN" sz="1400" dirty="0"/>
          </a:p>
          <a:p>
            <a:pPr marL="629920" lvl="1" indent="-305435"/>
            <a:r>
              <a:rPr lang="en-US" dirty="0">
                <a:ea typeface="+mn-lt"/>
                <a:cs typeface="+mn-lt"/>
              </a:rPr>
              <a:t>The algorithm takes pre-processed textual reviews as input. These reviews undergo preprocessing steps such as lowercasing, punctuation removal, HTML tag removal, contraction expansion, and lemmatization to extract meaningful sentiment-related information</a:t>
            </a:r>
            <a:r>
              <a:rPr lang="en-IN" dirty="0">
                <a:ea typeface="+mn-lt"/>
                <a:cs typeface="+mn-lt"/>
              </a:rPr>
              <a:t>.</a:t>
            </a:r>
            <a:endParaRPr lang="en-IN" dirty="0"/>
          </a:p>
          <a:p>
            <a:pPr marL="305435" indent="-305435"/>
            <a:r>
              <a:rPr lang="en-IN" sz="1400" b="1" dirty="0">
                <a:ea typeface="+mn-lt"/>
                <a:cs typeface="+mn-lt"/>
              </a:rPr>
              <a:t>Training Process:</a:t>
            </a:r>
            <a:endParaRPr lang="en-IN" sz="1400" dirty="0"/>
          </a:p>
          <a:p>
            <a:pPr marL="629920" lvl="1" indent="-305435"/>
            <a:r>
              <a:rPr lang="en-US" dirty="0">
                <a:ea typeface="+mn-lt"/>
                <a:cs typeface="+mn-lt"/>
              </a:rPr>
              <a:t>During training, the algorithm uses TF-IDF (Term Frequency-Inverse Document Frequency) vectorization to convert textual data into numerical vectors. The dataset is split into training and testing sets (80-20 split) to evaluate model performance on unseen data. The Multinomial Naive Bayes model is trained on the TF-IDF transformed training data</a:t>
            </a:r>
            <a:r>
              <a:rPr lang="en-IN" dirty="0">
                <a:ea typeface="+mn-lt"/>
                <a:cs typeface="+mn-lt"/>
              </a:rPr>
              <a:t>.</a:t>
            </a:r>
            <a:endParaRPr lang="en-IN" dirty="0"/>
          </a:p>
          <a:p>
            <a:pPr marL="305435" indent="-305435"/>
            <a:r>
              <a:rPr lang="en-IN" sz="1400" b="1" dirty="0">
                <a:ea typeface="+mn-lt"/>
                <a:cs typeface="+mn-lt"/>
              </a:rPr>
              <a:t>Prediction Process:</a:t>
            </a:r>
            <a:endParaRPr lang="en-IN" sz="1400" dirty="0"/>
          </a:p>
          <a:p>
            <a:pPr marL="629920" lvl="1" indent="-305435"/>
            <a:r>
              <a:rPr lang="en-US" dirty="0">
                <a:ea typeface="+mn-lt"/>
                <a:cs typeface="+mn-lt"/>
              </a:rPr>
              <a:t>For predicting sentiment from new reviews, the pre-trained model is used. New reviews undergo the same preprocessing steps and are vectorized using the pre-fit TF-IDF vectorizer. The model then predicts whether the sentiment of the review is positive or negative based on its vectorized representation</a:t>
            </a:r>
            <a:r>
              <a:rPr lang="en-IN" dirty="0">
                <a:ea typeface="+mn-lt"/>
                <a:cs typeface="+mn-lt"/>
              </a:rPr>
              <a:t>.</a:t>
            </a:r>
            <a:endParaRPr lang="en-IN" dirty="0"/>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D2F6CDE1-0367-6586-3D46-3B94E31B9968}"/>
              </a:ext>
            </a:extLst>
          </p:cNvPr>
          <p:cNvPicPr>
            <a:picLocks noGrp="1" noChangeAspect="1"/>
          </p:cNvPicPr>
          <p:nvPr>
            <p:ph idx="1"/>
          </p:nvPr>
        </p:nvPicPr>
        <p:blipFill>
          <a:blip r:embed="rId2"/>
          <a:stretch>
            <a:fillRect/>
          </a:stretch>
        </p:blipFill>
        <p:spPr>
          <a:xfrm>
            <a:off x="1076778" y="1445082"/>
            <a:ext cx="4287074" cy="2127677"/>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7" name="Picture 6">
            <a:extLst>
              <a:ext uri="{FF2B5EF4-FFF2-40B4-BE49-F238E27FC236}">
                <a16:creationId xmlns:a16="http://schemas.microsoft.com/office/drawing/2014/main" id="{8B4D1B5E-6D99-F25D-7DAB-955B3FA0232A}"/>
              </a:ext>
            </a:extLst>
          </p:cNvPr>
          <p:cNvPicPr>
            <a:picLocks noChangeAspect="1"/>
          </p:cNvPicPr>
          <p:nvPr/>
        </p:nvPicPr>
        <p:blipFill>
          <a:blip r:embed="rId3"/>
          <a:stretch>
            <a:fillRect/>
          </a:stretch>
        </p:blipFill>
        <p:spPr>
          <a:xfrm>
            <a:off x="6258718" y="1410646"/>
            <a:ext cx="4176754" cy="2196548"/>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9" name="Picture 8">
            <a:extLst>
              <a:ext uri="{FF2B5EF4-FFF2-40B4-BE49-F238E27FC236}">
                <a16:creationId xmlns:a16="http://schemas.microsoft.com/office/drawing/2014/main" id="{77645EDC-7739-63AE-3B96-A71B032BABEE}"/>
              </a:ext>
            </a:extLst>
          </p:cNvPr>
          <p:cNvPicPr>
            <a:picLocks noChangeAspect="1"/>
          </p:cNvPicPr>
          <p:nvPr/>
        </p:nvPicPr>
        <p:blipFill>
          <a:blip r:embed="rId4"/>
          <a:srcRect/>
          <a:stretch/>
        </p:blipFill>
        <p:spPr>
          <a:xfrm>
            <a:off x="1076777" y="3983353"/>
            <a:ext cx="4287074" cy="2436442"/>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11" name="Picture 10">
            <a:extLst>
              <a:ext uri="{FF2B5EF4-FFF2-40B4-BE49-F238E27FC236}">
                <a16:creationId xmlns:a16="http://schemas.microsoft.com/office/drawing/2014/main" id="{EE290D20-B05B-4A5F-74CC-72D662A58E6C}"/>
              </a:ext>
            </a:extLst>
          </p:cNvPr>
          <p:cNvPicPr>
            <a:picLocks noChangeAspect="1"/>
          </p:cNvPicPr>
          <p:nvPr/>
        </p:nvPicPr>
        <p:blipFill>
          <a:blip r:embed="rId5"/>
          <a:stretch>
            <a:fillRect/>
          </a:stretch>
        </p:blipFill>
        <p:spPr>
          <a:xfrm>
            <a:off x="6258717" y="3983354"/>
            <a:ext cx="4176755" cy="2436442"/>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dirty="0">
                <a:solidFill>
                  <a:srgbClr val="0F0F0F"/>
                </a:solidFill>
                <a:ea typeface="+mn-lt"/>
                <a:cs typeface="+mn-lt"/>
              </a:rPr>
              <a:t>In summary, sentiment analysis transforms text data into actionable insights by categorizing sentiments as positive or negative. Utilizing the Multinomial Naive Bayes classifier on cleaned and standardized reviews enables accurate prediction of customer sentiments. This automated approach equips businesses with valuable feedback to enhance customer experiences and refine strategic decisions, ultimately fostering improved service delivery and customer satisfaction levels</a:t>
            </a:r>
            <a:r>
              <a:rPr lang="en-IN" sz="2000" dirty="0">
                <a:solidFill>
                  <a:srgbClr val="0F0F0F"/>
                </a:solidFill>
                <a:ea typeface="+mn-lt"/>
                <a:cs typeface="+mn-lt"/>
              </a:rPr>
              <a:t>.</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The future of sentiment analysis looks bright with advancements in natural language processing and machine learning. Technologies like deep learning and transformer models such as BERT are set to improve accuracy by understanding context and nuances in text. This will broaden sentiment analysis applications beyond customer reviews to include social media, healthcare feedback, and market trends. Enhanced computational capabilities will enable real-time insights, empowering businesses to refine strategies, boost customer satisfaction, and manage brand reputation more effectively.</a:t>
            </a:r>
            <a:endParaRPr lang="en-US" sz="2000"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www.w3.org/XML/1998/namespace"/>
    <ds:schemaRef ds:uri="http://schemas.microsoft.com/office/2006/documentManagement/types"/>
    <ds:schemaRef ds:uri="http://schemas.microsoft.com/office/infopath/2007/PartnerControls"/>
    <ds:schemaRef ds:uri="c0fa2617-96bd-425d-8578-e93563fe37c5"/>
    <ds:schemaRef ds:uri="http://purl.org/dc/dcmitype/"/>
    <ds:schemaRef ds:uri="http://purl.org/dc/terms/"/>
    <ds:schemaRef ds:uri="9162bd5b-4ed9-4da3-b376-05204580ba3f"/>
    <ds:schemaRef ds:uri="http://schemas.microsoft.com/office/2006/metadata/properties"/>
    <ds:schemaRef ds:uri="http://purl.org/dc/elements/1.1/"/>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368</TotalTime>
  <Words>988</Words>
  <Application>Microsoft Office PowerPoint</Application>
  <PresentationFormat>Widescreen</PresentationFormat>
  <Paragraphs>81</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CUSTOMER SENTIMENT ANALYZER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gayatri m</cp:lastModifiedBy>
  <cp:revision>27</cp:revision>
  <dcterms:created xsi:type="dcterms:W3CDTF">2021-05-26T16:50:10Z</dcterms:created>
  <dcterms:modified xsi:type="dcterms:W3CDTF">2024-07-26T09:20:43Z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