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1"/>
  </p:sldMasterIdLst>
  <p:notesMasterIdLst>
    <p:notesMasterId r:id="rId16"/>
  </p:notesMasterIdLst>
  <p:sldIdLst>
    <p:sldId id="265" r:id="rId2"/>
    <p:sldId id="267" r:id="rId3"/>
    <p:sldId id="256" r:id="rId4"/>
    <p:sldId id="257" r:id="rId5"/>
    <p:sldId id="272" r:id="rId6"/>
    <p:sldId id="259" r:id="rId7"/>
    <p:sldId id="260" r:id="rId8"/>
    <p:sldId id="268" r:id="rId9"/>
    <p:sldId id="270" r:id="rId10"/>
    <p:sldId id="271" r:id="rId11"/>
    <p:sldId id="273" r:id="rId12"/>
    <p:sldId id="274" r:id="rId13"/>
    <p:sldId id="275"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8" d="100"/>
          <a:sy n="68" d="100"/>
        </p:scale>
        <p:origin x="715" y="5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E2B896D6-CCBF-4176-B3EA-1452668CB845}" type="datetimeFigureOut">
              <a:rPr lang="en-IN" smtClean="0"/>
              <a:t>11-12-2023</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1B98CF6A-D31D-49EE-AD35-67DD22BEBDEE}" type="slidenum">
              <a:rPr lang="en-IN" smtClean="0"/>
              <a:t>‹#›</a:t>
            </a:fld>
            <a:endParaRPr lang="en-IN"/>
          </a:p>
        </p:txBody>
      </p:sp>
    </p:spTree>
    <p:extLst>
      <p:ext uri="{BB962C8B-B14F-4D97-AF65-F5344CB8AC3E}">
        <p14:creationId xmlns:p14="http://schemas.microsoft.com/office/powerpoint/2010/main" val="224724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2"/>
            <a:ext cx="12435840" cy="1764030"/>
          </a:xfrm>
        </p:spPr>
        <p:txBody>
          <a:bodyPr/>
          <a:lstStyle/>
          <a:p>
            <a:r>
              <a:rPr lang="en-US"/>
              <a:t>Click to edit Master title style</a:t>
            </a:r>
            <a:endParaRPr lang="en-IN"/>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653077" indent="0" algn="ctr">
              <a:buNone/>
              <a:defRPr>
                <a:solidFill>
                  <a:schemeClr val="tx1">
                    <a:tint val="75000"/>
                  </a:schemeClr>
                </a:solidFill>
              </a:defRPr>
            </a:lvl2pPr>
            <a:lvl3pPr marL="1306155" indent="0" algn="ctr">
              <a:buNone/>
              <a:defRPr>
                <a:solidFill>
                  <a:schemeClr val="tx1">
                    <a:tint val="75000"/>
                  </a:schemeClr>
                </a:solidFill>
              </a:defRPr>
            </a:lvl3pPr>
            <a:lvl4pPr marL="1959233" indent="0" algn="ctr">
              <a:buNone/>
              <a:defRPr>
                <a:solidFill>
                  <a:schemeClr val="tx1">
                    <a:tint val="75000"/>
                  </a:schemeClr>
                </a:solidFill>
              </a:defRPr>
            </a:lvl4pPr>
            <a:lvl5pPr marL="2612311" indent="0" algn="ctr">
              <a:buNone/>
              <a:defRPr>
                <a:solidFill>
                  <a:schemeClr val="tx1">
                    <a:tint val="75000"/>
                  </a:schemeClr>
                </a:solidFill>
              </a:defRPr>
            </a:lvl5pPr>
            <a:lvl6pPr marL="3265388" indent="0" algn="ctr">
              <a:buNone/>
              <a:defRPr>
                <a:solidFill>
                  <a:schemeClr val="tx1">
                    <a:tint val="75000"/>
                  </a:schemeClr>
                </a:solidFill>
              </a:defRPr>
            </a:lvl6pPr>
            <a:lvl7pPr marL="3918465" indent="0" algn="ctr">
              <a:buNone/>
              <a:defRPr>
                <a:solidFill>
                  <a:schemeClr val="tx1">
                    <a:tint val="75000"/>
                  </a:schemeClr>
                </a:solidFill>
              </a:defRPr>
            </a:lvl7pPr>
            <a:lvl8pPr marL="4571543" indent="0" algn="ctr">
              <a:buNone/>
              <a:defRPr>
                <a:solidFill>
                  <a:schemeClr val="tx1">
                    <a:tint val="75000"/>
                  </a:schemeClr>
                </a:solidFill>
              </a:defRPr>
            </a:lvl8pPr>
            <a:lvl9pPr marL="522462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12/11/2023</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23544470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16681265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972280" y="396240"/>
            <a:ext cx="5265421" cy="8425816"/>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170943" y="396240"/>
            <a:ext cx="15557499" cy="84258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32263016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38446497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2"/>
            <a:ext cx="12435840" cy="1634490"/>
          </a:xfrm>
        </p:spPr>
        <p:txBody>
          <a:bodyPr anchor="t"/>
          <a:lstStyle>
            <a:lvl1pPr algn="l">
              <a:defRPr sz="5700" b="1" cap="all"/>
            </a:lvl1pPr>
          </a:lstStyle>
          <a:p>
            <a:r>
              <a:rPr lang="en-US"/>
              <a:t>Click to edit Master title style</a:t>
            </a:r>
            <a:endParaRPr lang="en-IN"/>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900">
                <a:solidFill>
                  <a:schemeClr val="tx1">
                    <a:tint val="75000"/>
                  </a:schemeClr>
                </a:solidFill>
              </a:defRPr>
            </a:lvl1pPr>
            <a:lvl2pPr marL="653077" indent="0">
              <a:buNone/>
              <a:defRPr sz="2600">
                <a:solidFill>
                  <a:schemeClr val="tx1">
                    <a:tint val="75000"/>
                  </a:schemeClr>
                </a:solidFill>
              </a:defRPr>
            </a:lvl2pPr>
            <a:lvl3pPr marL="1306155" indent="0">
              <a:buNone/>
              <a:defRPr sz="2300">
                <a:solidFill>
                  <a:schemeClr val="tx1">
                    <a:tint val="75000"/>
                  </a:schemeClr>
                </a:solidFill>
              </a:defRPr>
            </a:lvl3pPr>
            <a:lvl4pPr marL="1959233" indent="0">
              <a:buNone/>
              <a:defRPr sz="2000">
                <a:solidFill>
                  <a:schemeClr val="tx1">
                    <a:tint val="75000"/>
                  </a:schemeClr>
                </a:solidFill>
              </a:defRPr>
            </a:lvl4pPr>
            <a:lvl5pPr marL="2612311" indent="0">
              <a:buNone/>
              <a:defRPr sz="2000">
                <a:solidFill>
                  <a:schemeClr val="tx1">
                    <a:tint val="75000"/>
                  </a:schemeClr>
                </a:solidFill>
              </a:defRPr>
            </a:lvl5pPr>
            <a:lvl6pPr marL="3265388" indent="0">
              <a:buNone/>
              <a:defRPr sz="2000">
                <a:solidFill>
                  <a:schemeClr val="tx1">
                    <a:tint val="75000"/>
                  </a:schemeClr>
                </a:solidFill>
              </a:defRPr>
            </a:lvl6pPr>
            <a:lvl7pPr marL="3918465" indent="0">
              <a:buNone/>
              <a:defRPr sz="2000">
                <a:solidFill>
                  <a:schemeClr val="tx1">
                    <a:tint val="75000"/>
                  </a:schemeClr>
                </a:solidFill>
              </a:defRPr>
            </a:lvl7pPr>
            <a:lvl8pPr marL="4571543" indent="0">
              <a:buNone/>
              <a:defRPr sz="2000">
                <a:solidFill>
                  <a:schemeClr val="tx1">
                    <a:tint val="75000"/>
                  </a:schemeClr>
                </a:solidFill>
              </a:defRPr>
            </a:lvl8pPr>
            <a:lvl9pPr marL="5224620"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21919790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170941" y="2305050"/>
            <a:ext cx="10411459"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1826242" y="2305050"/>
            <a:ext cx="10411461"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12/11/2023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2337222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7432042" y="1842136"/>
            <a:ext cx="6466840" cy="767714"/>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2"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12/11/2023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21593617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12/11/2023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13318695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168D6-8F31-45DC-9C04-89706421EE41}" type="datetimeFigureOut">
              <a:rPr lang="en-IN" smtClean="0"/>
              <a:t>11-12-2023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BC88C6-90FC-435B-B62E-C038F937EFFB}" type="slidenum">
              <a:rPr lang="en-IN" smtClean="0"/>
              <a:t>‹#›</a:t>
            </a:fld>
            <a:endParaRPr lang="en-IN"/>
          </a:p>
        </p:txBody>
      </p:sp>
    </p:spTree>
    <p:extLst>
      <p:ext uri="{BB962C8B-B14F-4D97-AF65-F5344CB8AC3E}">
        <p14:creationId xmlns:p14="http://schemas.microsoft.com/office/powerpoint/2010/main" val="1908372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2" y="327660"/>
            <a:ext cx="4813301" cy="1394460"/>
          </a:xfrm>
        </p:spPr>
        <p:txBody>
          <a:bodyPr anchor="b"/>
          <a:lstStyle>
            <a:lvl1pPr algn="l">
              <a:defRPr sz="2900" b="1"/>
            </a:lvl1pPr>
          </a:lstStyle>
          <a:p>
            <a:r>
              <a:rPr lang="en-US"/>
              <a:t>Click to edit Master title style</a:t>
            </a:r>
            <a:endParaRPr lang="en-IN"/>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731522" y="1722120"/>
            <a:ext cx="4813301" cy="5629276"/>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12/11/2023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extLst>
      <p:ext uri="{BB962C8B-B14F-4D97-AF65-F5344CB8AC3E}">
        <p14:creationId xmlns:p14="http://schemas.microsoft.com/office/powerpoint/2010/main" val="28248244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endParaRPr lang="en-IN"/>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077" indent="0">
              <a:buNone/>
              <a:defRPr sz="4000"/>
            </a:lvl2pPr>
            <a:lvl3pPr marL="1306155" indent="0">
              <a:buNone/>
              <a:defRPr sz="3400"/>
            </a:lvl3pPr>
            <a:lvl4pPr marL="1959233" indent="0">
              <a:buNone/>
              <a:defRPr sz="2900"/>
            </a:lvl4pPr>
            <a:lvl5pPr marL="2612311" indent="0">
              <a:buNone/>
              <a:defRPr sz="2900"/>
            </a:lvl5pPr>
            <a:lvl6pPr marL="3265388" indent="0">
              <a:buNone/>
              <a:defRPr sz="2900"/>
            </a:lvl6pPr>
            <a:lvl7pPr marL="3918465" indent="0">
              <a:buNone/>
              <a:defRPr sz="2900"/>
            </a:lvl7pPr>
            <a:lvl8pPr marL="4571543" indent="0">
              <a:buNone/>
              <a:defRPr sz="2900"/>
            </a:lvl8pPr>
            <a:lvl9pPr marL="5224620" indent="0">
              <a:buNone/>
              <a:defRPr sz="2900"/>
            </a:lvl9pPr>
          </a:lstStyle>
          <a:p>
            <a:endParaRPr lang="en-IN"/>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12/11/2023</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solidFill>
                <a:schemeClr val="tx1"/>
              </a:solidFill>
            </a:endParaRPr>
          </a:p>
        </p:txBody>
      </p:sp>
    </p:spTree>
    <p:extLst>
      <p:ext uri="{BB962C8B-B14F-4D97-AF65-F5344CB8AC3E}">
        <p14:creationId xmlns:p14="http://schemas.microsoft.com/office/powerpoint/2010/main" val="11112105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15" tIns="65308" rIns="130615" bIns="65308"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731520" y="1920240"/>
            <a:ext cx="13167360" cy="5431156"/>
          </a:xfrm>
          <a:prstGeom prst="rect">
            <a:avLst/>
          </a:prstGeom>
        </p:spPr>
        <p:txBody>
          <a:bodyPr vert="horz" lIns="130615" tIns="65308" rIns="130615" bIns="653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731520" y="7627622"/>
            <a:ext cx="3413760" cy="438150"/>
          </a:xfrm>
          <a:prstGeom prst="rect">
            <a:avLst/>
          </a:prstGeom>
        </p:spPr>
        <p:txBody>
          <a:bodyPr vert="horz" lIns="130615" tIns="65308" rIns="130615" bIns="65308" rtlCol="0" anchor="ctr"/>
          <a:lstStyle>
            <a:lvl1pPr algn="l">
              <a:defRPr sz="1700">
                <a:solidFill>
                  <a:schemeClr val="tx1">
                    <a:tint val="75000"/>
                  </a:schemeClr>
                </a:solidFill>
              </a:defRPr>
            </a:lvl1pPr>
          </a:lstStyle>
          <a:p>
            <a:pPr eaLnBrk="1" latinLnBrk="0" hangingPunct="1"/>
            <a:fld id="{544213AF-26F6-41FA-8D85-E2C5388D6E58}" type="datetimeFigureOut">
              <a:rPr lang="en-US" smtClean="0"/>
              <a:pPr eaLnBrk="1" latinLnBrk="0" hangingPunct="1"/>
              <a:t>12/11/2023</a:t>
            </a:fld>
            <a:endParaRPr lang="en-US" sz="1400" dirty="0">
              <a:solidFill>
                <a:schemeClr val="tx1"/>
              </a:solidFill>
            </a:endParaRPr>
          </a:p>
        </p:txBody>
      </p:sp>
      <p:sp>
        <p:nvSpPr>
          <p:cNvPr id="5" name="Footer Placeholder 4"/>
          <p:cNvSpPr>
            <a:spLocks noGrp="1"/>
          </p:cNvSpPr>
          <p:nvPr>
            <p:ph type="ftr" sz="quarter" idx="3"/>
          </p:nvPr>
        </p:nvSpPr>
        <p:spPr>
          <a:xfrm>
            <a:off x="4998720" y="7627622"/>
            <a:ext cx="4632960" cy="438150"/>
          </a:xfrm>
          <a:prstGeom prst="rect">
            <a:avLst/>
          </a:prstGeom>
        </p:spPr>
        <p:txBody>
          <a:bodyPr vert="horz" lIns="130615" tIns="65308" rIns="130615" bIns="65308" rtlCol="0" anchor="ctr"/>
          <a:lstStyle>
            <a:lvl1pPr algn="ctr">
              <a:defRPr sz="1700">
                <a:solidFill>
                  <a:schemeClr val="tx1">
                    <a:tint val="75000"/>
                  </a:schemeClr>
                </a:solidFill>
              </a:defRPr>
            </a:lvl1pPr>
          </a:lstStyle>
          <a:p>
            <a:pPr algn="r" eaLnBrk="1" latinLnBrk="0" hangingPunct="1"/>
            <a:endParaRPr kumimoji="0" lang="en-US" sz="1400" dirty="0">
              <a:solidFill>
                <a:schemeClr val="tx1"/>
              </a:solidFill>
            </a:endParaRPr>
          </a:p>
        </p:txBody>
      </p:sp>
      <p:sp>
        <p:nvSpPr>
          <p:cNvPr id="6" name="Slide Number Placeholder 5"/>
          <p:cNvSpPr>
            <a:spLocks noGrp="1"/>
          </p:cNvSpPr>
          <p:nvPr>
            <p:ph type="sldNum" sz="quarter" idx="4"/>
          </p:nvPr>
        </p:nvSpPr>
        <p:spPr>
          <a:xfrm>
            <a:off x="10485120" y="7627622"/>
            <a:ext cx="3413760" cy="438150"/>
          </a:xfrm>
          <a:prstGeom prst="rect">
            <a:avLst/>
          </a:prstGeom>
        </p:spPr>
        <p:txBody>
          <a:bodyPr vert="horz" lIns="130615" tIns="65308" rIns="130615" bIns="65308" rtlCol="0" anchor="ctr"/>
          <a:lstStyle>
            <a:lvl1pPr algn="r">
              <a:defRPr sz="1700">
                <a:solidFill>
                  <a:schemeClr val="tx1">
                    <a:tint val="75000"/>
                  </a:schemeClr>
                </a:solidFill>
              </a:defRPr>
            </a:lvl1pPr>
          </a:lstStyle>
          <a:p>
            <a:fld id="{D5BBC35B-A44B-4119-B8DA-DE9E3DFADA20}" type="slidenum">
              <a:rPr kumimoji="0" lang="en-US" smtClean="0"/>
              <a:pPr eaLnBrk="1" latinLnBrk="0" hangingPunct="1"/>
              <a:t>‹#›</a:t>
            </a:fld>
            <a:endParaRPr kumimoji="0" lang="en-US" sz="1400" b="0">
              <a:solidFill>
                <a:schemeClr val="tx1"/>
              </a:solidFill>
            </a:endParaRPr>
          </a:p>
        </p:txBody>
      </p:sp>
    </p:spTree>
    <p:extLst>
      <p:ext uri="{BB962C8B-B14F-4D97-AF65-F5344CB8AC3E}">
        <p14:creationId xmlns:p14="http://schemas.microsoft.com/office/powerpoint/2010/main" val="248899312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hf sldNum="0" hdr="0" ftr="0" dt="0"/>
  <p:txStyles>
    <p:titleStyle>
      <a:lvl1pPr algn="ctr" defTabSz="1306155" rtl="0" eaLnBrk="1" latinLnBrk="0" hangingPunct="1">
        <a:spcBef>
          <a:spcPct val="0"/>
        </a:spcBef>
        <a:buNone/>
        <a:defRPr sz="6300" kern="1200">
          <a:solidFill>
            <a:schemeClr val="tx1"/>
          </a:solidFill>
          <a:latin typeface="+mj-lt"/>
          <a:ea typeface="+mj-ea"/>
          <a:cs typeface="+mj-cs"/>
        </a:defRPr>
      </a:lvl1pPr>
    </p:titleStyle>
    <p:bodyStyle>
      <a:lvl1pPr marL="489808" indent="-489808" algn="l" defTabSz="1306155"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1251" indent="-408174" algn="l" defTabSz="1306155"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694" indent="-326539" algn="l" defTabSz="1306155"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771" indent="-326539" algn="l" defTabSz="1306155"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849" indent="-326539" algn="l" defTabSz="1306155"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1926" indent="-326539" algn="l" defTabSz="1306155"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003" indent="-326539" algn="l" defTabSz="1306155"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082" indent="-326539" algn="l" defTabSz="1306155"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160" indent="-326539" algn="l" defTabSz="1306155"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155" rtl="0" eaLnBrk="1" latinLnBrk="0" hangingPunct="1">
        <a:defRPr sz="2600" kern="1200">
          <a:solidFill>
            <a:schemeClr val="tx1"/>
          </a:solidFill>
          <a:latin typeface="+mn-lt"/>
          <a:ea typeface="+mn-ea"/>
          <a:cs typeface="+mn-cs"/>
        </a:defRPr>
      </a:lvl1pPr>
      <a:lvl2pPr marL="653077" algn="l" defTabSz="1306155" rtl="0" eaLnBrk="1" latinLnBrk="0" hangingPunct="1">
        <a:defRPr sz="2600" kern="1200">
          <a:solidFill>
            <a:schemeClr val="tx1"/>
          </a:solidFill>
          <a:latin typeface="+mn-lt"/>
          <a:ea typeface="+mn-ea"/>
          <a:cs typeface="+mn-cs"/>
        </a:defRPr>
      </a:lvl2pPr>
      <a:lvl3pPr marL="1306155" algn="l" defTabSz="1306155" rtl="0" eaLnBrk="1" latinLnBrk="0" hangingPunct="1">
        <a:defRPr sz="2600" kern="1200">
          <a:solidFill>
            <a:schemeClr val="tx1"/>
          </a:solidFill>
          <a:latin typeface="+mn-lt"/>
          <a:ea typeface="+mn-ea"/>
          <a:cs typeface="+mn-cs"/>
        </a:defRPr>
      </a:lvl3pPr>
      <a:lvl4pPr marL="1959233" algn="l" defTabSz="1306155" rtl="0" eaLnBrk="1" latinLnBrk="0" hangingPunct="1">
        <a:defRPr sz="2600" kern="1200">
          <a:solidFill>
            <a:schemeClr val="tx1"/>
          </a:solidFill>
          <a:latin typeface="+mn-lt"/>
          <a:ea typeface="+mn-ea"/>
          <a:cs typeface="+mn-cs"/>
        </a:defRPr>
      </a:lvl4pPr>
      <a:lvl5pPr marL="2612311" algn="l" defTabSz="1306155" rtl="0" eaLnBrk="1" latinLnBrk="0" hangingPunct="1">
        <a:defRPr sz="2600" kern="1200">
          <a:solidFill>
            <a:schemeClr val="tx1"/>
          </a:solidFill>
          <a:latin typeface="+mn-lt"/>
          <a:ea typeface="+mn-ea"/>
          <a:cs typeface="+mn-cs"/>
        </a:defRPr>
      </a:lvl5pPr>
      <a:lvl6pPr marL="3265388" algn="l" defTabSz="1306155" rtl="0" eaLnBrk="1" latinLnBrk="0" hangingPunct="1">
        <a:defRPr sz="2600" kern="1200">
          <a:solidFill>
            <a:schemeClr val="tx1"/>
          </a:solidFill>
          <a:latin typeface="+mn-lt"/>
          <a:ea typeface="+mn-ea"/>
          <a:cs typeface="+mn-cs"/>
        </a:defRPr>
      </a:lvl6pPr>
      <a:lvl7pPr marL="3918465" algn="l" defTabSz="1306155" rtl="0" eaLnBrk="1" latinLnBrk="0" hangingPunct="1">
        <a:defRPr sz="2600" kern="1200">
          <a:solidFill>
            <a:schemeClr val="tx1"/>
          </a:solidFill>
          <a:latin typeface="+mn-lt"/>
          <a:ea typeface="+mn-ea"/>
          <a:cs typeface="+mn-cs"/>
        </a:defRPr>
      </a:lvl7pPr>
      <a:lvl8pPr marL="4571543" algn="l" defTabSz="1306155" rtl="0" eaLnBrk="1" latinLnBrk="0" hangingPunct="1">
        <a:defRPr sz="2600" kern="1200">
          <a:solidFill>
            <a:schemeClr val="tx1"/>
          </a:solidFill>
          <a:latin typeface="+mn-lt"/>
          <a:ea typeface="+mn-ea"/>
          <a:cs typeface="+mn-cs"/>
        </a:defRPr>
      </a:lvl8pPr>
      <a:lvl9pPr marL="5224620" algn="l" defTabSz="130615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2F631D-EB1C-ADA8-48CE-2B499730A0A5}"/>
              </a:ext>
            </a:extLst>
          </p:cNvPr>
          <p:cNvSpPr txBox="1"/>
          <p:nvPr/>
        </p:nvSpPr>
        <p:spPr>
          <a:xfrm>
            <a:off x="3361048" y="3797022"/>
            <a:ext cx="7313522" cy="480132"/>
          </a:xfrm>
          <a:prstGeom prst="rect">
            <a:avLst/>
          </a:prstGeom>
          <a:noFill/>
        </p:spPr>
        <p:txBody>
          <a:bodyPr wrap="square" lIns="109728" tIns="54864" rIns="109728" bIns="54864">
            <a:spAutoFit/>
          </a:bodyPr>
          <a:lstStyle/>
          <a:p>
            <a:pPr algn="ctr"/>
            <a:r>
              <a:rPr lang="en-US" sz="2400" dirty="0">
                <a:ln w="0"/>
                <a:solidFill>
                  <a:srgbClr val="002060"/>
                </a:solidFill>
                <a:effectLst>
                  <a:outerShdw blurRad="38100" dist="19050" dir="2700000" algn="tl" rotWithShape="0">
                    <a:schemeClr val="dk1">
                      <a:alpha val="40000"/>
                    </a:schemeClr>
                  </a:outerShdw>
                </a:effectLst>
              </a:rPr>
              <a:t>Department of Computer Science and Engineering</a:t>
            </a:r>
          </a:p>
        </p:txBody>
      </p:sp>
      <p:sp>
        <p:nvSpPr>
          <p:cNvPr id="6" name="TextBox 5">
            <a:extLst>
              <a:ext uri="{FF2B5EF4-FFF2-40B4-BE49-F238E27FC236}">
                <a16:creationId xmlns:a16="http://schemas.microsoft.com/office/drawing/2014/main" id="{E6928FE2-63A9-8857-FC13-675E76C8B487}"/>
              </a:ext>
            </a:extLst>
          </p:cNvPr>
          <p:cNvSpPr txBox="1"/>
          <p:nvPr/>
        </p:nvSpPr>
        <p:spPr>
          <a:xfrm>
            <a:off x="3012487" y="4409545"/>
            <a:ext cx="8010647" cy="1280351"/>
          </a:xfrm>
          <a:prstGeom prst="rect">
            <a:avLst/>
          </a:prstGeom>
          <a:noFill/>
        </p:spPr>
        <p:txBody>
          <a:bodyPr wrap="square" lIns="109728" tIns="54864" rIns="109728" bIns="54864">
            <a:spAutoFit/>
          </a:bodyPr>
          <a:lstStyle/>
          <a:p>
            <a:pPr algn="ctr"/>
            <a:r>
              <a:rPr lang="en-US" sz="3800" b="1"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ADITYA COLLEGE OF ENGINEERING</a:t>
            </a:r>
          </a:p>
        </p:txBody>
      </p:sp>
      <p:sp>
        <p:nvSpPr>
          <p:cNvPr id="8" name="TextBox 7">
            <a:extLst>
              <a:ext uri="{FF2B5EF4-FFF2-40B4-BE49-F238E27FC236}">
                <a16:creationId xmlns:a16="http://schemas.microsoft.com/office/drawing/2014/main" id="{13B62404-C1D2-2B14-CD65-CFFBE02861D0}"/>
              </a:ext>
            </a:extLst>
          </p:cNvPr>
          <p:cNvSpPr txBox="1"/>
          <p:nvPr/>
        </p:nvSpPr>
        <p:spPr>
          <a:xfrm>
            <a:off x="1209600" y="5966142"/>
            <a:ext cx="12804956" cy="1218796"/>
          </a:xfrm>
          <a:prstGeom prst="rect">
            <a:avLst/>
          </a:prstGeom>
          <a:noFill/>
        </p:spPr>
        <p:txBody>
          <a:bodyPr wrap="square" lIns="109728" tIns="54864" rIns="109728" bIns="54864">
            <a:spAutoFit/>
          </a:bodyPr>
          <a:lstStyle/>
          <a:p>
            <a:r>
              <a:rPr lang="en-US" sz="2400" dirty="0"/>
              <a:t>(Affiliated to JNTUK, Kakinada &amp; Approved by AICTE, New Delhi and accredited by NAAC and NBA) </a:t>
            </a:r>
          </a:p>
          <a:p>
            <a:r>
              <a:rPr lang="en-US" sz="2400" dirty="0"/>
              <a:t>			</a:t>
            </a:r>
          </a:p>
          <a:p>
            <a:r>
              <a:rPr lang="en-US" sz="2400" dirty="0"/>
              <a:t>			       Surampalem, ADB road, East Godavari District, AP-533437</a:t>
            </a:r>
            <a:endParaRPr lang="en-IN" sz="2400" dirty="0"/>
          </a:p>
        </p:txBody>
      </p:sp>
      <p:pic>
        <p:nvPicPr>
          <p:cNvPr id="2" name="Picture 2" descr="Aditya College in Eluru HO,Eluru - Best Colleges in Eluru - Justdial">
            <a:extLst>
              <a:ext uri="{FF2B5EF4-FFF2-40B4-BE49-F238E27FC236}">
                <a16:creationId xmlns:a16="http://schemas.microsoft.com/office/drawing/2014/main" id="{10F17610-0E2B-7018-28CD-0C1F03F76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470" y="674570"/>
            <a:ext cx="7162678" cy="2763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7306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92"/>
            <a:ext cx="8229600" cy="869893"/>
          </a:xfrm>
        </p:spPr>
        <p:txBody>
          <a:bodyPr>
            <a:normAutofit/>
          </a:bodyPr>
          <a:lstStyle/>
          <a:p>
            <a:r>
              <a:rPr lang="en-US" sz="4000" b="1" dirty="0"/>
              <a:t>Hardware Requirements</a:t>
            </a:r>
            <a:r>
              <a:rPr lang="en-US" sz="4400" b="1" dirty="0"/>
              <a:t>:</a:t>
            </a:r>
            <a:endParaRPr lang="en-IN" sz="4400" b="1" dirty="0"/>
          </a:p>
        </p:txBody>
      </p:sp>
      <p:sp>
        <p:nvSpPr>
          <p:cNvPr id="3" name="Content Placeholder 2"/>
          <p:cNvSpPr>
            <a:spLocks noGrp="1"/>
          </p:cNvSpPr>
          <p:nvPr>
            <p:ph idx="1"/>
          </p:nvPr>
        </p:nvSpPr>
        <p:spPr/>
        <p:txBody>
          <a:bodyPr>
            <a:normAutofit fontScale="55000" lnSpcReduction="20000"/>
          </a:bodyPr>
          <a:lstStyle/>
          <a:p>
            <a:r>
              <a:rPr lang="en-US" b="1" dirty="0"/>
              <a:t>Computer or Device: </a:t>
            </a:r>
            <a:r>
              <a:rPr lang="en-US" dirty="0"/>
              <a:t>You’ll need a computer or a compatible device with sufficient processing power to run the Java program and the MySQL database. The hardware requirements depend on the complexity of your database and the number of products in your inventory.</a:t>
            </a:r>
          </a:p>
          <a:p>
            <a:r>
              <a:rPr lang="en-US" b="1" dirty="0"/>
              <a:t>Memory(RAM): </a:t>
            </a:r>
            <a:r>
              <a:rPr lang="en-US" dirty="0"/>
              <a:t>The memory requirements depend on the size of the database and the number of concurrent users. In general, more memory can improve the performance of the database operations.</a:t>
            </a:r>
          </a:p>
          <a:p>
            <a:r>
              <a:rPr lang="en-US" b="1" dirty="0"/>
              <a:t>Storage Space: </a:t>
            </a:r>
            <a:r>
              <a:rPr lang="en-US" dirty="0"/>
              <a:t>you’ll need storage space for the MySQL database, including the data files and log files. The space required depends on the amount of data stored in the database.</a:t>
            </a:r>
          </a:p>
          <a:p>
            <a:r>
              <a:rPr lang="en-US" b="1" dirty="0"/>
              <a:t>Network Connection: </a:t>
            </a:r>
            <a:r>
              <a:rPr lang="en-US" dirty="0"/>
              <a:t>If my SQL database is running on a remote server, you’ll need a network connection to access the database. Ensure that your network connection is reliable.</a:t>
            </a:r>
          </a:p>
          <a:p>
            <a:r>
              <a:rPr lang="en-US" b="1" dirty="0"/>
              <a:t>Input and Output Devices: </a:t>
            </a:r>
            <a:r>
              <a:rPr lang="en-US" dirty="0"/>
              <a:t>You’ll need input devices such as a keyboard, mouse and output devices such as monitor or screen to interact with the program through the GUI.</a:t>
            </a:r>
          </a:p>
          <a:p>
            <a:r>
              <a:rPr lang="en-US" b="1" dirty="0"/>
              <a:t>Operating System: </a:t>
            </a:r>
            <a:r>
              <a:rPr lang="en-US" dirty="0"/>
              <a:t>The code cab run on the different operating systems including windows, </a:t>
            </a:r>
            <a:r>
              <a:rPr lang="en-US" dirty="0" err="1"/>
              <a:t>macOS</a:t>
            </a:r>
            <a:r>
              <a:rPr lang="en-US" dirty="0"/>
              <a:t> and various Linux distributions as long as you have the required software components (Java, MySQL) installed for your specific OS.  </a:t>
            </a:r>
            <a:endParaRPr lang="en-IN" dirty="0"/>
          </a:p>
        </p:txBody>
      </p:sp>
    </p:spTree>
    <p:extLst>
      <p:ext uri="{BB962C8B-B14F-4D97-AF65-F5344CB8AC3E}">
        <p14:creationId xmlns:p14="http://schemas.microsoft.com/office/powerpoint/2010/main" val="34392261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06" y="0"/>
            <a:ext cx="3753852" cy="462023"/>
          </a:xfrm>
        </p:spPr>
        <p:txBody>
          <a:bodyPr>
            <a:noAutofit/>
          </a:bodyPr>
          <a:lstStyle/>
          <a:p>
            <a:r>
              <a:rPr lang="en-US" sz="4000" b="1" u="sng" dirty="0"/>
              <a:t>Code Overview:</a:t>
            </a:r>
            <a:endParaRPr lang="en-IN" sz="4000" b="1" u="sng" dirty="0"/>
          </a:p>
        </p:txBody>
      </p:sp>
      <p:sp>
        <p:nvSpPr>
          <p:cNvPr id="3" name="Content Placeholder 2"/>
          <p:cNvSpPr>
            <a:spLocks noGrp="1"/>
          </p:cNvSpPr>
          <p:nvPr>
            <p:ph idx="1"/>
          </p:nvPr>
        </p:nvSpPr>
        <p:spPr>
          <a:xfrm>
            <a:off x="231006" y="688488"/>
            <a:ext cx="13388741" cy="7358231"/>
          </a:xfrm>
        </p:spPr>
        <p:txBody>
          <a:bodyPr>
            <a:normAutofit fontScale="25000" lnSpcReduction="20000"/>
          </a:bodyPr>
          <a:lstStyle/>
          <a:p>
            <a:pPr marL="0" indent="0">
              <a:buNone/>
            </a:pPr>
            <a:r>
              <a:rPr lang="en-US" sz="6400" b="1" dirty="0"/>
              <a:t>Main Class: </a:t>
            </a:r>
            <a:r>
              <a:rPr lang="en-US" sz="6400" dirty="0"/>
              <a:t>Inventory Management GUI</a:t>
            </a:r>
          </a:p>
          <a:p>
            <a:pPr marL="0" indent="0" algn="just">
              <a:buNone/>
            </a:pPr>
            <a:r>
              <a:rPr lang="en-US" sz="6400" dirty="0"/>
              <a:t>-&gt;The core of the application is the Inventory Management GUI class, which extends </a:t>
            </a:r>
            <a:r>
              <a:rPr lang="en-US" sz="6400" dirty="0" err="1"/>
              <a:t>JFrame</a:t>
            </a:r>
            <a:r>
              <a:rPr lang="en-US" sz="6400" dirty="0"/>
              <a:t>.</a:t>
            </a:r>
          </a:p>
          <a:p>
            <a:pPr marL="0" indent="0" algn="just">
              <a:buNone/>
            </a:pPr>
            <a:r>
              <a:rPr lang="en-US" sz="6400" dirty="0"/>
              <a:t>-&gt;It manages the GUI, database connection and inventory operations.</a:t>
            </a:r>
          </a:p>
          <a:p>
            <a:pPr marL="0" indent="0">
              <a:buNone/>
            </a:pPr>
            <a:r>
              <a:rPr lang="en-US" sz="6400" b="1" dirty="0"/>
              <a:t>Graphical User Interface(GUI):</a:t>
            </a:r>
          </a:p>
          <a:p>
            <a:pPr marL="0" indent="0">
              <a:buNone/>
            </a:pPr>
            <a:r>
              <a:rPr lang="en-US" sz="6400" dirty="0"/>
              <a:t>-&gt;The GUI uses Java Swing components for user interaction.</a:t>
            </a:r>
          </a:p>
          <a:p>
            <a:pPr marL="0" indent="0">
              <a:buNone/>
            </a:pPr>
            <a:r>
              <a:rPr lang="en-US" sz="6400" dirty="0"/>
              <a:t>-&gt;Buttons and text fields allow users to perform inventory – related tasks.</a:t>
            </a:r>
          </a:p>
          <a:p>
            <a:pPr marL="0" indent="0">
              <a:buNone/>
            </a:pPr>
            <a:r>
              <a:rPr lang="en-US" sz="6400" dirty="0"/>
              <a:t>-&gt;A scrollable text area displays product details.</a:t>
            </a:r>
          </a:p>
          <a:p>
            <a:pPr marL="0" indent="0">
              <a:buNone/>
            </a:pPr>
            <a:r>
              <a:rPr lang="en-US" sz="6400" b="1" dirty="0"/>
              <a:t>Database Connection: </a:t>
            </a:r>
          </a:p>
          <a:p>
            <a:pPr marL="0" indent="0">
              <a:buNone/>
            </a:pPr>
            <a:r>
              <a:rPr lang="en-US" sz="6400" dirty="0"/>
              <a:t>-&gt;The application connects to a MySQL database using JDBC.</a:t>
            </a:r>
          </a:p>
          <a:p>
            <a:pPr marL="0" indent="0">
              <a:buNone/>
            </a:pPr>
            <a:r>
              <a:rPr lang="en-US" sz="6400" dirty="0"/>
              <a:t>-&gt;Database connection details , such as the URL, username and password are defined in the code.</a:t>
            </a:r>
          </a:p>
          <a:p>
            <a:pPr marL="0" indent="0">
              <a:buNone/>
            </a:pPr>
            <a:r>
              <a:rPr lang="en-US" sz="6400" b="1" dirty="0"/>
              <a:t>Event Handling: </a:t>
            </a:r>
          </a:p>
          <a:p>
            <a:pPr marL="0" indent="0">
              <a:buNone/>
            </a:pPr>
            <a:r>
              <a:rPr lang="en-US" sz="6400" dirty="0"/>
              <a:t>-&gt;Event listeners respond to user actions, with each button associated with specific operations.</a:t>
            </a:r>
          </a:p>
          <a:p>
            <a:pPr marL="0" indent="0">
              <a:buNone/>
            </a:pPr>
            <a:r>
              <a:rPr lang="en-US" sz="6400" dirty="0"/>
              <a:t>-&gt;Users can list products , add products, update quantities, update costs, view product details and delete products.</a:t>
            </a:r>
          </a:p>
          <a:p>
            <a:pPr marL="0" indent="0">
              <a:buNone/>
            </a:pPr>
            <a:r>
              <a:rPr lang="en-US" sz="6400" b="1" dirty="0"/>
              <a:t>Inventory Operations:</a:t>
            </a:r>
          </a:p>
          <a:p>
            <a:pPr marL="0" indent="0">
              <a:buNone/>
            </a:pPr>
            <a:r>
              <a:rPr lang="en-US" dirty="0"/>
              <a:t> </a:t>
            </a:r>
            <a:r>
              <a:rPr lang="en-US" sz="6400" dirty="0"/>
              <a:t>Supported inventory operations include:</a:t>
            </a:r>
          </a:p>
          <a:p>
            <a:pPr marL="0" indent="0">
              <a:buNone/>
            </a:pPr>
            <a:r>
              <a:rPr lang="en-US" sz="6400" dirty="0"/>
              <a:t>-&gt;Listing all products</a:t>
            </a:r>
          </a:p>
          <a:p>
            <a:pPr marL="0" indent="0">
              <a:buNone/>
            </a:pPr>
            <a:r>
              <a:rPr lang="en-US" sz="6400" dirty="0"/>
              <a:t>-&gt;Adding a product</a:t>
            </a:r>
          </a:p>
          <a:p>
            <a:pPr marL="0" indent="0">
              <a:buNone/>
            </a:pPr>
            <a:r>
              <a:rPr lang="en-US" sz="6400" dirty="0"/>
              <a:t>-&gt;Viewing product details</a:t>
            </a:r>
          </a:p>
          <a:p>
            <a:pPr marL="0" indent="0">
              <a:buNone/>
            </a:pPr>
            <a:r>
              <a:rPr lang="en-US" sz="6400" dirty="0"/>
              <a:t>-&gt;Updating quantity</a:t>
            </a:r>
          </a:p>
          <a:p>
            <a:pPr marL="0" indent="0">
              <a:buNone/>
            </a:pPr>
            <a:r>
              <a:rPr lang="en-US" sz="6400" dirty="0"/>
              <a:t>-&gt;Updating cost</a:t>
            </a:r>
          </a:p>
          <a:p>
            <a:pPr marL="0" indent="0">
              <a:buNone/>
            </a:pPr>
            <a:r>
              <a:rPr lang="en-US" sz="6400" dirty="0"/>
              <a:t>-&gt;Deleting a product.</a:t>
            </a:r>
          </a:p>
          <a:p>
            <a:pPr marL="0" indent="0">
              <a:buNone/>
            </a:pPr>
            <a:r>
              <a:rPr lang="en-US" sz="6400" b="1" dirty="0"/>
              <a:t>Security considerations:</a:t>
            </a:r>
          </a:p>
          <a:p>
            <a:pPr marL="0" indent="0">
              <a:buNone/>
            </a:pPr>
            <a:r>
              <a:rPr lang="en-US" sz="6400" dirty="0"/>
              <a:t>-&gt;The code emphasizes the importance of database security.</a:t>
            </a:r>
          </a:p>
          <a:p>
            <a:pPr marL="0" indent="0">
              <a:buNone/>
            </a:pPr>
            <a:r>
              <a:rPr lang="en-US" sz="6400" dirty="0"/>
              <a:t>-&gt;It encourages the use of parameterized queries or prepared statements to prevent SQL injection.</a:t>
            </a:r>
          </a:p>
          <a:p>
            <a:pPr marL="0" indent="0">
              <a:buNone/>
            </a:pPr>
            <a:r>
              <a:rPr lang="en-US" sz="6400" b="1" dirty="0"/>
              <a:t>Code Structure:</a:t>
            </a:r>
          </a:p>
          <a:p>
            <a:pPr marL="0" indent="0">
              <a:buNone/>
            </a:pPr>
            <a:r>
              <a:rPr lang="en-US" sz="6400" dirty="0"/>
              <a:t>-&gt;The code follows a standard Java application structure using classes like </a:t>
            </a:r>
            <a:r>
              <a:rPr lang="en-US" sz="6400" dirty="0" err="1"/>
              <a:t>Jframe</a:t>
            </a:r>
            <a:r>
              <a:rPr lang="en-US" sz="6400" dirty="0"/>
              <a:t>, </a:t>
            </a:r>
            <a:r>
              <a:rPr lang="en-US" sz="6400" dirty="0" err="1"/>
              <a:t>Jbutton</a:t>
            </a:r>
            <a:r>
              <a:rPr lang="en-US" sz="6400" dirty="0"/>
              <a:t> and </a:t>
            </a:r>
            <a:r>
              <a:rPr lang="en-US" sz="6400" dirty="0" err="1"/>
              <a:t>JTextArea</a:t>
            </a:r>
            <a:r>
              <a:rPr lang="en-US" sz="6400" dirty="0"/>
              <a:t> to create GUI components.</a:t>
            </a:r>
          </a:p>
          <a:p>
            <a:pPr marL="0" indent="0">
              <a:buNone/>
            </a:pPr>
            <a:r>
              <a:rPr lang="en-US" sz="6400" b="1" dirty="0"/>
              <a:t>Limitations and Future Improvements:</a:t>
            </a:r>
          </a:p>
          <a:p>
            <a:pPr marL="0" indent="0">
              <a:buNone/>
            </a:pPr>
            <a:r>
              <a:rPr lang="en-US" sz="6400" dirty="0"/>
              <a:t>-&gt;The code may have limitations such as the absence of user authentication.</a:t>
            </a:r>
          </a:p>
          <a:p>
            <a:pPr marL="0" indent="0">
              <a:buNone/>
            </a:pPr>
            <a:r>
              <a:rPr lang="en-US" sz="6400" dirty="0"/>
              <a:t>-&gt;Future enhancements could include user accounts, transaction history and reporting features.</a:t>
            </a:r>
          </a:p>
          <a:p>
            <a:endParaRPr lang="en-IN" dirty="0"/>
          </a:p>
        </p:txBody>
      </p:sp>
    </p:spTree>
    <p:extLst>
      <p:ext uri="{BB962C8B-B14F-4D97-AF65-F5344CB8AC3E}">
        <p14:creationId xmlns:p14="http://schemas.microsoft.com/office/powerpoint/2010/main" val="32800814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9391" y="223688"/>
            <a:ext cx="2954954" cy="1371600"/>
          </a:xfrm>
        </p:spPr>
        <p:txBody>
          <a:bodyPr>
            <a:normAutofit/>
          </a:bodyPr>
          <a:lstStyle/>
          <a:p>
            <a:r>
              <a:rPr lang="en-US" sz="4800" b="1" dirty="0"/>
              <a:t>Output:</a:t>
            </a:r>
            <a:endParaRPr lang="en-IN" sz="4800" b="1" dirty="0"/>
          </a:p>
        </p:txBody>
      </p:sp>
      <p:pic>
        <p:nvPicPr>
          <p:cNvPr id="1026" name="Picture 2"/>
          <p:cNvPicPr>
            <a:picLocks noGrp="1" noChangeAspect="1" noChangeArrowheads="1"/>
          </p:cNvPicPr>
          <p:nvPr>
            <p:ph idx="1"/>
          </p:nvPr>
        </p:nvPicPr>
        <p:blipFill>
          <a:blip r:embed="rId2"/>
          <a:srcRect/>
          <a:stretch/>
        </p:blipFill>
        <p:spPr bwMode="auto">
          <a:xfrm>
            <a:off x="8258476" y="2433588"/>
            <a:ext cx="5505650" cy="421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srcRect/>
          <a:stretch/>
        </p:blipFill>
        <p:spPr bwMode="auto">
          <a:xfrm>
            <a:off x="1061156" y="2754489"/>
            <a:ext cx="5825066" cy="346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5677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IN" b="1" dirty="0"/>
          </a:p>
        </p:txBody>
      </p:sp>
      <p:sp>
        <p:nvSpPr>
          <p:cNvPr id="3" name="Content Placeholder 2"/>
          <p:cNvSpPr>
            <a:spLocks noGrp="1"/>
          </p:cNvSpPr>
          <p:nvPr>
            <p:ph idx="1"/>
          </p:nvPr>
        </p:nvSpPr>
        <p:spPr/>
        <p:txBody>
          <a:bodyPr>
            <a:normAutofit fontScale="55000" lnSpcReduction="20000"/>
          </a:bodyPr>
          <a:lstStyle/>
          <a:p>
            <a:r>
              <a:rPr lang="en-US" dirty="0"/>
              <a:t>The development of our Inventory Management System driven by Java and JDBC has been enlightening and fulfilling journey. Throughout this project, we’ve acquired valuable insights into software development, database management and effective project coordination. We’ve successfully incorporated essential features, including product listing, addition, updates and deletion, providing a comprehensive solution for inventory management. The user-friendly GUI design has garnered positive user feedback.</a:t>
            </a:r>
          </a:p>
          <a:p>
            <a:r>
              <a:rPr lang="en-US" dirty="0"/>
              <a:t>While we encountered challenges, particularly in terms of security and error handling, our collaborative spirit and problem-solving approach led to effective resolutions.</a:t>
            </a:r>
          </a:p>
          <a:p>
            <a:r>
              <a:rPr lang="en-US" dirty="0"/>
              <a:t>Looking ahead, we are committed to refining the system by implementing future enhancements and performance optimizations. We will ensure seamless system deployment and maintenance, while also gathering user feedback to enhance the overall user experience. The Inventory Management System stands as a testament to our dedication to improving inventory control and operational efficiency for business.</a:t>
            </a:r>
            <a:endParaRPr lang="en-IN" dirty="0"/>
          </a:p>
        </p:txBody>
      </p:sp>
    </p:spTree>
    <p:extLst>
      <p:ext uri="{BB962C8B-B14F-4D97-AF65-F5344CB8AC3E}">
        <p14:creationId xmlns:p14="http://schemas.microsoft.com/office/powerpoint/2010/main" val="15302094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151594">
            <a:off x="2754595" y="3723655"/>
            <a:ext cx="8806494" cy="923330"/>
          </a:xfrm>
          <a:prstGeom prst="rect">
            <a:avLst/>
          </a:prstGeom>
          <a:solidFill>
            <a:schemeClr val="bg1"/>
          </a:solidFill>
          <a:ln>
            <a:solidFill>
              <a:schemeClr val="bg1"/>
            </a:solidFill>
          </a:ln>
        </p:spPr>
        <p:style>
          <a:lnRef idx="2">
            <a:schemeClr val="accent4"/>
          </a:lnRef>
          <a:fillRef idx="1">
            <a:schemeClr val="lt1"/>
          </a:fillRef>
          <a:effectRef idx="0">
            <a:schemeClr val="accent4"/>
          </a:effectRef>
          <a:fontRef idx="minor">
            <a:schemeClr val="dk1"/>
          </a:fontRef>
        </p:style>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cap="none" spc="0" dirty="0">
                <a:ln w="50800"/>
                <a:solidFill>
                  <a:schemeClr val="tx2">
                    <a:lumMod val="50000"/>
                  </a:schemeClr>
                </a:solidFill>
                <a:effectLst/>
              </a:rPr>
              <a:t>THANK YOU!</a:t>
            </a:r>
          </a:p>
        </p:txBody>
      </p:sp>
    </p:spTree>
    <p:extLst>
      <p:ext uri="{BB962C8B-B14F-4D97-AF65-F5344CB8AC3E}">
        <p14:creationId xmlns:p14="http://schemas.microsoft.com/office/powerpoint/2010/main" val="4193982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F2C5-C674-1F10-5AA0-BCC34BA4E5AC}"/>
              </a:ext>
            </a:extLst>
          </p:cNvPr>
          <p:cNvSpPr txBox="1"/>
          <p:nvPr/>
        </p:nvSpPr>
        <p:spPr>
          <a:xfrm>
            <a:off x="1533381" y="1008293"/>
            <a:ext cx="10485900" cy="2095958"/>
          </a:xfrm>
          <a:prstGeom prst="rect">
            <a:avLst/>
          </a:prstGeom>
          <a:noFill/>
        </p:spPr>
        <p:txBody>
          <a:bodyPr wrap="square" lIns="109728" tIns="54864" rIns="109728" bIns="54864" rtlCol="0">
            <a:spAutoFit/>
          </a:bodyPr>
          <a:lstStyle/>
          <a:p>
            <a:r>
              <a:rPr lang="en-IN" sz="3800" b="1" u="sng" dirty="0"/>
              <a:t>TEAM</a:t>
            </a:r>
            <a:r>
              <a:rPr lang="en-IN" sz="5300" b="1" u="sng" dirty="0"/>
              <a:t> </a:t>
            </a:r>
            <a:r>
              <a:rPr lang="en-IN" sz="3800" b="1" u="sng" dirty="0"/>
              <a:t>MEMBERS:</a:t>
            </a:r>
          </a:p>
          <a:p>
            <a:endParaRPr lang="en-IN" sz="3800" b="1" u="sng" dirty="0"/>
          </a:p>
          <a:p>
            <a:r>
              <a:rPr lang="en-US" sz="3800" b="1" dirty="0"/>
              <a:t>            </a:t>
            </a:r>
            <a:r>
              <a:rPr lang="en-US" sz="3200" b="1" u="sng" dirty="0"/>
              <a:t>NAME</a:t>
            </a:r>
            <a:r>
              <a:rPr lang="en-US" sz="3200" b="1" dirty="0"/>
              <a:t>                                                          </a:t>
            </a:r>
            <a:r>
              <a:rPr lang="en-US" sz="3200" b="1" u="sng" dirty="0"/>
              <a:t>ROLL NO</a:t>
            </a:r>
            <a:endParaRPr lang="en-IN" sz="3200" b="1" u="sng" dirty="0"/>
          </a:p>
        </p:txBody>
      </p:sp>
      <p:sp>
        <p:nvSpPr>
          <p:cNvPr id="4" name="TextBox 3">
            <a:extLst>
              <a:ext uri="{FF2B5EF4-FFF2-40B4-BE49-F238E27FC236}">
                <a16:creationId xmlns:a16="http://schemas.microsoft.com/office/drawing/2014/main" id="{8F1C9B02-3CA6-4102-97E6-B3BF5A04CAF5}"/>
              </a:ext>
            </a:extLst>
          </p:cNvPr>
          <p:cNvSpPr txBox="1"/>
          <p:nvPr/>
        </p:nvSpPr>
        <p:spPr>
          <a:xfrm>
            <a:off x="1504097" y="3380215"/>
            <a:ext cx="12263899" cy="2265236"/>
          </a:xfrm>
          <a:prstGeom prst="rect">
            <a:avLst/>
          </a:prstGeom>
          <a:noFill/>
        </p:spPr>
        <p:txBody>
          <a:bodyPr wrap="square" lIns="109728" tIns="54864" rIns="109728" bIns="54864" rtlCol="0">
            <a:spAutoFit/>
          </a:bodyPr>
          <a:lstStyle/>
          <a:p>
            <a:pPr marL="548640" indent="-548640">
              <a:buFont typeface="Wingdings" panose="05000000000000000000" pitchFamily="2" charset="2"/>
              <a:buChar char="Ø"/>
            </a:pPr>
            <a:r>
              <a:rPr lang="en-IN" sz="3400" b="1" dirty="0"/>
              <a:t>M.DHARANI GAYATRI</a:t>
            </a:r>
            <a:r>
              <a:rPr lang="en-IN" sz="2400" b="1" dirty="0"/>
              <a:t>(TEAM LEADER)                    21MH1A05A9</a:t>
            </a:r>
          </a:p>
          <a:p>
            <a:pPr marL="548640" indent="-548640">
              <a:buFont typeface="Wingdings" panose="05000000000000000000" pitchFamily="2" charset="2"/>
              <a:buChar char="Ø"/>
            </a:pPr>
            <a:r>
              <a:rPr lang="en-US" sz="3400" b="1" dirty="0"/>
              <a:t>N.MOUNIKA                                                  </a:t>
            </a:r>
            <a:r>
              <a:rPr lang="en-IN" sz="2400" b="1" dirty="0"/>
              <a:t>21MH1A05B4</a:t>
            </a:r>
          </a:p>
          <a:p>
            <a:pPr marL="548640" indent="-548640">
              <a:buFont typeface="Wingdings" panose="05000000000000000000" pitchFamily="2" charset="2"/>
              <a:buChar char="Ø"/>
            </a:pPr>
            <a:r>
              <a:rPr lang="en-US" sz="3400" b="1" dirty="0"/>
              <a:t>D.NAGA PHANINDRA DINESH                   </a:t>
            </a:r>
            <a:r>
              <a:rPr lang="en-IN" sz="2400" b="1" dirty="0"/>
              <a:t>21MH1A0583</a:t>
            </a:r>
          </a:p>
          <a:p>
            <a:pPr marL="548640" indent="-548640">
              <a:buFont typeface="Wingdings" panose="05000000000000000000" pitchFamily="2" charset="2"/>
              <a:buChar char="Ø"/>
            </a:pPr>
            <a:r>
              <a:rPr lang="en-US" sz="3400" b="1" dirty="0"/>
              <a:t>A.YUVARAJU                                                  </a:t>
            </a:r>
            <a:r>
              <a:rPr lang="en-IN" sz="2400" b="1" dirty="0"/>
              <a:t>21MH1A05D9</a:t>
            </a:r>
          </a:p>
        </p:txBody>
      </p:sp>
    </p:spTree>
    <p:extLst>
      <p:ext uri="{BB962C8B-B14F-4D97-AF65-F5344CB8AC3E}">
        <p14:creationId xmlns:p14="http://schemas.microsoft.com/office/powerpoint/2010/main" val="377113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r>
              <a:rPr lang="en-US" dirty="0" err="1"/>
              <a:t>TIt</a:t>
            </a:r>
            <a:endParaRPr lang="en-IN" dirty="0"/>
          </a:p>
        </p:txBody>
      </p:sp>
      <p:sp>
        <p:nvSpPr>
          <p:cNvPr id="4" name="Text 1"/>
          <p:cNvSpPr/>
          <p:nvPr/>
        </p:nvSpPr>
        <p:spPr>
          <a:xfrm>
            <a:off x="6319599" y="1926312"/>
            <a:ext cx="7477601" cy="2397332"/>
          </a:xfrm>
          <a:prstGeom prst="rect">
            <a:avLst/>
          </a:prstGeom>
          <a:noFill/>
          <a:ln/>
        </p:spPr>
        <p:txBody>
          <a:bodyPr wrap="square" rtlCol="0" anchor="t"/>
          <a:lstStyle/>
          <a:p>
            <a:pPr marL="0" indent="0">
              <a:lnSpc>
                <a:spcPts val="6561"/>
              </a:lnSpc>
              <a:buNone/>
            </a:pPr>
            <a:r>
              <a:rPr lang="en-US" sz="5249" b="1" u="sng" kern="0" spc="-157" dirty="0">
                <a:solidFill>
                  <a:srgbClr val="2C3F42"/>
                </a:solidFill>
                <a:latin typeface="Bitter" pitchFamily="34" charset="0"/>
                <a:ea typeface="Bitter" pitchFamily="34" charset="-122"/>
                <a:cs typeface="Bitter" pitchFamily="34" charset="-120"/>
              </a:rPr>
              <a:t>TITLE:</a:t>
            </a:r>
          </a:p>
          <a:p>
            <a:pPr marL="0" indent="0">
              <a:lnSpc>
                <a:spcPts val="6561"/>
              </a:lnSpc>
              <a:buNone/>
            </a:pPr>
            <a:r>
              <a:rPr lang="en-US" sz="4800" kern="0" spc="-157" dirty="0">
                <a:solidFill>
                  <a:srgbClr val="2C3F42"/>
                </a:solidFill>
                <a:latin typeface="Bitter" pitchFamily="34" charset="0"/>
                <a:ea typeface="Bitter" pitchFamily="34" charset="-122"/>
                <a:cs typeface="Bitter" pitchFamily="34" charset="-120"/>
              </a:rPr>
              <a:t>Inventory Management System </a:t>
            </a:r>
          </a:p>
        </p:txBody>
      </p:sp>
      <p:sp>
        <p:nvSpPr>
          <p:cNvPr id="5" name="Text 2"/>
          <p:cNvSpPr/>
          <p:nvPr/>
        </p:nvSpPr>
        <p:spPr>
          <a:xfrm>
            <a:off x="6319599" y="4752621"/>
            <a:ext cx="7477601" cy="903111"/>
          </a:xfrm>
          <a:prstGeom prst="rect">
            <a:avLst/>
          </a:prstGeom>
          <a:noFill/>
          <a:ln/>
        </p:spPr>
        <p:txBody>
          <a:bodyPr wrap="square" rtlCol="0" anchor="t"/>
          <a:lstStyle/>
          <a:p>
            <a:pPr marL="0" indent="0" algn="just">
              <a:lnSpc>
                <a:spcPts val="2799"/>
              </a:lnSpc>
              <a:buNone/>
            </a:pPr>
            <a:r>
              <a:rPr lang="en-US" sz="1750" kern="0" spc="-35" dirty="0">
                <a:solidFill>
                  <a:srgbClr val="2B2E3C"/>
                </a:solidFill>
                <a:latin typeface="Open Sans" pitchFamily="34" charset="0"/>
                <a:ea typeface="Open Sans" pitchFamily="34" charset="-122"/>
                <a:cs typeface="Open Sans" pitchFamily="34" charset="-120"/>
              </a:rPr>
              <a:t>An overview of the Java project for managing inventory in electrical stores. To demonstrate the benefits and functionalities of the system.</a:t>
            </a:r>
            <a:endParaRPr lang="en-US" sz="1750" dirty="0"/>
          </a:p>
        </p:txBody>
      </p:sp>
      <p:pic>
        <p:nvPicPr>
          <p:cNvPr id="6"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1"/>
          <p:cNvSpPr/>
          <p:nvPr/>
        </p:nvSpPr>
        <p:spPr>
          <a:xfrm>
            <a:off x="833199" y="1646277"/>
            <a:ext cx="4443889" cy="694373"/>
          </a:xfrm>
          <a:prstGeom prst="rect">
            <a:avLst/>
          </a:prstGeom>
          <a:noFill/>
          <a:ln/>
        </p:spPr>
        <p:txBody>
          <a:bodyPr wrap="none" rtlCol="0" anchor="t"/>
          <a:lstStyle/>
          <a:p>
            <a:pPr marL="0" indent="0">
              <a:lnSpc>
                <a:spcPts val="5468"/>
              </a:lnSpc>
              <a:buNone/>
            </a:pPr>
            <a:r>
              <a:rPr lang="en-US" sz="4374" b="1" u="sng" kern="0" spc="-131" dirty="0">
                <a:solidFill>
                  <a:srgbClr val="2C3F42"/>
                </a:solidFill>
                <a:latin typeface="Bitter" pitchFamily="34" charset="0"/>
                <a:ea typeface="Bitter" pitchFamily="34" charset="-122"/>
                <a:cs typeface="Bitter" pitchFamily="34" charset="-120"/>
              </a:rPr>
              <a:t>Abstract</a:t>
            </a:r>
            <a:endParaRPr lang="en-US" sz="4374" b="1" u="sng" dirty="0"/>
          </a:p>
        </p:txBody>
      </p:sp>
      <p:sp>
        <p:nvSpPr>
          <p:cNvPr id="5" name="Text 2"/>
          <p:cNvSpPr/>
          <p:nvPr/>
        </p:nvSpPr>
        <p:spPr>
          <a:xfrm>
            <a:off x="833199" y="2673906"/>
            <a:ext cx="12130961" cy="4620974"/>
          </a:xfrm>
          <a:prstGeom prst="rect">
            <a:avLst/>
          </a:prstGeom>
          <a:noFill/>
          <a:ln/>
        </p:spPr>
        <p:txBody>
          <a:bodyPr wrap="square" rtlCol="0" anchor="t"/>
          <a:lstStyle/>
          <a:p>
            <a:pPr algn="just">
              <a:lnSpc>
                <a:spcPts val="2799"/>
              </a:lnSpc>
            </a:pPr>
            <a:r>
              <a:rPr lang="en-US" sz="2400" dirty="0">
                <a:latin typeface="Epilogue" pitchFamily="34" charset="0"/>
                <a:ea typeface="Epilogue" pitchFamily="34" charset="-122"/>
                <a:cs typeface="Epilogue" pitchFamily="34" charset="-120"/>
              </a:rPr>
              <a:t>The Inventory management system is a GUI-based Java application for managing a product inventory using JDBC database connectivity. It is designed to help businesses efficiently manage their product inventory. This system provides a set of essential features and allows the users to view, add and update product details stored in MYSQL database. And it maintains a list of products with details including product ID, name, quantity and cost. It provides a user-friendly interface for interacting with the inventory and ensures data integrity</a:t>
            </a:r>
            <a:r>
              <a:rPr lang="en-US" sz="2400" dirty="0"/>
              <a:t>.</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59355"/>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1"/>
          <p:cNvSpPr/>
          <p:nvPr/>
        </p:nvSpPr>
        <p:spPr>
          <a:xfrm>
            <a:off x="1031697" y="731850"/>
            <a:ext cx="7477601" cy="1538343"/>
          </a:xfrm>
          <a:prstGeom prst="rect">
            <a:avLst/>
          </a:prstGeom>
          <a:noFill/>
          <a:ln/>
        </p:spPr>
        <p:txBody>
          <a:bodyPr wrap="square" rtlCol="0" anchor="t"/>
          <a:lstStyle/>
          <a:p>
            <a:pPr marL="0" indent="0">
              <a:lnSpc>
                <a:spcPts val="5468"/>
              </a:lnSpc>
              <a:buNone/>
            </a:pPr>
            <a:r>
              <a:rPr lang="en-US" sz="4374" b="1" u="sng" kern="0" spc="-131" dirty="0">
                <a:solidFill>
                  <a:srgbClr val="2C3F42"/>
                </a:solidFill>
                <a:latin typeface="Bitter" pitchFamily="34" charset="0"/>
                <a:ea typeface="Bitter" pitchFamily="34" charset="-122"/>
                <a:cs typeface="Bitter" pitchFamily="34" charset="-120"/>
              </a:rPr>
              <a:t>Introduction to Inventory Management System</a:t>
            </a:r>
            <a:endParaRPr lang="en-US" sz="4374" b="1" u="sng" dirty="0"/>
          </a:p>
        </p:txBody>
      </p:sp>
      <p:sp>
        <p:nvSpPr>
          <p:cNvPr id="5" name="Text 2"/>
          <p:cNvSpPr/>
          <p:nvPr/>
        </p:nvSpPr>
        <p:spPr>
          <a:xfrm>
            <a:off x="919262" y="2872292"/>
            <a:ext cx="4567140" cy="4389119"/>
          </a:xfrm>
          <a:prstGeom prst="rect">
            <a:avLst/>
          </a:prstGeom>
          <a:noFill/>
          <a:ln/>
        </p:spPr>
        <p:txBody>
          <a:bodyPr wrap="square" rtlCol="0" anchor="t"/>
          <a:lstStyle/>
          <a:p>
            <a:pPr>
              <a:lnSpc>
                <a:spcPts val="2799"/>
              </a:lnSpc>
            </a:pPr>
            <a:r>
              <a:rPr lang="en-US" sz="2000" dirty="0">
                <a:latin typeface="Epilogue" pitchFamily="34" charset="0"/>
                <a:ea typeface="Epilogue" pitchFamily="34" charset="-122"/>
                <a:cs typeface="Epilogue" pitchFamily="34" charset="-120"/>
              </a:rPr>
              <a:t>We discovered the importance of Inventory management systems in electrical stores and how they streamline processes and optimize productivity. The Inventory management system offers a graphical user interface (GUI) to manage a product inventory using JDBC database connectivity. It allows users to perform various inventory management tasks, including listing all products, adding new products and viewing product details.</a:t>
            </a:r>
            <a:endParaRPr lang="en-US" sz="2000" dirty="0"/>
          </a:p>
          <a:p>
            <a:pPr marL="0" indent="0">
              <a:lnSpc>
                <a:spcPts val="2799"/>
              </a:lnSpc>
              <a:buNone/>
            </a:pPr>
            <a:endParaRPr lang="en-US" sz="1750" dirty="0"/>
          </a:p>
        </p:txBody>
      </p:sp>
      <p:pic>
        <p:nvPicPr>
          <p:cNvPr id="8" name="Picture 7">
            <a:extLst>
              <a:ext uri="{FF2B5EF4-FFF2-40B4-BE49-F238E27FC236}">
                <a16:creationId xmlns:a16="http://schemas.microsoft.com/office/drawing/2014/main" id="{9D65F16C-188A-EE17-4B43-27882D060F5A}"/>
              </a:ext>
            </a:extLst>
          </p:cNvPr>
          <p:cNvPicPr>
            <a:picLocks noChangeAspect="1"/>
          </p:cNvPicPr>
          <p:nvPr/>
        </p:nvPicPr>
        <p:blipFill>
          <a:blip r:embed="rId4"/>
          <a:stretch>
            <a:fillRect/>
          </a:stretch>
        </p:blipFill>
        <p:spPr>
          <a:xfrm>
            <a:off x="6594440" y="1925288"/>
            <a:ext cx="7477602" cy="5002634"/>
          </a:xfrm>
          <a:prstGeom prst="rect">
            <a:avLst/>
          </a:prstGeom>
        </p:spPr>
      </p:pic>
    </p:spTree>
    <p:extLst>
      <p:ext uri="{BB962C8B-B14F-4D97-AF65-F5344CB8AC3E}">
        <p14:creationId xmlns:p14="http://schemas.microsoft.com/office/powerpoint/2010/main" val="1735086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925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1"/>
          <p:cNvSpPr/>
          <p:nvPr/>
        </p:nvSpPr>
        <p:spPr>
          <a:xfrm>
            <a:off x="2037993" y="1326833"/>
            <a:ext cx="5275064" cy="694373"/>
          </a:xfrm>
          <a:prstGeom prst="rect">
            <a:avLst/>
          </a:prstGeom>
          <a:noFill/>
          <a:ln/>
        </p:spPr>
        <p:txBody>
          <a:bodyPr wrap="none" rtlCol="0" anchor="t"/>
          <a:lstStyle/>
          <a:p>
            <a:pPr marL="0" indent="0">
              <a:lnSpc>
                <a:spcPts val="5468"/>
              </a:lnSpc>
              <a:buNone/>
            </a:pPr>
            <a:r>
              <a:rPr lang="en-US" sz="4374" b="1" kern="0" spc="-131" dirty="0">
                <a:solidFill>
                  <a:srgbClr val="2C3F42"/>
                </a:solidFill>
                <a:latin typeface="Bitter" pitchFamily="34" charset="0"/>
                <a:ea typeface="Bitter" pitchFamily="34" charset="-122"/>
                <a:cs typeface="Bitter" pitchFamily="34" charset="-120"/>
              </a:rPr>
              <a:t>Project Requirements</a:t>
            </a:r>
            <a:endParaRPr lang="en-US" sz="4374" b="1" dirty="0"/>
          </a:p>
        </p:txBody>
      </p:sp>
      <p:sp>
        <p:nvSpPr>
          <p:cNvPr id="5" name="Shape 2"/>
          <p:cNvSpPr/>
          <p:nvPr/>
        </p:nvSpPr>
        <p:spPr>
          <a:xfrm>
            <a:off x="2037993" y="2465546"/>
            <a:ext cx="5166122" cy="2107525"/>
          </a:xfrm>
          <a:prstGeom prst="roundRect">
            <a:avLst>
              <a:gd name="adj" fmla="val 4744"/>
            </a:avLst>
          </a:prstGeom>
          <a:solidFill>
            <a:srgbClr val="FCE2CF"/>
          </a:solidFill>
          <a:ln w="13811">
            <a:solidFill>
              <a:srgbClr val="F9C59F"/>
            </a:solidFill>
            <a:prstDash val="solid"/>
          </a:ln>
        </p:spPr>
        <p:txBody>
          <a:bodyPr/>
          <a:lstStyle/>
          <a:p>
            <a:endParaRPr lang="en-IN"/>
          </a:p>
        </p:txBody>
      </p:sp>
      <p:sp>
        <p:nvSpPr>
          <p:cNvPr id="6" name="Text 3"/>
          <p:cNvSpPr/>
          <p:nvPr/>
        </p:nvSpPr>
        <p:spPr>
          <a:xfrm>
            <a:off x="2273975" y="2701528"/>
            <a:ext cx="2221944"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Functionality</a:t>
            </a:r>
            <a:endParaRPr lang="en-US" sz="2187" dirty="0"/>
          </a:p>
        </p:txBody>
      </p:sp>
      <p:sp>
        <p:nvSpPr>
          <p:cNvPr id="7" name="Text 4"/>
          <p:cNvSpPr/>
          <p:nvPr/>
        </p:nvSpPr>
        <p:spPr>
          <a:xfrm>
            <a:off x="2273975" y="3270885"/>
            <a:ext cx="469415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Identify the essential features and functionalities required for an effective inventory management system.</a:t>
            </a:r>
            <a:endParaRPr lang="en-US" sz="1750" dirty="0"/>
          </a:p>
        </p:txBody>
      </p:sp>
      <p:sp>
        <p:nvSpPr>
          <p:cNvPr id="8" name="Shape 5"/>
          <p:cNvSpPr/>
          <p:nvPr/>
        </p:nvSpPr>
        <p:spPr>
          <a:xfrm>
            <a:off x="7426285" y="2465546"/>
            <a:ext cx="5166122" cy="2107525"/>
          </a:xfrm>
          <a:prstGeom prst="roundRect">
            <a:avLst>
              <a:gd name="adj" fmla="val 4744"/>
            </a:avLst>
          </a:prstGeom>
          <a:solidFill>
            <a:srgbClr val="FCE2CF"/>
          </a:solidFill>
          <a:ln w="13811">
            <a:solidFill>
              <a:srgbClr val="F9C59F"/>
            </a:solidFill>
            <a:prstDash val="solid"/>
          </a:ln>
        </p:spPr>
        <p:txBody>
          <a:bodyPr/>
          <a:lstStyle/>
          <a:p>
            <a:endParaRPr lang="en-IN"/>
          </a:p>
        </p:txBody>
      </p:sp>
      <p:sp>
        <p:nvSpPr>
          <p:cNvPr id="9" name="Text 6"/>
          <p:cNvSpPr/>
          <p:nvPr/>
        </p:nvSpPr>
        <p:spPr>
          <a:xfrm>
            <a:off x="7662267" y="2701528"/>
            <a:ext cx="2221944"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User Interface</a:t>
            </a:r>
            <a:endParaRPr lang="en-US" sz="2187" dirty="0"/>
          </a:p>
        </p:txBody>
      </p:sp>
      <p:sp>
        <p:nvSpPr>
          <p:cNvPr id="10" name="Text 7"/>
          <p:cNvSpPr/>
          <p:nvPr/>
        </p:nvSpPr>
        <p:spPr>
          <a:xfrm>
            <a:off x="7662267" y="3270885"/>
            <a:ext cx="469415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Create an intuitive and user-friendly interface to ensure a seamless experience for store employees.</a:t>
            </a:r>
            <a:endParaRPr lang="en-US" sz="1750" dirty="0"/>
          </a:p>
        </p:txBody>
      </p:sp>
      <p:sp>
        <p:nvSpPr>
          <p:cNvPr id="11" name="Shape 8"/>
          <p:cNvSpPr/>
          <p:nvPr/>
        </p:nvSpPr>
        <p:spPr>
          <a:xfrm>
            <a:off x="2037993" y="4795242"/>
            <a:ext cx="5166122" cy="2107525"/>
          </a:xfrm>
          <a:prstGeom prst="roundRect">
            <a:avLst>
              <a:gd name="adj" fmla="val 4744"/>
            </a:avLst>
          </a:prstGeom>
          <a:solidFill>
            <a:srgbClr val="FCE2CF"/>
          </a:solidFill>
          <a:ln w="13811">
            <a:solidFill>
              <a:srgbClr val="F9C59F"/>
            </a:solidFill>
            <a:prstDash val="solid"/>
          </a:ln>
        </p:spPr>
        <p:txBody>
          <a:bodyPr/>
          <a:lstStyle/>
          <a:p>
            <a:endParaRPr lang="en-IN"/>
          </a:p>
        </p:txBody>
      </p:sp>
      <p:sp>
        <p:nvSpPr>
          <p:cNvPr id="12" name="Text 9"/>
          <p:cNvSpPr/>
          <p:nvPr/>
        </p:nvSpPr>
        <p:spPr>
          <a:xfrm>
            <a:off x="2273975" y="5031224"/>
            <a:ext cx="2252543"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Data Management</a:t>
            </a:r>
            <a:endParaRPr lang="en-US" sz="2187" dirty="0"/>
          </a:p>
        </p:txBody>
      </p:sp>
      <p:sp>
        <p:nvSpPr>
          <p:cNvPr id="13" name="Text 10"/>
          <p:cNvSpPr/>
          <p:nvPr/>
        </p:nvSpPr>
        <p:spPr>
          <a:xfrm>
            <a:off x="2273975" y="5600581"/>
            <a:ext cx="469415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Develop a robust data management system to track inventory, purchases, and sales accurately.</a:t>
            </a:r>
            <a:endParaRPr lang="en-US" sz="1750" dirty="0"/>
          </a:p>
        </p:txBody>
      </p:sp>
      <p:sp>
        <p:nvSpPr>
          <p:cNvPr id="14" name="Shape 11"/>
          <p:cNvSpPr/>
          <p:nvPr/>
        </p:nvSpPr>
        <p:spPr>
          <a:xfrm>
            <a:off x="7426285" y="4795242"/>
            <a:ext cx="5166122" cy="2107525"/>
          </a:xfrm>
          <a:prstGeom prst="roundRect">
            <a:avLst>
              <a:gd name="adj" fmla="val 4744"/>
            </a:avLst>
          </a:prstGeom>
          <a:solidFill>
            <a:srgbClr val="FCE2CF"/>
          </a:solidFill>
          <a:ln w="13811">
            <a:solidFill>
              <a:srgbClr val="F9C59F"/>
            </a:solidFill>
            <a:prstDash val="solid"/>
          </a:ln>
        </p:spPr>
        <p:txBody>
          <a:bodyPr/>
          <a:lstStyle/>
          <a:p>
            <a:endParaRPr lang="en-IN"/>
          </a:p>
        </p:txBody>
      </p:sp>
      <p:sp>
        <p:nvSpPr>
          <p:cNvPr id="15" name="Text 12"/>
          <p:cNvSpPr/>
          <p:nvPr/>
        </p:nvSpPr>
        <p:spPr>
          <a:xfrm>
            <a:off x="7662267" y="5031224"/>
            <a:ext cx="2221944"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Reporting</a:t>
            </a:r>
            <a:endParaRPr lang="en-US" sz="2187" dirty="0"/>
          </a:p>
        </p:txBody>
      </p:sp>
      <p:sp>
        <p:nvSpPr>
          <p:cNvPr id="16" name="Text 13"/>
          <p:cNvSpPr/>
          <p:nvPr/>
        </p:nvSpPr>
        <p:spPr>
          <a:xfrm>
            <a:off x="7662267" y="5600581"/>
            <a:ext cx="469415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Implement a reporting module to generate insights and analytics for informed decision-making.</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1"/>
          <p:cNvSpPr/>
          <p:nvPr/>
        </p:nvSpPr>
        <p:spPr>
          <a:xfrm>
            <a:off x="2037993" y="1392674"/>
            <a:ext cx="5887998" cy="694373"/>
          </a:xfrm>
          <a:prstGeom prst="rect">
            <a:avLst/>
          </a:prstGeom>
          <a:noFill/>
          <a:ln/>
        </p:spPr>
        <p:txBody>
          <a:bodyPr wrap="none" rtlCol="0" anchor="t"/>
          <a:lstStyle/>
          <a:p>
            <a:pPr marL="0" indent="0">
              <a:lnSpc>
                <a:spcPts val="5468"/>
              </a:lnSpc>
              <a:buNone/>
            </a:pPr>
            <a:r>
              <a:rPr lang="en-US" sz="4374" b="1" kern="0" spc="-131" dirty="0">
                <a:solidFill>
                  <a:srgbClr val="2C3F42"/>
                </a:solidFill>
                <a:latin typeface="Bitter" pitchFamily="34" charset="0"/>
                <a:ea typeface="Bitter" pitchFamily="34" charset="-122"/>
                <a:cs typeface="Bitter" pitchFamily="34" charset="-120"/>
              </a:rPr>
              <a:t>Design and Architecture</a:t>
            </a:r>
            <a:endParaRPr lang="en-US" sz="4374" b="1" dirty="0"/>
          </a:p>
        </p:txBody>
      </p:sp>
      <p:pic>
        <p:nvPicPr>
          <p:cNvPr id="5" name="Image 1" descr="preencoded.png"/>
          <p:cNvPicPr>
            <a:picLocks noChangeAspect="1"/>
          </p:cNvPicPr>
          <p:nvPr/>
        </p:nvPicPr>
        <p:blipFill>
          <a:blip r:embed="rId4"/>
          <a:stretch>
            <a:fillRect/>
          </a:stretch>
        </p:blipFill>
        <p:spPr>
          <a:xfrm>
            <a:off x="2037993" y="2531388"/>
            <a:ext cx="3295888" cy="2036921"/>
          </a:xfrm>
          <a:prstGeom prst="rect">
            <a:avLst/>
          </a:prstGeom>
        </p:spPr>
      </p:pic>
      <p:sp>
        <p:nvSpPr>
          <p:cNvPr id="6" name="Text 2"/>
          <p:cNvSpPr/>
          <p:nvPr/>
        </p:nvSpPr>
        <p:spPr>
          <a:xfrm>
            <a:off x="2037993" y="4845963"/>
            <a:ext cx="2895243"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Object-Oriented Design</a:t>
            </a:r>
            <a:endParaRPr lang="en-US" sz="2187" dirty="0"/>
          </a:p>
        </p:txBody>
      </p:sp>
      <p:sp>
        <p:nvSpPr>
          <p:cNvPr id="7" name="Text 3"/>
          <p:cNvSpPr/>
          <p:nvPr/>
        </p:nvSpPr>
        <p:spPr>
          <a:xfrm>
            <a:off x="2037993" y="5415320"/>
            <a:ext cx="3295888" cy="1421606"/>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Utilize object-oriented principles to create a modular and extensible architecture for the inventory management system.</a:t>
            </a:r>
            <a:endParaRPr lang="en-US" sz="1750" dirty="0"/>
          </a:p>
        </p:txBody>
      </p:sp>
      <p:pic>
        <p:nvPicPr>
          <p:cNvPr id="8" name="Image 2" descr="preencoded.png"/>
          <p:cNvPicPr>
            <a:picLocks noChangeAspect="1"/>
          </p:cNvPicPr>
          <p:nvPr/>
        </p:nvPicPr>
        <p:blipFill>
          <a:blip r:embed="rId5"/>
          <a:stretch>
            <a:fillRect/>
          </a:stretch>
        </p:blipFill>
        <p:spPr>
          <a:xfrm>
            <a:off x="5667137" y="2531388"/>
            <a:ext cx="3296007" cy="2037040"/>
          </a:xfrm>
          <a:prstGeom prst="rect">
            <a:avLst/>
          </a:prstGeom>
        </p:spPr>
      </p:pic>
      <p:sp>
        <p:nvSpPr>
          <p:cNvPr id="9" name="Text 4"/>
          <p:cNvSpPr/>
          <p:nvPr/>
        </p:nvSpPr>
        <p:spPr>
          <a:xfrm>
            <a:off x="5667137" y="4846082"/>
            <a:ext cx="2417326"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Relational Database</a:t>
            </a:r>
            <a:endParaRPr lang="en-US" sz="2187" dirty="0"/>
          </a:p>
        </p:txBody>
      </p:sp>
      <p:sp>
        <p:nvSpPr>
          <p:cNvPr id="10" name="Text 5"/>
          <p:cNvSpPr/>
          <p:nvPr/>
        </p:nvSpPr>
        <p:spPr>
          <a:xfrm>
            <a:off x="5667137" y="5415439"/>
            <a:ext cx="3296007" cy="1066205"/>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Design a robust and scalable database schema to store and retrieve inventory data efficiently.</a:t>
            </a:r>
            <a:endParaRPr lang="en-US" sz="1750" dirty="0"/>
          </a:p>
        </p:txBody>
      </p:sp>
      <p:pic>
        <p:nvPicPr>
          <p:cNvPr id="11" name="Image 3" descr="preencoded.png"/>
          <p:cNvPicPr>
            <a:picLocks noChangeAspect="1"/>
          </p:cNvPicPr>
          <p:nvPr/>
        </p:nvPicPr>
        <p:blipFill>
          <a:blip r:embed="rId6"/>
          <a:stretch>
            <a:fillRect/>
          </a:stretch>
        </p:blipFill>
        <p:spPr>
          <a:xfrm>
            <a:off x="9296400" y="2531388"/>
            <a:ext cx="3296007" cy="2037040"/>
          </a:xfrm>
          <a:prstGeom prst="rect">
            <a:avLst/>
          </a:prstGeom>
        </p:spPr>
      </p:pic>
      <p:sp>
        <p:nvSpPr>
          <p:cNvPr id="12" name="Text 6"/>
          <p:cNvSpPr/>
          <p:nvPr/>
        </p:nvSpPr>
        <p:spPr>
          <a:xfrm>
            <a:off x="9296400" y="4846082"/>
            <a:ext cx="2979063"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Flowchart and Diagrams</a:t>
            </a:r>
            <a:endParaRPr lang="en-US" sz="2187" dirty="0"/>
          </a:p>
        </p:txBody>
      </p:sp>
      <p:sp>
        <p:nvSpPr>
          <p:cNvPr id="13" name="Text 7"/>
          <p:cNvSpPr/>
          <p:nvPr/>
        </p:nvSpPr>
        <p:spPr>
          <a:xfrm>
            <a:off x="9296400" y="5415439"/>
            <a:ext cx="3296007" cy="1066205"/>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Create visual representations to illustrate the flow of data and system processes.</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82" y="655587"/>
            <a:ext cx="5467149" cy="1188720"/>
          </a:xfrm>
        </p:spPr>
        <p:txBody>
          <a:bodyPr>
            <a:normAutofit fontScale="90000"/>
          </a:bodyPr>
          <a:lstStyle/>
          <a:p>
            <a:r>
              <a:rPr lang="en-US" sz="4400" b="1" u="sng" dirty="0">
                <a:solidFill>
                  <a:schemeClr val="tx1"/>
                </a:solidFill>
              </a:rPr>
              <a:t>IMPLEMENTATION:</a:t>
            </a:r>
            <a:br>
              <a:rPr lang="en-US" sz="4400" b="1" u="sng" dirty="0">
                <a:solidFill>
                  <a:schemeClr val="tx1"/>
                </a:solidFill>
              </a:rPr>
            </a:br>
            <a:r>
              <a:rPr lang="en-US" sz="4000" b="1" dirty="0">
                <a:solidFill>
                  <a:schemeClr val="tx1"/>
                </a:solidFill>
              </a:rPr>
              <a:t>Technologies used </a:t>
            </a:r>
            <a:endParaRPr lang="en-IN" sz="4000" b="1" dirty="0">
              <a:solidFill>
                <a:schemeClr val="tx1"/>
              </a:solidFill>
            </a:endParaRPr>
          </a:p>
        </p:txBody>
      </p:sp>
      <p:sp>
        <p:nvSpPr>
          <p:cNvPr id="3" name="Content Placeholder 2"/>
          <p:cNvSpPr>
            <a:spLocks noGrp="1"/>
          </p:cNvSpPr>
          <p:nvPr>
            <p:ph idx="1"/>
          </p:nvPr>
        </p:nvSpPr>
        <p:spPr>
          <a:xfrm>
            <a:off x="731520" y="1920240"/>
            <a:ext cx="13167360" cy="5943600"/>
          </a:xfrm>
        </p:spPr>
        <p:txBody>
          <a:bodyPr>
            <a:noAutofit/>
          </a:bodyPr>
          <a:lstStyle/>
          <a:p>
            <a:r>
              <a:rPr lang="en-US" sz="2000" b="1" dirty="0"/>
              <a:t>GUI Interface: </a:t>
            </a:r>
            <a:r>
              <a:rPr lang="en-US" sz="2000" dirty="0"/>
              <a:t>The GUI (Graphical User Interface) in the provided java code for the Inventory Management System is built using Java’s Swing framework. Swing is a set of components and libraries that allow developers to create interactive and visually appealing graphical interfaces in Java applications. It is used to create the graphical user interface for the Java application to manage product inventory.</a:t>
            </a:r>
          </a:p>
          <a:p>
            <a:r>
              <a:rPr lang="en-US" sz="2000" dirty="0"/>
              <a:t>Various Swing components like </a:t>
            </a:r>
            <a:r>
              <a:rPr lang="en-US" sz="2000" dirty="0" err="1"/>
              <a:t>JFrame</a:t>
            </a:r>
            <a:r>
              <a:rPr lang="en-US" sz="2000" dirty="0"/>
              <a:t> , </a:t>
            </a:r>
            <a:r>
              <a:rPr lang="en-US" sz="2000" dirty="0" err="1"/>
              <a:t>JPanel</a:t>
            </a:r>
            <a:r>
              <a:rPr lang="en-US" sz="2000" dirty="0"/>
              <a:t> , </a:t>
            </a:r>
            <a:r>
              <a:rPr lang="en-US" sz="2000" dirty="0" err="1"/>
              <a:t>JLabel</a:t>
            </a:r>
            <a:r>
              <a:rPr lang="en-US" sz="2000" dirty="0"/>
              <a:t> , </a:t>
            </a:r>
            <a:r>
              <a:rPr lang="en-US" sz="2000" dirty="0" err="1"/>
              <a:t>Jtextfield</a:t>
            </a:r>
            <a:r>
              <a:rPr lang="en-US" sz="2000" dirty="0"/>
              <a:t> , </a:t>
            </a:r>
            <a:r>
              <a:rPr lang="en-US" sz="2000" dirty="0" err="1"/>
              <a:t>JTextArea</a:t>
            </a:r>
            <a:r>
              <a:rPr lang="en-US" sz="2000" dirty="0"/>
              <a:t> , </a:t>
            </a:r>
            <a:r>
              <a:rPr lang="en-US" sz="2000" dirty="0" err="1"/>
              <a:t>JScrollPane</a:t>
            </a:r>
            <a:r>
              <a:rPr lang="en-US" sz="2000" dirty="0"/>
              <a:t>, and </a:t>
            </a:r>
            <a:r>
              <a:rPr lang="en-US" sz="2000" dirty="0" err="1"/>
              <a:t>JButton</a:t>
            </a:r>
            <a:r>
              <a:rPr lang="en-US" sz="2000" dirty="0"/>
              <a:t> </a:t>
            </a:r>
            <a:r>
              <a:rPr lang="en-US" sz="2000" dirty="0" err="1"/>
              <a:t>atre</a:t>
            </a:r>
            <a:r>
              <a:rPr lang="en-US" sz="2000" dirty="0"/>
              <a:t> used to create the user interface for the Inventory Management System. These components are used to design the various input </a:t>
            </a:r>
            <a:r>
              <a:rPr lang="en-US" sz="2000" dirty="0" err="1"/>
              <a:t>fields,buttons</a:t>
            </a:r>
            <a:r>
              <a:rPr lang="en-US" sz="2000" dirty="0"/>
              <a:t> and </a:t>
            </a:r>
            <a:r>
              <a:rPr lang="en-US" sz="2000" dirty="0" err="1"/>
              <a:t>textareas</a:t>
            </a:r>
            <a:r>
              <a:rPr lang="en-US" sz="2000" dirty="0"/>
              <a:t> that enable user to interact with the system.</a:t>
            </a:r>
          </a:p>
          <a:p>
            <a:r>
              <a:rPr lang="en-US" sz="2000" b="1" dirty="0"/>
              <a:t>Java AWT: </a:t>
            </a:r>
            <a:r>
              <a:rPr lang="en-US" sz="2000" dirty="0"/>
              <a:t>Java AWT(Abstract Window Toolkit) is another GUI library used for creating graphical components and handling events.</a:t>
            </a:r>
          </a:p>
          <a:p>
            <a:r>
              <a:rPr lang="en-US" sz="2000" dirty="0"/>
              <a:t>The Java </a:t>
            </a:r>
            <a:r>
              <a:rPr lang="en-US" sz="2000" dirty="0" err="1"/>
              <a:t>ActionListener</a:t>
            </a:r>
            <a:r>
              <a:rPr lang="en-US" sz="2000" dirty="0"/>
              <a:t> is notified against </a:t>
            </a:r>
            <a:r>
              <a:rPr lang="en-US" sz="2000" dirty="0" err="1"/>
              <a:t>ActionEvent</a:t>
            </a:r>
            <a:r>
              <a:rPr lang="en-US" sz="2000" dirty="0"/>
              <a:t> whenever you click on the button. The </a:t>
            </a:r>
            <a:r>
              <a:rPr lang="en-US" sz="2000" dirty="0" err="1"/>
              <a:t>ActionListener</a:t>
            </a:r>
            <a:r>
              <a:rPr lang="en-US" sz="2000" dirty="0"/>
              <a:t> interface is found in </a:t>
            </a:r>
            <a:r>
              <a:rPr lang="en-US" sz="2000" dirty="0" err="1"/>
              <a:t>java.awt.event.package</a:t>
            </a:r>
            <a:r>
              <a:rPr lang="en-US" sz="2000" dirty="0"/>
              <a:t>. It has only one </a:t>
            </a:r>
            <a:r>
              <a:rPr lang="en-US" sz="2000" dirty="0" err="1"/>
              <a:t>method:actionPerformed</a:t>
            </a:r>
            <a:r>
              <a:rPr lang="en-US" sz="2000" dirty="0"/>
              <a:t>().</a:t>
            </a:r>
          </a:p>
          <a:p>
            <a:r>
              <a:rPr lang="en-US" sz="2000" b="1" dirty="0"/>
              <a:t>Image Handling: </a:t>
            </a:r>
            <a:r>
              <a:rPr lang="en-US" sz="2000" dirty="0"/>
              <a:t>The code uses Java’s Image Handling capabilities to display images on the GUI, such as icons and background images.</a:t>
            </a:r>
          </a:p>
          <a:p>
            <a:r>
              <a:rPr lang="en-US" sz="2000" b="1" dirty="0"/>
              <a:t>JDBC (Java Database Connectivity): </a:t>
            </a:r>
            <a:r>
              <a:rPr lang="en-US" sz="2000" dirty="0"/>
              <a:t>JDBC is used for database connectivity in java applications. In this code , it is used to connect to a MYSQL database to store and retrieve data related to Inventory Management System.</a:t>
            </a:r>
          </a:p>
          <a:p>
            <a:r>
              <a:rPr lang="en-US" sz="2000" dirty="0"/>
              <a:t>MYSQL is a relational database management system, and it is used to store data related to product </a:t>
            </a:r>
            <a:r>
              <a:rPr lang="en-US" sz="2000" dirty="0" err="1"/>
              <a:t>inventory,such</a:t>
            </a:r>
            <a:r>
              <a:rPr lang="en-US" sz="2000" dirty="0"/>
              <a:t> as product quality , cost and  other related information.</a:t>
            </a:r>
          </a:p>
          <a:p>
            <a:endParaRPr lang="en-IN" sz="2000" dirty="0"/>
          </a:p>
        </p:txBody>
      </p:sp>
    </p:spTree>
    <p:extLst>
      <p:ext uri="{BB962C8B-B14F-4D97-AF65-F5344CB8AC3E}">
        <p14:creationId xmlns:p14="http://schemas.microsoft.com/office/powerpoint/2010/main" val="3821236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220" y="1300480"/>
            <a:ext cx="12682219" cy="7477760"/>
          </a:xfrm>
        </p:spPr>
        <p:txBody>
          <a:bodyPr>
            <a:normAutofit/>
          </a:bodyPr>
          <a:lstStyle/>
          <a:p>
            <a:r>
              <a:rPr lang="en-US" sz="3800" cap="none" dirty="0"/>
              <a:t>Software Requirements</a:t>
            </a:r>
            <a:r>
              <a:rPr lang="en-US" sz="3200" cap="none" dirty="0"/>
              <a:t>:</a:t>
            </a:r>
            <a:br>
              <a:rPr lang="en-US" sz="3200" cap="none" dirty="0"/>
            </a:br>
            <a:br>
              <a:rPr lang="en-US" sz="3600" b="0" cap="none" dirty="0"/>
            </a:br>
            <a:r>
              <a:rPr lang="en-US" sz="2200" cap="none" dirty="0"/>
              <a:t>Java Development Kit(JDK): </a:t>
            </a:r>
            <a:r>
              <a:rPr lang="en-US" sz="2200" b="0" cap="none" dirty="0"/>
              <a:t>You need to have a Java Development Kit(JDK) installed on your system. The code appears to be written in Java, so you’ll need the JDK to compile and run Java programs. You can download the JDK from the official Oracle website or use an open-source JDK distribution like </a:t>
            </a:r>
            <a:r>
              <a:rPr lang="en-US" sz="2200" b="0" cap="none" dirty="0" err="1"/>
              <a:t>OpenJDK</a:t>
            </a:r>
            <a:r>
              <a:rPr lang="en-US" sz="2200" b="0" cap="none" dirty="0"/>
              <a:t>.</a:t>
            </a:r>
            <a:br>
              <a:rPr lang="en-US" sz="2200" b="0" cap="none" dirty="0"/>
            </a:br>
            <a:br>
              <a:rPr lang="en-US" sz="2200" b="0" cap="none" dirty="0"/>
            </a:br>
            <a:r>
              <a:rPr lang="en-US" sz="2200" cap="none" dirty="0"/>
              <a:t>MySQL Database: </a:t>
            </a:r>
            <a:r>
              <a:rPr lang="en-US" sz="2200" b="0" cap="none" dirty="0"/>
              <a:t>The code assumes that you have a MySQL database setup to store inventory data. You need to have MySQL installed and running on your system, and you should have a database named “project”(as mentioned in the code). Make sure you have the necessary credentials(username and password) to connect to the MySQL database.</a:t>
            </a:r>
            <a:br>
              <a:rPr lang="en-US" sz="2200" b="0" cap="none" dirty="0"/>
            </a:br>
            <a:br>
              <a:rPr lang="en-US" sz="2200" b="0" cap="none" dirty="0"/>
            </a:br>
            <a:r>
              <a:rPr lang="en-US" sz="2200" cap="none" dirty="0"/>
              <a:t>JDBC Driver: </a:t>
            </a:r>
            <a:r>
              <a:rPr lang="en-US" sz="2200" b="0" cap="none" dirty="0"/>
              <a:t>You need the MySQL JDBC driver to connect to the MySQL database. The code relies on the JDBC driver to establish a connection and execute SQL queries. You should include the MySQL JDBC driver JAR file in your project’s class path.</a:t>
            </a:r>
            <a:br>
              <a:rPr lang="en-US" sz="2200" b="0" cap="none" dirty="0"/>
            </a:br>
            <a:br>
              <a:rPr lang="en-IN" sz="2200" b="0" cap="none" dirty="0"/>
            </a:br>
            <a:r>
              <a:rPr lang="en-IN" sz="2200" cap="none" dirty="0"/>
              <a:t>IDE or Text Editor: </a:t>
            </a:r>
            <a:r>
              <a:rPr lang="en-IN" sz="2200" b="0" cap="none" dirty="0"/>
              <a:t>To work with the code, you can use an Integrated Development Environment(IDE) like Eclipse, </a:t>
            </a:r>
            <a:r>
              <a:rPr lang="en-IN" sz="2200" b="0" cap="none" dirty="0" err="1"/>
              <a:t>IntelliJ</a:t>
            </a:r>
            <a:r>
              <a:rPr lang="en-IN" sz="2200" b="0" cap="none" dirty="0"/>
              <a:t> IDEA, or </a:t>
            </a:r>
            <a:r>
              <a:rPr lang="en-IN" sz="2200" b="0" cap="none" dirty="0" err="1"/>
              <a:t>Netbeans</a:t>
            </a:r>
            <a:r>
              <a:rPr lang="en-IN" sz="2200" b="0" cap="none" dirty="0"/>
              <a:t>, or you can use a simple text editor to write and compile the Java code. </a:t>
            </a:r>
          </a:p>
        </p:txBody>
      </p:sp>
      <p:sp>
        <p:nvSpPr>
          <p:cNvPr id="3" name="Text Placeholder 2"/>
          <p:cNvSpPr>
            <a:spLocks noGrp="1"/>
          </p:cNvSpPr>
          <p:nvPr>
            <p:ph type="body" idx="1"/>
          </p:nvPr>
        </p:nvSpPr>
        <p:spPr>
          <a:xfrm>
            <a:off x="426720" y="406400"/>
            <a:ext cx="12514581" cy="635000"/>
          </a:xfrm>
        </p:spPr>
        <p:txBody>
          <a:bodyPr>
            <a:noAutofit/>
          </a:bodyPr>
          <a:lstStyle/>
          <a:p>
            <a:r>
              <a:rPr lang="en-US" sz="4400" b="1" u="sng" dirty="0">
                <a:solidFill>
                  <a:schemeClr val="tx1"/>
                </a:solidFill>
              </a:rPr>
              <a:t>Specifications:</a:t>
            </a:r>
            <a:endParaRPr lang="en-IN" sz="4400" b="1" u="sng" dirty="0">
              <a:solidFill>
                <a:schemeClr val="tx1"/>
              </a:solidFill>
            </a:endParaRPr>
          </a:p>
        </p:txBody>
      </p:sp>
    </p:spTree>
    <p:extLst>
      <p:ext uri="{BB962C8B-B14F-4D97-AF65-F5344CB8AC3E}">
        <p14:creationId xmlns:p14="http://schemas.microsoft.com/office/powerpoint/2010/main" val="36141800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TotalTime>
  <Words>1562</Words>
  <Application>Microsoft Office PowerPoint</Application>
  <PresentationFormat>Custom</PresentationFormat>
  <Paragraphs>94</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Bitter</vt:lpstr>
      <vt:lpstr>Calibri</vt:lpstr>
      <vt:lpstr>Epilogue</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Technologies used </vt:lpstr>
      <vt:lpstr>Software Requirements:  Java Development Kit(JDK): You need to have a Java Development Kit(JDK) installed on your system. The code appears to be written in Java, so you’ll need the JDK to compile and run Java programs. You can download the JDK from the official Oracle website or use an open-source JDK distribution like OpenJDK.  MySQL Database: The code assumes that you have a MySQL database setup to store inventory data. You need to have MySQL installed and running on your system, and you should have a database named “project”(as mentioned in the code). Make sure you have the necessary credentials(username and password) to connect to the MySQL database.  JDBC Driver: You need the MySQL JDBC driver to connect to the MySQL database. The code relies on the JDBC driver to establish a connection and execute SQL queries. You should include the MySQL JDBC driver JAR file in your project’s class path.  IDE or Text Editor: To work with the code, you can use an Integrated Development Environment(IDE) like Eclipse, IntelliJ IDEA, or Netbeans, or you can use a simple text editor to write and compile the Java code. </vt:lpstr>
      <vt:lpstr>Hardware Requirements:</vt:lpstr>
      <vt:lpstr>Code Overview:</vt:lpstr>
      <vt:lpstr>Output:</vt:lpstr>
      <vt:lpstr>Conclusion: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gayatri m</cp:lastModifiedBy>
  <cp:revision>41</cp:revision>
  <dcterms:created xsi:type="dcterms:W3CDTF">2023-10-12T09:39:03Z</dcterms:created>
  <dcterms:modified xsi:type="dcterms:W3CDTF">2023-12-11T05:19:31Z</dcterms:modified>
</cp:coreProperties>
</file>