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57" r:id="rId5"/>
    <p:sldId id="267" r:id="rId6"/>
    <p:sldId id="269" r:id="rId7"/>
    <p:sldId id="270" r:id="rId8"/>
    <p:sldId id="272" r:id="rId9"/>
    <p:sldId id="268" r:id="rId10"/>
    <p:sldId id="276" r:id="rId11"/>
    <p:sldId id="262" r:id="rId12"/>
    <p:sldId id="273" r:id="rId13"/>
    <p:sldId id="263"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5F1E-15AF-45DF-8778-6AFE7D991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6D39B1-4618-40FC-9FAF-9155C87F4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B2429-1A3E-40F8-B3C3-B8B936CC40D2}"/>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7DA781E4-F07B-4431-9AFE-7CF752626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F6337-4903-4671-A81E-29AC8F84776D}"/>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07535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7CE-3078-42D1-BAEA-2257CFC3B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9125-0B08-4B1E-BBBF-8A6B8D33E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A7817-809D-48D6-ABC9-98B81BBEE27B}"/>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7D6A27AA-8A8A-4F05-B5DE-03AC8EDC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5CE59-4477-41CB-AB85-61910E8CF3B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64427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0EBA6-A934-4A23-921E-17C3A6703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7D993-4ED0-498E-9617-1CEF785D3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9FAE2-0BF8-4DC5-BE5D-3AB0A28F8C1D}"/>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177DDEF0-CC71-4C75-AA1F-6948D80C6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5389B-0DC7-48E1-9022-4DD1D57E04A6}"/>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126005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19C2-5D6B-4441-9794-E6BC24EC9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C14C3-4E87-426F-BBB3-0224A361C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57941-EDA6-41FC-9694-1D87AE7D6702}"/>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0B308647-2423-4DC7-AE99-676207C32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EB643-CADE-481F-8E9F-0C500E7AD46D}"/>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45648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3DAD-8B0B-410E-A656-7EEED89DF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F18A92-3377-468B-A11F-3B22F95A4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EB342-2FAB-4AAB-96A9-8BBEE9AE18C9}"/>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C0B65F3A-42A6-4095-91FA-0C57C2030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671F6-6293-4A29-B376-4D0DADC6B7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5337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1ACE-2D72-4459-956E-4978B231F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F440-0BFD-4E2D-A018-EDFF8164D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CFF397-623F-4EC6-827C-4A898615F1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02684-64ED-4D40-B2A6-2D81EA5159F0}"/>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6" name="Footer Placeholder 5">
            <a:extLst>
              <a:ext uri="{FF2B5EF4-FFF2-40B4-BE49-F238E27FC236}">
                <a16:creationId xmlns:a16="http://schemas.microsoft.com/office/drawing/2014/main" id="{15DD547B-A9DF-4CE7-B933-B0C0A446F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D7EED-05FA-4712-9832-8C9FD5A79C9A}"/>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7079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8AD-73D9-43AB-B2FC-FDC4A8C08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48ED9-E1BF-4C9B-80FA-C1E60DC63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FC81A-1B44-42C2-9148-6DEC68E2A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1293-80A2-4826-9130-97529271C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EA450-125E-42CB-A61B-BE4DBCBCA8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4374FB-4E4F-4CAB-81F3-3EE80AE32640}"/>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8" name="Footer Placeholder 7">
            <a:extLst>
              <a:ext uri="{FF2B5EF4-FFF2-40B4-BE49-F238E27FC236}">
                <a16:creationId xmlns:a16="http://schemas.microsoft.com/office/drawing/2014/main" id="{AA3CA743-8C45-4BA7-A7DF-14EF519864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62A49A-3886-4493-98C0-2C64D6433D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17282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696B-5291-4B47-AC67-DDCD8E035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4615B-57D1-40A0-81E8-B6576FF0CB23}"/>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4" name="Footer Placeholder 3">
            <a:extLst>
              <a:ext uri="{FF2B5EF4-FFF2-40B4-BE49-F238E27FC236}">
                <a16:creationId xmlns:a16="http://schemas.microsoft.com/office/drawing/2014/main" id="{A7EB6410-B23F-413A-A79B-087675CAF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A12506-BB8B-4C93-B8F8-1EEF6E23A50E}"/>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30592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7EA5A-923D-4C5F-B877-8259F220A709}"/>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3" name="Footer Placeholder 2">
            <a:extLst>
              <a:ext uri="{FF2B5EF4-FFF2-40B4-BE49-F238E27FC236}">
                <a16:creationId xmlns:a16="http://schemas.microsoft.com/office/drawing/2014/main" id="{02E6E228-87C6-4204-A6F2-105FC0242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696F55-59D3-44F6-A6D1-3D5D1E679A06}"/>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93312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CE2-4A9B-406A-87D3-111CDB5EF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2E733-EB93-4858-97BF-1724D6518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DB4A6-1B56-4985-A69F-0FDF2818B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EA16B-9B51-443B-942E-0753386BA917}"/>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6" name="Footer Placeholder 5">
            <a:extLst>
              <a:ext uri="{FF2B5EF4-FFF2-40B4-BE49-F238E27FC236}">
                <a16:creationId xmlns:a16="http://schemas.microsoft.com/office/drawing/2014/main" id="{4B86A301-F69C-4D1B-A8BF-A3429392C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989A-EADF-4BAD-A790-EF2CA628C4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5627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C2A-3F04-41EB-A26D-2670139AE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95AC0-964D-4924-91A4-7E1860E81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F59869-03F1-46D8-9F8E-6BBB5FE75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B1861-2243-47B1-B4EC-F44403A241BE}"/>
              </a:ext>
            </a:extLst>
          </p:cNvPr>
          <p:cNvSpPr>
            <a:spLocks noGrp="1"/>
          </p:cNvSpPr>
          <p:nvPr>
            <p:ph type="dt" sz="half" idx="10"/>
          </p:nvPr>
        </p:nvSpPr>
        <p:spPr/>
        <p:txBody>
          <a:bodyPr/>
          <a:lstStyle/>
          <a:p>
            <a:fld id="{D7F435BC-106D-48A0-A51A-B32CEC7B8293}" type="datetimeFigureOut">
              <a:rPr lang="en-IN" smtClean="0"/>
              <a:pPr/>
              <a:t>21-03-2022</a:t>
            </a:fld>
            <a:endParaRPr lang="en-IN"/>
          </a:p>
        </p:txBody>
      </p:sp>
      <p:sp>
        <p:nvSpPr>
          <p:cNvPr id="6" name="Footer Placeholder 5">
            <a:extLst>
              <a:ext uri="{FF2B5EF4-FFF2-40B4-BE49-F238E27FC236}">
                <a16:creationId xmlns:a16="http://schemas.microsoft.com/office/drawing/2014/main" id="{4FC05441-9536-487D-A4E1-D01AFAC15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4E090-8FFC-406D-B975-E368434E54EE}"/>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2399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BA3B7-333E-4A4F-8E90-9BB278DC5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5F532C-D85E-45BB-8F41-280FB0728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E7CF5-DEFE-4D4D-A97C-14875CDFB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35BC-106D-48A0-A51A-B32CEC7B8293}" type="datetimeFigureOut">
              <a:rPr lang="en-IN" smtClean="0"/>
              <a:pPr/>
              <a:t>21-03-2022</a:t>
            </a:fld>
            <a:endParaRPr lang="en-IN"/>
          </a:p>
        </p:txBody>
      </p:sp>
      <p:sp>
        <p:nvSpPr>
          <p:cNvPr id="5" name="Footer Placeholder 4">
            <a:extLst>
              <a:ext uri="{FF2B5EF4-FFF2-40B4-BE49-F238E27FC236}">
                <a16:creationId xmlns:a16="http://schemas.microsoft.com/office/drawing/2014/main" id="{D6935A37-8F7B-4120-A47A-7BCD24472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DDD5EC-C39A-442F-A7FA-049D53373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027CD-4D12-4BA4-8913-471A5C3FF399}" type="slidenum">
              <a:rPr lang="en-IN" smtClean="0"/>
              <a:pPr/>
              <a:t>‹#›</a:t>
            </a:fld>
            <a:endParaRPr lang="en-IN"/>
          </a:p>
        </p:txBody>
      </p:sp>
    </p:spTree>
    <p:extLst>
      <p:ext uri="{BB962C8B-B14F-4D97-AF65-F5344CB8AC3E}">
        <p14:creationId xmlns:p14="http://schemas.microsoft.com/office/powerpoint/2010/main" val="9333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320A-14DB-459F-ACBC-1B83D2702445}"/>
              </a:ext>
            </a:extLst>
          </p:cNvPr>
          <p:cNvSpPr>
            <a:spLocks noGrp="1"/>
          </p:cNvSpPr>
          <p:nvPr>
            <p:ph type="ctrTitle"/>
          </p:nvPr>
        </p:nvSpPr>
        <p:spPr>
          <a:xfrm>
            <a:off x="263770" y="149468"/>
            <a:ext cx="10893668" cy="712178"/>
          </a:xfrm>
        </p:spPr>
        <p:txBody>
          <a:bodyPr>
            <a:noAutofit/>
          </a:bodyPr>
          <a:lstStyle/>
          <a:p>
            <a:r>
              <a:rPr lang="en-IN" sz="2800" b="1" dirty="0">
                <a:latin typeface="Times New Roman" panose="02020603050405020304" pitchFamily="18" charset="0"/>
                <a:cs typeface="Times New Roman" panose="02020603050405020304" pitchFamily="18" charset="0"/>
              </a:rPr>
              <a:t>Shri Vishnu Engineering College for Women::</a:t>
            </a:r>
            <a:r>
              <a:rPr lang="en-IN" sz="2800" b="1" dirty="0" err="1">
                <a:latin typeface="Times New Roman" panose="02020603050405020304" pitchFamily="18" charset="0"/>
                <a:cs typeface="Times New Roman" panose="02020603050405020304" pitchFamily="18" charset="0"/>
              </a:rPr>
              <a:t>Bhimavaram</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(Autonomous)</a:t>
            </a:r>
          </a:p>
        </p:txBody>
      </p:sp>
      <p:sp>
        <p:nvSpPr>
          <p:cNvPr id="3" name="Subtitle 2">
            <a:extLst>
              <a:ext uri="{FF2B5EF4-FFF2-40B4-BE49-F238E27FC236}">
                <a16:creationId xmlns:a16="http://schemas.microsoft.com/office/drawing/2014/main" id="{6B3087AE-93BB-4469-9355-5BCFEC6C113C}"/>
              </a:ext>
            </a:extLst>
          </p:cNvPr>
          <p:cNvSpPr>
            <a:spLocks noGrp="1"/>
          </p:cNvSpPr>
          <p:nvPr>
            <p:ph type="subTitle" idx="1"/>
          </p:nvPr>
        </p:nvSpPr>
        <p:spPr>
          <a:xfrm>
            <a:off x="1190625" y="1220788"/>
            <a:ext cx="9144000" cy="4684712"/>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An Accurate Lane Detection System From Continuous Driving Scenes Using Deep Neural Networks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IV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 II Sem Project Power Point Presentation</a:t>
            </a:r>
          </a:p>
          <a:p>
            <a:r>
              <a:rPr lang="en-IN" dirty="0">
                <a:latin typeface="Times New Roman" panose="02020603050405020304" pitchFamily="18" charset="0"/>
                <a:cs typeface="Times New Roman" panose="02020603050405020304" pitchFamily="18" charset="0"/>
              </a:rPr>
              <a:t>In </a:t>
            </a:r>
          </a:p>
          <a:p>
            <a:r>
              <a:rPr lang="en-IN" dirty="0">
                <a:latin typeface="Times New Roman" panose="02020603050405020304" pitchFamily="18" charset="0"/>
                <a:cs typeface="Times New Roman" panose="02020603050405020304" pitchFamily="18" charset="0"/>
              </a:rPr>
              <a:t>Computer Science and Engineering</a:t>
            </a:r>
          </a:p>
          <a:p>
            <a:r>
              <a:rPr lang="en-IN" dirty="0">
                <a:latin typeface="Times New Roman" panose="02020603050405020304" pitchFamily="18" charset="0"/>
                <a:cs typeface="Times New Roman" panose="02020603050405020304" pitchFamily="18" charset="0"/>
              </a:rPr>
              <a:t>By</a:t>
            </a:r>
          </a:p>
          <a:p>
            <a:r>
              <a:rPr lang="en-US" dirty="0" err="1">
                <a:latin typeface="Times New Roman" panose="02020603050405020304" pitchFamily="18" charset="0"/>
                <a:ea typeface="Times New Roman" panose="02020603050405020304" pitchFamily="18" charset="0"/>
                <a:cs typeface="Times New Roman" panose="02020603050405020304" pitchFamily="18" charset="0"/>
              </a:rPr>
              <a:t>Kancherla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Jnana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Varshitha</a:t>
            </a:r>
            <a:r>
              <a:rPr lang="en-US" dirty="0">
                <a:latin typeface="Times New Roman" panose="02020603050405020304" pitchFamily="18" charset="0"/>
                <a:ea typeface="Times New Roman" panose="02020603050405020304" pitchFamily="18" charset="0"/>
                <a:cs typeface="Times New Roman" panose="02020603050405020304" pitchFamily="18" charset="0"/>
              </a:rPr>
              <a:t>                 - 18B01A0571</a:t>
            </a:r>
            <a:endParaRPr lang="en-US" sz="7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ea typeface="Times New Roman" panose="02020603050405020304" pitchFamily="18" charset="0"/>
                <a:cs typeface="Times New Roman" panose="02020603050405020304" pitchFamily="18" charset="0"/>
              </a:rPr>
              <a:t>Pudi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Veekshita</a:t>
            </a:r>
            <a:r>
              <a:rPr lang="en-US" dirty="0">
                <a:latin typeface="Times New Roman" panose="02020603050405020304" pitchFamily="18" charset="0"/>
                <a:ea typeface="Times New Roman" panose="02020603050405020304" pitchFamily="18" charset="0"/>
                <a:cs typeface="Times New Roman" panose="02020603050405020304" pitchFamily="18" charset="0"/>
              </a:rPr>
              <a:t>                                     - 18B01A0580</a:t>
            </a:r>
            <a:endParaRPr lang="en-US" sz="7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Mandavelli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Gayatri</a:t>
            </a:r>
            <a:r>
              <a:rPr lang="en-US" dirty="0">
                <a:latin typeface="Times New Roman" panose="02020603050405020304" pitchFamily="18" charset="0"/>
                <a:cs typeface="Times New Roman" panose="02020603050405020304" pitchFamily="18" charset="0"/>
              </a:rPr>
              <a:t> Devi                     - 18B01A0598</a:t>
            </a:r>
            <a:endParaRPr lang="en-US" sz="7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ea typeface="Times New Roman" panose="02020603050405020304" pitchFamily="18" charset="0"/>
                <a:cs typeface="Times New Roman" panose="02020603050405020304" pitchFamily="18" charset="0"/>
              </a:rPr>
              <a:t>Nallam</a:t>
            </a:r>
            <a:r>
              <a:rPr lang="en-US" dirty="0">
                <a:latin typeface="Times New Roman" panose="02020603050405020304" pitchFamily="18" charset="0"/>
                <a:ea typeface="Times New Roman" panose="02020603050405020304" pitchFamily="18" charset="0"/>
                <a:cs typeface="Times New Roman" panose="02020603050405020304" pitchFamily="18" charset="0"/>
              </a:rPr>
              <a:t> Venkata Sai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Nikitha</a:t>
            </a:r>
            <a:r>
              <a:rPr lang="en-US" dirty="0">
                <a:latin typeface="Times New Roman" panose="02020603050405020304" pitchFamily="18" charset="0"/>
                <a:ea typeface="Times New Roman" panose="02020603050405020304" pitchFamily="18" charset="0"/>
                <a:cs typeface="Times New Roman" panose="02020603050405020304" pitchFamily="18" charset="0"/>
              </a:rPr>
              <a:t>                - 18B01A05A6</a:t>
            </a:r>
            <a:endParaRPr lang="en-US" sz="7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ea typeface="Times New Roman" panose="02020603050405020304" pitchFamily="18" charset="0"/>
                <a:cs typeface="Times New Roman" panose="02020603050405020304" pitchFamily="18" charset="0"/>
              </a:rPr>
              <a:t>Koppisetti</a:t>
            </a:r>
            <a:r>
              <a:rPr lang="en-US" dirty="0">
                <a:latin typeface="Times New Roman" panose="02020603050405020304" pitchFamily="18" charset="0"/>
                <a:ea typeface="Times New Roman" panose="02020603050405020304" pitchFamily="18" charset="0"/>
                <a:cs typeface="Times New Roman" panose="02020603050405020304" pitchFamily="18" charset="0"/>
              </a:rPr>
              <a:t> Venkata Mani Madhuri    - 19B01A0511</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guidance of </a:t>
            </a:r>
          </a:p>
          <a:p>
            <a:r>
              <a:rPr lang="en-US" dirty="0">
                <a:solidFill>
                  <a:srgbClr val="000000"/>
                </a:solidFill>
                <a:latin typeface="Times New Roman" panose="02020603050405020304" pitchFamily="18" charset="0"/>
                <a:cs typeface="Times New Roman" panose="02020603050405020304" pitchFamily="18" charset="0"/>
              </a:rPr>
              <a:t>Mrs. N. </a:t>
            </a:r>
            <a:r>
              <a:rPr lang="en-US" dirty="0" err="1">
                <a:solidFill>
                  <a:srgbClr val="000000"/>
                </a:solidFill>
                <a:latin typeface="Times New Roman" panose="02020603050405020304" pitchFamily="18" charset="0"/>
                <a:cs typeface="Times New Roman" panose="02020603050405020304" pitchFamily="18" charset="0"/>
              </a:rPr>
              <a:t>Silpa</a:t>
            </a:r>
            <a:r>
              <a:rPr lang="en-US" dirty="0">
                <a:solidFill>
                  <a:srgbClr val="000000"/>
                </a:solidFill>
                <a:latin typeface="Times New Roman" panose="02020603050405020304" pitchFamily="18" charset="0"/>
                <a:cs typeface="Times New Roman" panose="02020603050405020304" pitchFamily="18" charset="0"/>
              </a:rPr>
              <a:t> </a:t>
            </a:r>
            <a:endParaRPr lang="en-IN" b="1" dirty="0">
              <a:solidFill>
                <a:srgbClr val="000000"/>
              </a:solidFill>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M.Tech</a:t>
            </a:r>
            <a:r>
              <a:rPr lang="en-IN" sz="2000" b="1" dirty="0">
                <a:latin typeface="Times New Roman" panose="02020603050405020304" pitchFamily="18" charset="0"/>
                <a:cs typeface="Times New Roman" panose="02020603050405020304" pitchFamily="18" charset="0"/>
              </a:rPr>
              <a:t>(Ph.D.)</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a:t>
            </a:r>
          </a:p>
          <a:p>
            <a:pPr algn="ctr"/>
            <a:r>
              <a:rPr lang="en-IN"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6B51231A-33C2-4D64-B53C-24781D354E15}"/>
              </a:ext>
            </a:extLst>
          </p:cNvPr>
          <p:cNvSpPr txBox="1"/>
          <p:nvPr/>
        </p:nvSpPr>
        <p:spPr>
          <a:xfrm>
            <a:off x="9996854" y="1512276"/>
            <a:ext cx="2004646"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REVIEW NO: 1</a:t>
            </a:r>
          </a:p>
          <a:p>
            <a:r>
              <a:rPr lang="en-IN" dirty="0">
                <a:latin typeface="Times New Roman" panose="02020603050405020304" pitchFamily="18" charset="0"/>
                <a:cs typeface="Times New Roman" panose="02020603050405020304" pitchFamily="18" charset="0"/>
              </a:rPr>
              <a:t>Date: 22-02-2022</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83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397812"/>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No:10</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125506" y="137022"/>
            <a:ext cx="109791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LITERATURE SURVEY</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367406"/>
            <a:ext cx="10559078" cy="3616375"/>
          </a:xfrm>
          <a:prstGeom prst="rect">
            <a:avLst/>
          </a:prstGeom>
          <a:noFill/>
        </p:spPr>
        <p:txBody>
          <a:bodyPr wrap="square" rtlCol="0">
            <a:spAutoFit/>
          </a:bodyPr>
          <a:lstStyle/>
          <a:p>
            <a:r>
              <a:rPr lang="en-US" sz="2000" i="1" dirty="0">
                <a:latin typeface="Times New Roman" panose="02020603050405020304" pitchFamily="18" charset="0"/>
                <a:cs typeface="Times New Roman" pitchFamily="18" charset="0"/>
              </a:rPr>
              <a:t>C. </a:t>
            </a:r>
            <a:r>
              <a:rPr lang="en-US" sz="2000" i="1" dirty="0" err="1">
                <a:latin typeface="Times New Roman" panose="02020603050405020304" pitchFamily="18" charset="0"/>
                <a:cs typeface="Times New Roman" pitchFamily="18" charset="0"/>
              </a:rPr>
              <a:t>Wojek</a:t>
            </a:r>
            <a:r>
              <a:rPr lang="en-US" sz="2000" i="1" dirty="0">
                <a:latin typeface="Times New Roman" panose="02020603050405020304" pitchFamily="18" charset="0"/>
                <a:cs typeface="Times New Roman" pitchFamily="18" charset="0"/>
              </a:rPr>
              <a:t> and B. Schiele, “A dynamic conditional random field model for joint labeling of object and scene classes”</a:t>
            </a:r>
            <a:r>
              <a:rPr lang="fr-FR" sz="2000" i="1" dirty="0">
                <a:latin typeface="Times New Roman" panose="02020603050405020304" pitchFamily="18" charset="0"/>
                <a:cs typeface="Times New Roman" pitchFamily="18" charset="0"/>
              </a:rPr>
              <a:t>.</a:t>
            </a:r>
          </a:p>
          <a:p>
            <a:pPr marL="342900" indent="-342900">
              <a:buFont typeface="Courier New" panose="02070309020205020404" pitchFamily="49" charset="0"/>
              <a:buChar char="o"/>
            </a:pPr>
            <a:endParaRPr lang="fr-FR" sz="600" dirty="0">
              <a:latin typeface="Times New Roman" panose="02020603050405020304" pitchFamily="18" charset="0"/>
              <a:cs typeface="Times New Roman" pitchFamily="18" charset="0"/>
            </a:endParaRPr>
          </a:p>
          <a:p>
            <a:pPr marL="800100" lvl="1" indent="-342900">
              <a:buFont typeface="Courier New" panose="02070309020205020404" pitchFamily="49" charset="0"/>
              <a:buChar char="o"/>
            </a:pPr>
            <a:r>
              <a:rPr lang="fr-FR" sz="2000" b="1" dirty="0">
                <a:latin typeface="Times New Roman" panose="02020603050405020304" pitchFamily="18" charset="0"/>
                <a:cs typeface="Times New Roman" pitchFamily="18" charset="0"/>
              </a:rPr>
              <a:t>Observation 1</a:t>
            </a:r>
            <a:r>
              <a:rPr lang="fr-FR" sz="2000" dirty="0">
                <a:latin typeface="Times New Roman" panose="02020603050405020304" pitchFamily="18" charset="0"/>
                <a:cs typeface="Times New Roman" pitchFamily="18" charset="0"/>
              </a:rPr>
              <a:t> : It </a:t>
            </a:r>
            <a:r>
              <a:rPr lang="en-US" sz="2000" dirty="0">
                <a:latin typeface="Times New Roman" panose="02020603050405020304" pitchFamily="18" charset="0"/>
                <a:cs typeface="Times New Roman" panose="02020603050405020304" pitchFamily="18" charset="0"/>
              </a:rPr>
              <a:t>video sequences and systematically analyze the contribution of different system components </a:t>
            </a:r>
            <a:r>
              <a:rPr lang="en-US" sz="2000" b="0" i="0" dirty="0">
                <a:solidFill>
                  <a:srgbClr val="333333"/>
                </a:solidFill>
                <a:effectLst/>
                <a:latin typeface="Times New Roman" panose="02020603050405020304" pitchFamily="18" charset="0"/>
                <a:cs typeface="Times New Roman" panose="02020603050405020304" pitchFamily="18" charset="0"/>
              </a:rPr>
              <a:t>.</a:t>
            </a:r>
          </a:p>
          <a:p>
            <a:pPr marL="800100" lvl="1" indent="-342900">
              <a:buFont typeface="Courier New" panose="02070309020205020404" pitchFamily="49" charset="0"/>
              <a:buChar char="o"/>
            </a:pPr>
            <a:endParaRPr lang="en-US" sz="6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6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r>
              <a:rPr lang="en-US" sz="2000" b="1" dirty="0">
                <a:solidFill>
                  <a:srgbClr val="333333"/>
                </a:solidFill>
                <a:latin typeface="Times New Roman" panose="02020603050405020304" pitchFamily="18" charset="0"/>
                <a:cs typeface="Times New Roman" panose="02020603050405020304" pitchFamily="18" charset="0"/>
              </a:rPr>
              <a:t>Observation 2 </a:t>
            </a:r>
            <a:r>
              <a:rPr lang="en-US" sz="2000" dirty="0">
                <a:solidFill>
                  <a:srgbClr val="333333"/>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Convolutional Neural Networks (CNN) is used</a:t>
            </a:r>
            <a:r>
              <a:rPr lang="en-US" sz="2000" dirty="0">
                <a:solidFill>
                  <a:srgbClr val="333333"/>
                </a:solidFill>
                <a:latin typeface="Times New Roman" panose="02020603050405020304" pitchFamily="18" charset="0"/>
                <a:cs typeface="Times New Roman" panose="02020603050405020304" pitchFamily="18" charset="0"/>
              </a:rPr>
              <a:t>.</a:t>
            </a:r>
          </a:p>
          <a:p>
            <a:pPr marL="800100" lvl="1" indent="-342900">
              <a:buFont typeface="Courier New" panose="02070309020205020404" pitchFamily="49" charset="0"/>
              <a:buChar char="o"/>
            </a:pPr>
            <a:endParaRPr lang="fr-FR" sz="1000" dirty="0">
              <a:latin typeface="Times New Roman" pitchFamily="18" charset="0"/>
              <a:cs typeface="Times New Roman" pitchFamily="18" charset="0"/>
            </a:endParaRPr>
          </a:p>
          <a:p>
            <a:r>
              <a:rPr lang="en-US" sz="2000" i="1" dirty="0">
                <a:latin typeface="Times New Roman" panose="02020603050405020304" pitchFamily="18" charset="0"/>
                <a:cs typeface="Times New Roman" pitchFamily="18" charset="0"/>
              </a:rPr>
              <a:t>J. </a:t>
            </a:r>
            <a:r>
              <a:rPr lang="en-US" sz="2000" i="1" dirty="0" err="1">
                <a:latin typeface="Times New Roman" panose="02020603050405020304" pitchFamily="18" charset="0"/>
                <a:cs typeface="Times New Roman" pitchFamily="18" charset="0"/>
              </a:rPr>
              <a:t>Hur</a:t>
            </a:r>
            <a:r>
              <a:rPr lang="en-US" sz="2000" i="1" dirty="0">
                <a:latin typeface="Times New Roman" panose="02020603050405020304" pitchFamily="18" charset="0"/>
                <a:cs typeface="Times New Roman" pitchFamily="18" charset="0"/>
              </a:rPr>
              <a:t>, S.-N. Kang, and S.-W. </a:t>
            </a:r>
            <a:r>
              <a:rPr lang="en-US" sz="2000" i="1" dirty="0" err="1">
                <a:latin typeface="Times New Roman" panose="02020603050405020304" pitchFamily="18" charset="0"/>
                <a:cs typeface="Times New Roman" pitchFamily="18" charset="0"/>
              </a:rPr>
              <a:t>Seo</a:t>
            </a:r>
            <a:r>
              <a:rPr lang="en-US" sz="2000" i="1" dirty="0">
                <a:latin typeface="Times New Roman" panose="02020603050405020304" pitchFamily="18" charset="0"/>
                <a:cs typeface="Times New Roman" pitchFamily="18" charset="0"/>
              </a:rPr>
              <a:t>, “Multi-lane detection in urban driving environments using conditional random fields,”.</a:t>
            </a:r>
          </a:p>
          <a:p>
            <a:endParaRPr lang="en-US" sz="500" i="1" dirty="0">
              <a:latin typeface="Times New Roman" panose="02020603050405020304" pitchFamily="18" charset="0"/>
              <a:cs typeface="Times New Roman" pitchFamily="18" charset="0"/>
            </a:endParaRPr>
          </a:p>
          <a:p>
            <a:pPr marL="800100" lvl="1" indent="-342900">
              <a:buFont typeface="Courier New" panose="02070309020205020404" pitchFamily="49" charset="0"/>
              <a:buChar char="o"/>
            </a:pPr>
            <a:r>
              <a:rPr lang="en-US" sz="2000" b="1" dirty="0">
                <a:latin typeface="Times New Roman" panose="02020603050405020304" pitchFamily="18" charset="0"/>
                <a:cs typeface="Times New Roman" pitchFamily="18" charset="0"/>
              </a:rPr>
              <a:t>Observation 1</a:t>
            </a:r>
            <a:r>
              <a:rPr lang="en-US" sz="2000" dirty="0">
                <a:latin typeface="Times New Roman" panose="02020603050405020304" pitchFamily="18" charset="0"/>
                <a:cs typeface="Times New Roman" pitchFamily="18" charset="0"/>
              </a:rPr>
              <a:t> : </a:t>
            </a:r>
            <a:r>
              <a:rPr lang="en-US" sz="2000" b="0" i="0" dirty="0">
                <a:solidFill>
                  <a:srgbClr val="333333"/>
                </a:solidFill>
                <a:effectLst/>
                <a:latin typeface="Times New Roman" panose="02020603050405020304" pitchFamily="18" charset="0"/>
                <a:cs typeface="Times New Roman" panose="02020603050405020304" pitchFamily="18" charset="0"/>
              </a:rPr>
              <a:t>Conditional Random Fields (CRFs) is used </a:t>
            </a:r>
            <a:r>
              <a:rPr lang="en-US" sz="2000" dirty="0">
                <a:latin typeface="Times New Roman" panose="02020603050405020304" pitchFamily="18" charset="0"/>
                <a:cs typeface="Times New Roman" pitchFamily="18" charset="0"/>
              </a:rPr>
              <a:t>.</a:t>
            </a:r>
          </a:p>
          <a:p>
            <a:pPr marL="800100" lvl="1" indent="-342900">
              <a:buFont typeface="Courier New" panose="02070309020205020404" pitchFamily="49" charset="0"/>
              <a:buChar char="o"/>
            </a:pPr>
            <a:endParaRPr lang="en-US" sz="600" dirty="0">
              <a:latin typeface="Times New Roman" panose="02020603050405020304" pitchFamily="18" charset="0"/>
              <a:cs typeface="Times New Roman" pitchFamily="18" charset="0"/>
            </a:endParaRPr>
          </a:p>
          <a:p>
            <a:pPr marL="800100" lvl="1" indent="-342900">
              <a:buFont typeface="Courier New" panose="02070309020205020404" pitchFamily="49" charset="0"/>
              <a:buChar char="o"/>
            </a:pPr>
            <a:r>
              <a:rPr lang="en-US" sz="2000" b="1" dirty="0">
                <a:latin typeface="Times New Roman" panose="02020603050405020304" pitchFamily="18" charset="0"/>
                <a:cs typeface="Times New Roman" pitchFamily="18" charset="0"/>
              </a:rPr>
              <a:t>Observation 2 </a:t>
            </a:r>
            <a:r>
              <a:rPr lang="en-US" sz="2000" dirty="0">
                <a:latin typeface="Times New Roman" panose="02020603050405020304" pitchFamily="18" charset="0"/>
                <a:cs typeface="Times New Roman"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Caltech Lane Datasets with runtime rates of 30 fps are used</a:t>
            </a:r>
            <a:r>
              <a:rPr lang="en-US" sz="2000" dirty="0">
                <a:latin typeface="Times New Roman" panose="02020603050405020304" pitchFamily="18" charset="0"/>
                <a:cs typeface="Times New Roman" pitchFamily="18" charset="0"/>
              </a:rPr>
              <a:t>. </a:t>
            </a:r>
          </a:p>
          <a:p>
            <a:pPr marL="171450" indent="-171450">
              <a:buFont typeface="Courier New" panose="02070309020205020404" pitchFamily="49" charset="0"/>
              <a:buChar char="o"/>
            </a:pPr>
            <a:endParaRPr lang="en-US" sz="1000" dirty="0">
              <a:latin typeface="Times New Roman" panose="02020603050405020304" pitchFamily="18" charset="0"/>
              <a:cs typeface="Times New Roman" pitchFamily="18" charset="0"/>
            </a:endParaRPr>
          </a:p>
        </p:txBody>
      </p:sp>
      <p:pic>
        <p:nvPicPr>
          <p:cNvPr id="9" name="Picture 8" descr="3500280.png"/>
          <p:cNvPicPr>
            <a:picLocks noChangeAspect="1"/>
          </p:cNvPicPr>
          <p:nvPr/>
        </p:nvPicPr>
        <p:blipFill>
          <a:blip r:embed="rId3"/>
          <a:stretch>
            <a:fillRect/>
          </a:stretch>
        </p:blipFill>
        <p:spPr>
          <a:xfrm>
            <a:off x="8741973" y="4581369"/>
            <a:ext cx="2989386" cy="2039816"/>
          </a:xfrm>
          <a:prstGeom prst="rect">
            <a:avLst/>
          </a:prstGeom>
        </p:spPr>
      </p:pic>
    </p:spTree>
    <p:extLst>
      <p:ext uri="{BB962C8B-B14F-4D97-AF65-F5344CB8AC3E}">
        <p14:creationId xmlns:p14="http://schemas.microsoft.com/office/powerpoint/2010/main" val="88991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No:11</a:t>
            </a:r>
          </a:p>
          <a:p>
            <a:pPr algn="ctr"/>
            <a:r>
              <a:rPr lang="en-IN"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59673ABC-ECA4-43E2-B87C-79B73C068D81}"/>
              </a:ext>
            </a:extLst>
          </p:cNvPr>
          <p:cNvSpPr txBox="1">
            <a:spLocks/>
          </p:cNvSpPr>
          <p:nvPr/>
        </p:nvSpPr>
        <p:spPr>
          <a:xfrm>
            <a:off x="1670539" y="-26986"/>
            <a:ext cx="7965830"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Times New Roman" panose="02020603050405020304" pitchFamily="18" charset="0"/>
                <a:cs typeface="Times New Roman" panose="02020603050405020304" pitchFamily="18" charset="0"/>
              </a:rPr>
              <a:t>    FEASIBILITY ANALYSIS</a:t>
            </a:r>
          </a:p>
        </p:txBody>
      </p:sp>
      <p:sp>
        <p:nvSpPr>
          <p:cNvPr id="8" name="Text Placeholder 3">
            <a:extLst>
              <a:ext uri="{FF2B5EF4-FFF2-40B4-BE49-F238E27FC236}">
                <a16:creationId xmlns:a16="http://schemas.microsoft.com/office/drawing/2014/main" id="{A6806257-922B-40E1-B64E-3B2F4D443A0E}"/>
              </a:ext>
            </a:extLst>
          </p:cNvPr>
          <p:cNvSpPr txBox="1">
            <a:spLocks/>
          </p:cNvSpPr>
          <p:nvPr/>
        </p:nvSpPr>
        <p:spPr>
          <a:xfrm>
            <a:off x="589085" y="1364878"/>
            <a:ext cx="10643691" cy="2382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chemeClr val="tx1">
                  <a:lumMod val="95000"/>
                  <a:lumOff val="5000"/>
                </a:schemeClr>
              </a:buClr>
              <a:buFont typeface="Courier New" pitchFamily="49" charset="0"/>
              <a:buChar char="o"/>
            </a:pPr>
            <a:endParaRPr lang="en-IN" dirty="0"/>
          </a:p>
        </p:txBody>
      </p:sp>
      <p:sp>
        <p:nvSpPr>
          <p:cNvPr id="9" name="TextBox 8">
            <a:extLst>
              <a:ext uri="{FF2B5EF4-FFF2-40B4-BE49-F238E27FC236}">
                <a16:creationId xmlns:a16="http://schemas.microsoft.com/office/drawing/2014/main" id="{280631E2-8DFB-45D8-924A-E2BD5941A07D}"/>
              </a:ext>
            </a:extLst>
          </p:cNvPr>
          <p:cNvSpPr txBox="1"/>
          <p:nvPr/>
        </p:nvSpPr>
        <p:spPr>
          <a:xfrm>
            <a:off x="844063" y="1294508"/>
            <a:ext cx="10455908" cy="378565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Technical Feasibility – </a:t>
            </a:r>
            <a:r>
              <a:rPr lang="en-US" sz="2400" dirty="0">
                <a:latin typeface="Times New Roman" panose="02020603050405020304" pitchFamily="18" charset="0"/>
                <a:cs typeface="Times New Roman" panose="02020603050405020304" pitchFamily="18" charset="0"/>
              </a:rPr>
              <a:t>An Accurate Lane Detection System From Continuous Driving Scenes Using Deep Neural Networks uses deep learning techniques CNN and RNN which are technically feasible.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Economic Feasibility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Accurate Lane Detection System From Continuous Driving Scenes Using Deep Neural Networks uses all the open source techniques </a:t>
            </a:r>
            <a:r>
              <a:rPr lang="en-US" sz="2400" dirty="0" err="1">
                <a:latin typeface="Times New Roman" panose="02020603050405020304" pitchFamily="18" charset="0"/>
                <a:cs typeface="Times New Roman" panose="02020603050405020304" pitchFamily="18" charset="0"/>
              </a:rPr>
              <a:t>so,our</a:t>
            </a:r>
            <a:r>
              <a:rPr lang="en-US" sz="2400" dirty="0">
                <a:latin typeface="Times New Roman" panose="02020603050405020304" pitchFamily="18" charset="0"/>
                <a:cs typeface="Times New Roman" panose="02020603050405020304" pitchFamily="18" charset="0"/>
              </a:rPr>
              <a:t> project is economically feasible.</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p>
        </p:txBody>
      </p:sp>
      <p:sp>
        <p:nvSpPr>
          <p:cNvPr id="8198" name="AutoShape 6"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download.png">
            <a:extLst>
              <a:ext uri="{FF2B5EF4-FFF2-40B4-BE49-F238E27FC236}">
                <a16:creationId xmlns:a16="http://schemas.microsoft.com/office/drawing/2014/main" id="{5904511F-9BA2-4BDB-81B9-82575B972986}"/>
              </a:ext>
            </a:extLst>
          </p:cNvPr>
          <p:cNvPicPr>
            <a:picLocks noChangeAspect="1"/>
          </p:cNvPicPr>
          <p:nvPr/>
        </p:nvPicPr>
        <p:blipFill>
          <a:blip r:embed="rId3"/>
          <a:stretch>
            <a:fillRect/>
          </a:stretch>
        </p:blipFill>
        <p:spPr>
          <a:xfrm>
            <a:off x="6583422" y="4097944"/>
            <a:ext cx="4167553" cy="2105172"/>
          </a:xfrm>
          <a:prstGeom prst="rect">
            <a:avLst/>
          </a:prstGeom>
        </p:spPr>
      </p:pic>
    </p:spTree>
    <p:extLst>
      <p:ext uri="{BB962C8B-B14F-4D97-AF65-F5344CB8AC3E}">
        <p14:creationId xmlns:p14="http://schemas.microsoft.com/office/powerpoint/2010/main" val="35198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No:12</a:t>
            </a:r>
          </a:p>
          <a:p>
            <a:pPr algn="ctr"/>
            <a:r>
              <a:rPr lang="en-IN"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59673ABC-ECA4-43E2-B87C-79B73C068D81}"/>
              </a:ext>
            </a:extLst>
          </p:cNvPr>
          <p:cNvSpPr txBox="1">
            <a:spLocks/>
          </p:cNvSpPr>
          <p:nvPr/>
        </p:nvSpPr>
        <p:spPr>
          <a:xfrm>
            <a:off x="1670539" y="-26986"/>
            <a:ext cx="7965830"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Times New Roman" panose="02020603050405020304" pitchFamily="18" charset="0"/>
                <a:cs typeface="Times New Roman" panose="02020603050405020304" pitchFamily="18" charset="0"/>
              </a:rPr>
              <a:t>    FEASIBILITY ANALYSIS</a:t>
            </a:r>
          </a:p>
        </p:txBody>
      </p:sp>
      <p:sp>
        <p:nvSpPr>
          <p:cNvPr id="8" name="Text Placeholder 3">
            <a:extLst>
              <a:ext uri="{FF2B5EF4-FFF2-40B4-BE49-F238E27FC236}">
                <a16:creationId xmlns:a16="http://schemas.microsoft.com/office/drawing/2014/main" id="{A6806257-922B-40E1-B64E-3B2F4D443A0E}"/>
              </a:ext>
            </a:extLst>
          </p:cNvPr>
          <p:cNvSpPr txBox="1">
            <a:spLocks/>
          </p:cNvSpPr>
          <p:nvPr/>
        </p:nvSpPr>
        <p:spPr>
          <a:xfrm>
            <a:off x="589085" y="1364878"/>
            <a:ext cx="10643691" cy="23823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chemeClr val="tx1">
                  <a:lumMod val="95000"/>
                  <a:lumOff val="5000"/>
                </a:schemeClr>
              </a:buClr>
              <a:buFont typeface="Courier New" pitchFamily="49" charset="0"/>
              <a:buChar char="o"/>
            </a:pPr>
            <a:endParaRPr lang="en-IN" dirty="0"/>
          </a:p>
        </p:txBody>
      </p:sp>
      <p:sp>
        <p:nvSpPr>
          <p:cNvPr id="9" name="TextBox 8">
            <a:extLst>
              <a:ext uri="{FF2B5EF4-FFF2-40B4-BE49-F238E27FC236}">
                <a16:creationId xmlns:a16="http://schemas.microsoft.com/office/drawing/2014/main" id="{280631E2-8DFB-45D8-924A-E2BD5941A07D}"/>
              </a:ext>
            </a:extLst>
          </p:cNvPr>
          <p:cNvSpPr txBox="1"/>
          <p:nvPr/>
        </p:nvSpPr>
        <p:spPr>
          <a:xfrm>
            <a:off x="844062" y="1364878"/>
            <a:ext cx="10548187" cy="341632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Behavioural Feasibility –</a:t>
            </a:r>
            <a:r>
              <a:rPr lang="en-US" sz="2400" dirty="0">
                <a:latin typeface="Times New Roman" panose="02020603050405020304" pitchFamily="18" charset="0"/>
                <a:cs typeface="Times New Roman" panose="02020603050405020304" pitchFamily="18" charset="0"/>
              </a:rPr>
              <a:t>.The man power in An Accurate Lane Detection System From Continuous Driving Scenes Using Deep Neural Networks is 5 members which is </a:t>
            </a:r>
            <a:r>
              <a:rPr lang="en-US" sz="2400" dirty="0" err="1">
                <a:latin typeface="Times New Roman" panose="02020603050405020304" pitchFamily="18" charset="0"/>
                <a:cs typeface="Times New Roman" panose="02020603050405020304" pitchFamily="18" charset="0"/>
              </a:rPr>
              <a:t>behaviourally</a:t>
            </a:r>
            <a:r>
              <a:rPr lang="en-US" sz="2400" dirty="0">
                <a:latin typeface="Times New Roman" panose="02020603050405020304" pitchFamily="18" charset="0"/>
                <a:cs typeface="Times New Roman" panose="02020603050405020304" pitchFamily="18" charset="0"/>
              </a:rPr>
              <a:t> feasible.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Time Feasibility </a:t>
            </a:r>
            <a:r>
              <a:rPr lang="en-IN" sz="2400" dirty="0">
                <a:latin typeface="Times New Roman" panose="02020603050405020304" pitchFamily="18" charset="0"/>
                <a:cs typeface="Times New Roman" panose="02020603050405020304" pitchFamily="18" charset="0"/>
              </a:rPr>
              <a:t>– The time to complete </a:t>
            </a:r>
            <a:r>
              <a:rPr lang="en-US" sz="2400" dirty="0">
                <a:latin typeface="Times New Roman" panose="02020603050405020304" pitchFamily="18" charset="0"/>
                <a:cs typeface="Times New Roman" panose="02020603050405020304" pitchFamily="18" charset="0"/>
              </a:rPr>
              <a:t>An Accurate Lane Detection System From Continuous Driving Scenes Using Deep Neural Networks is 6 months so, our project is timely feasible.</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p>
        </p:txBody>
      </p:sp>
      <p:sp>
        <p:nvSpPr>
          <p:cNvPr id="8198" name="AutoShape 6"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Feasibility Study in Software Engineering – ScienceSo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download.png">
            <a:extLst>
              <a:ext uri="{FF2B5EF4-FFF2-40B4-BE49-F238E27FC236}">
                <a16:creationId xmlns:a16="http://schemas.microsoft.com/office/drawing/2014/main" id="{9B13B203-271C-4A28-9404-B1EB466DE904}"/>
              </a:ext>
            </a:extLst>
          </p:cNvPr>
          <p:cNvPicPr>
            <a:picLocks noChangeAspect="1"/>
          </p:cNvPicPr>
          <p:nvPr/>
        </p:nvPicPr>
        <p:blipFill>
          <a:blip r:embed="rId3"/>
          <a:stretch>
            <a:fillRect/>
          </a:stretch>
        </p:blipFill>
        <p:spPr>
          <a:xfrm>
            <a:off x="6449198" y="4035725"/>
            <a:ext cx="4167553" cy="2105172"/>
          </a:xfrm>
          <a:prstGeom prst="rect">
            <a:avLst/>
          </a:prstGeom>
        </p:spPr>
      </p:pic>
    </p:spTree>
    <p:extLst>
      <p:ext uri="{BB962C8B-B14F-4D97-AF65-F5344CB8AC3E}">
        <p14:creationId xmlns:p14="http://schemas.microsoft.com/office/powerpoint/2010/main" val="335932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No:13</a:t>
            </a:r>
          </a:p>
        </p:txBody>
      </p:sp>
      <p:sp>
        <p:nvSpPr>
          <p:cNvPr id="5" name="TextBox 4">
            <a:extLst>
              <a:ext uri="{FF2B5EF4-FFF2-40B4-BE49-F238E27FC236}">
                <a16:creationId xmlns:a16="http://schemas.microsoft.com/office/drawing/2014/main" id="{C486C111-5444-4914-9E45-DB81B87DDFCF}"/>
              </a:ext>
            </a:extLst>
          </p:cNvPr>
          <p:cNvSpPr txBox="1"/>
          <p:nvPr/>
        </p:nvSpPr>
        <p:spPr>
          <a:xfrm>
            <a:off x="753207" y="197224"/>
            <a:ext cx="8610601"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REQUIREMENT ANALYSIS</a:t>
            </a:r>
          </a:p>
        </p:txBody>
      </p:sp>
      <p:sp>
        <p:nvSpPr>
          <p:cNvPr id="9" name="TextBox 8">
            <a:extLst>
              <a:ext uri="{FF2B5EF4-FFF2-40B4-BE49-F238E27FC236}">
                <a16:creationId xmlns:a16="http://schemas.microsoft.com/office/drawing/2014/main" id="{650D62F9-E95E-4BC4-9263-D6ECD409E275}"/>
              </a:ext>
            </a:extLst>
          </p:cNvPr>
          <p:cNvSpPr txBox="1"/>
          <p:nvPr/>
        </p:nvSpPr>
        <p:spPr>
          <a:xfrm>
            <a:off x="753208" y="1318846"/>
            <a:ext cx="5513367" cy="2539157"/>
          </a:xfrm>
          <a:prstGeom prst="rect">
            <a:avLst/>
          </a:prstGeom>
          <a:noFill/>
        </p:spPr>
        <p:txBody>
          <a:bodyPr wrap="square" rtlCol="0">
            <a:spAutoFit/>
          </a:bodyPr>
          <a:lstStyle/>
          <a:p>
            <a:pPr>
              <a:buNone/>
            </a:pPr>
            <a:r>
              <a:rPr lang="en-IN" sz="2000" b="1" dirty="0">
                <a:latin typeface="Times New Roman" panose="02020603050405020304" pitchFamily="18" charset="0"/>
                <a:cs typeface="Times New Roman" panose="02020603050405020304" pitchFamily="18" charset="0"/>
              </a:rPr>
              <a:t>	Software Requirements</a:t>
            </a:r>
          </a:p>
          <a:p>
            <a:pPr>
              <a:buNone/>
            </a:pPr>
            <a:endParaRPr lang="en-IN"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Operating System     -       Windows </a:t>
            </a: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Technology	     -       Python</a:t>
            </a: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IDE	                    -       Any python IDE</a:t>
            </a:r>
          </a:p>
          <a:p>
            <a:pPr>
              <a:lnSpc>
                <a:spcPct val="150000"/>
              </a:lnSpc>
            </a:pPr>
            <a:endParaRPr lang="en-US" sz="6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Framework                -       </a:t>
            </a:r>
            <a:r>
              <a:rPr lang="en-IN" sz="2000" dirty="0" err="1">
                <a:latin typeface="Times New Roman" panose="02020603050405020304" pitchFamily="18" charset="0"/>
                <a:cs typeface="Times New Roman" panose="02020603050405020304" pitchFamily="18" charset="0"/>
              </a:rPr>
              <a:t>Django</a:t>
            </a:r>
            <a:r>
              <a:rPr lang="en-IN" sz="2000" dirty="0">
                <a:latin typeface="Times New Roman" panose="02020603050405020304" pitchFamily="18" charset="0"/>
                <a:cs typeface="Times New Roman" panose="02020603050405020304" pitchFamily="18" charset="0"/>
              </a:rPr>
              <a:t> </a:t>
            </a:r>
          </a:p>
        </p:txBody>
      </p:sp>
      <p:sp>
        <p:nvSpPr>
          <p:cNvPr id="12" name="Rectangle 11"/>
          <p:cNvSpPr/>
          <p:nvPr/>
        </p:nvSpPr>
        <p:spPr>
          <a:xfrm>
            <a:off x="6266576" y="1318846"/>
            <a:ext cx="5172216" cy="2477601"/>
          </a:xfrm>
          <a:prstGeom prst="rect">
            <a:avLst/>
          </a:prstGeom>
        </p:spPr>
        <p:txBody>
          <a:bodyPr wrap="square">
            <a:spAutoFit/>
          </a:bodyPr>
          <a:lstStyle/>
          <a:p>
            <a:pPr>
              <a:buNone/>
            </a:pPr>
            <a:r>
              <a:rPr lang="en-IN" sz="2000" b="1" dirty="0">
                <a:latin typeface="Times New Roman" panose="02020603050405020304" pitchFamily="18" charset="0"/>
                <a:cs typeface="Times New Roman" panose="02020603050405020304" pitchFamily="18" charset="0"/>
              </a:rPr>
              <a:t>Hardware Requirements</a:t>
            </a:r>
          </a:p>
          <a:p>
            <a:pPr>
              <a:buNone/>
            </a:pPr>
            <a:endParaRPr lang="en-IN"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Hardware              -     </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I5 and above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RAM                     -     4GB and above </a:t>
            </a:r>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Hard Disk              -     1TB and above</a:t>
            </a:r>
          </a:p>
          <a:p>
            <a:pPr>
              <a:buNone/>
            </a:pPr>
            <a:endParaRPr lang="en-IN" sz="2000" b="1" dirty="0">
              <a:latin typeface="Times New Roman" panose="02020603050405020304" pitchFamily="18" charset="0"/>
              <a:cs typeface="Times New Roman" panose="02020603050405020304" pitchFamily="18" charset="0"/>
            </a:endParaRPr>
          </a:p>
        </p:txBody>
      </p:sp>
      <p:pic>
        <p:nvPicPr>
          <p:cNvPr id="7174" name="Picture 6" descr="✓ requirements analysis free vector eps, cdr, ai, svg vector illustration  graphic art"/>
          <p:cNvPicPr>
            <a:picLocks noChangeAspect="1" noChangeArrowheads="1"/>
          </p:cNvPicPr>
          <p:nvPr/>
        </p:nvPicPr>
        <p:blipFill>
          <a:blip r:embed="rId3"/>
          <a:srcRect/>
          <a:stretch>
            <a:fillRect/>
          </a:stretch>
        </p:blipFill>
        <p:spPr bwMode="auto">
          <a:xfrm>
            <a:off x="7110289" y="3411414"/>
            <a:ext cx="3619500" cy="2945423"/>
          </a:xfrm>
          <a:prstGeom prst="rect">
            <a:avLst/>
          </a:prstGeom>
          <a:noFill/>
        </p:spPr>
      </p:pic>
    </p:spTree>
    <p:extLst>
      <p:ext uri="{BB962C8B-B14F-4D97-AF65-F5344CB8AC3E}">
        <p14:creationId xmlns:p14="http://schemas.microsoft.com/office/powerpoint/2010/main" val="300644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 14</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738554" y="137022"/>
            <a:ext cx="931105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CONCLUSION</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2022232"/>
            <a:ext cx="10518531" cy="2862322"/>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The proposed network architecture was built on an encoder-decoder framework, which takes multiple continuous frames as an input, and predicts the lane of the current frame in a semantic segmentation manner.</a:t>
            </a:r>
          </a:p>
          <a:p>
            <a:pPr marL="171450" indent="-17145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In this framework, features on each frame of the input were firstly abstracted by a CNN encoder. Then, the sequential encoded features of all input frames were processed by a </a:t>
            </a:r>
            <a:r>
              <a:rPr lang="en-US" sz="2000" dirty="0" err="1">
                <a:latin typeface="Times New Roman" panose="02020603050405020304" pitchFamily="18" charset="0"/>
                <a:cs typeface="Times New Roman" panose="02020603050405020304" pitchFamily="18" charset="0"/>
              </a:rPr>
              <a:t>ConvLSTM</a:t>
            </a:r>
            <a:r>
              <a:rPr lang="en-US" sz="2000" dirty="0">
                <a:latin typeface="Times New Roman" panose="02020603050405020304" pitchFamily="18" charset="0"/>
                <a:cs typeface="Times New Roman" panose="02020603050405020304" pitchFamily="18" charset="0"/>
              </a:rPr>
              <a:t>.</a:t>
            </a:r>
          </a:p>
          <a:p>
            <a:pPr marL="171450" indent="-17145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Finally, outputs of the </a:t>
            </a:r>
            <a:r>
              <a:rPr lang="en-US" sz="2000" dirty="0" err="1">
                <a:latin typeface="Times New Roman" panose="02020603050405020304" pitchFamily="18" charset="0"/>
                <a:cs typeface="Times New Roman" panose="02020603050405020304" pitchFamily="18" charset="0"/>
              </a:rPr>
              <a:t>ConvLSTM</a:t>
            </a:r>
            <a:r>
              <a:rPr lang="en-US" sz="2000" dirty="0">
                <a:latin typeface="Times New Roman" panose="02020603050405020304" pitchFamily="18" charset="0"/>
                <a:cs typeface="Times New Roman" panose="02020603050405020304" pitchFamily="18" charset="0"/>
              </a:rPr>
              <a:t> were fed into the CNN decoder for information reconstruction and lane prediction. Two datasets containing continuous driving images are constructed for performance evaluation.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5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No:15</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41786E04-A282-4333-9104-6B33F7E6FE59}"/>
              </a:ext>
            </a:extLst>
          </p:cNvPr>
          <p:cNvSpPr txBox="1"/>
          <p:nvPr/>
        </p:nvSpPr>
        <p:spPr>
          <a:xfrm>
            <a:off x="3263317" y="2540977"/>
            <a:ext cx="7843954" cy="1046440"/>
          </a:xfrm>
          <a:prstGeom prst="rect">
            <a:avLst/>
          </a:prstGeom>
          <a:noFill/>
        </p:spPr>
        <p:txBody>
          <a:bodyPr wrap="square" rtlCol="0">
            <a:spAutoFit/>
          </a:bodyPr>
          <a:lstStyle/>
          <a:p>
            <a:r>
              <a:rPr lang="en-IN" sz="6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0084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397812"/>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No:2</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125506" y="137022"/>
            <a:ext cx="109791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CONTENTS</a:t>
            </a:r>
          </a:p>
        </p:txBody>
      </p:sp>
      <p:sp>
        <p:nvSpPr>
          <p:cNvPr id="9" name="TextBox 8">
            <a:extLst>
              <a:ext uri="{FF2B5EF4-FFF2-40B4-BE49-F238E27FC236}">
                <a16:creationId xmlns:a16="http://schemas.microsoft.com/office/drawing/2014/main" id="{22F3B3EF-E555-4B39-8C52-A8C4423112B5}"/>
              </a:ext>
            </a:extLst>
          </p:cNvPr>
          <p:cNvSpPr txBox="1"/>
          <p:nvPr/>
        </p:nvSpPr>
        <p:spPr>
          <a:xfrm>
            <a:off x="1006679" y="1412301"/>
            <a:ext cx="9848675" cy="6038641"/>
          </a:xfrm>
          <a:prstGeom prst="rect">
            <a:avLst/>
          </a:prstGeom>
          <a:noFill/>
        </p:spPr>
        <p:txBody>
          <a:bodyPr wrap="square">
            <a:spAutoFit/>
          </a:bodyPr>
          <a:lstStyle/>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 Problem Statement</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Domain Knowledge</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Existing System</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Problems in Existing System</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Proposed System</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Literature Survey</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Feasibility Analysis</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Requirement Analysis</a:t>
            </a:r>
          </a:p>
          <a:p>
            <a:pPr marL="342900" indent="-342900">
              <a:lnSpc>
                <a:spcPct val="150000"/>
              </a:lnSpc>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5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397812"/>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No:3</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125506" y="137022"/>
            <a:ext cx="109791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PROBLEM STATEMENT</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646529"/>
            <a:ext cx="10617801" cy="3477875"/>
          </a:xfrm>
          <a:prstGeom prst="rect">
            <a:avLst/>
          </a:prstGeom>
          <a:noFill/>
        </p:spPr>
        <p:txBody>
          <a:bodyPr wrap="square" rtlCol="0">
            <a:spAutoFit/>
          </a:bodyPr>
          <a:lstStyle/>
          <a:p>
            <a:pPr marL="342900" indent="-342900">
              <a:buFont typeface="Courier New" panose="02070309020205020404" pitchFamily="49" charset="0"/>
              <a:buChar char="o"/>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An Accurate </a:t>
            </a:r>
            <a:r>
              <a:rPr lang="en-US" sz="2000" dirty="0">
                <a:latin typeface="Times New Roman" panose="02020603050405020304" pitchFamily="18" charset="0"/>
                <a:cs typeface="Times New Roman" panose="02020603050405020304" pitchFamily="18" charset="0"/>
              </a:rPr>
              <a:t>Lane detection System From Continuous Driving Scenes Using Deep Neural Networks is an important foundation in the development of intelligent vehicles. </a:t>
            </a:r>
          </a:p>
          <a:p>
            <a:pPr marL="171450" indent="-17145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Lane detection which prevents accidents and it avoids the</a:t>
            </a:r>
            <a:r>
              <a:rPr lang="en-US" sz="2000" dirty="0">
                <a:latin typeface="Times New Roman" panose="02020603050405020304" pitchFamily="18" charset="0"/>
                <a:cs typeface="Times New Roman" panose="02020603050405020304" pitchFamily="18" charset="0"/>
              </a:rPr>
              <a:t> risk of getting in another lane.</a:t>
            </a:r>
          </a:p>
          <a:p>
            <a:pPr marL="171450" indent="-171450">
              <a:buFont typeface="Courier New" panose="02070309020205020404" pitchFamily="49" charset="0"/>
              <a:buChar char="o"/>
            </a:pPr>
            <a:endParaRPr lang="en-IN" sz="1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Due to complex illumination and interferences such as vehicles and shadows in the real driving environment lane detection is important.</a:t>
            </a:r>
          </a:p>
          <a:p>
            <a:pPr marL="171450" indent="-171450">
              <a:buFont typeface="Courier New" panose="02070309020205020404" pitchFamily="49" charset="0"/>
              <a:buChar char="o"/>
            </a:pPr>
            <a:endParaRPr lang="en-IN" sz="1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Lane detection is important while driving in the night times.</a:t>
            </a:r>
          </a:p>
          <a:p>
            <a:pPr marL="171450" indent="-171450">
              <a:buFont typeface="Courier New" panose="02070309020205020404" pitchFamily="49" charset="0"/>
              <a:buChar char="o"/>
            </a:pP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So,  Accurate Lane Detection System From Continuous Driving Scenes Using Deep Neural Networks </a:t>
            </a:r>
            <a:r>
              <a:rPr lang="en-US" sz="2000" dirty="0">
                <a:solidFill>
                  <a:srgbClr val="000000"/>
                </a:solidFill>
                <a:latin typeface="Times New Roman" panose="02020603050405020304" pitchFamily="18" charset="0"/>
                <a:cs typeface="Times New Roman" panose="02020603050405020304" pitchFamily="18" charset="0"/>
              </a:rPr>
              <a:t>mainly deals with the detection of the lane from continuous images.</a:t>
            </a:r>
          </a:p>
          <a:p>
            <a:pPr>
              <a:buFont typeface="Courier New" pitchFamily="49" charset="0"/>
              <a:buChar char="o"/>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12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43848"/>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No:4</a:t>
            </a:r>
          </a:p>
          <a:p>
            <a:pPr algn="ctr"/>
            <a:r>
              <a:rPr lang="en-IN"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8" y="90986"/>
            <a:ext cx="1057973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DOMAIN KNOWLEDGE</a:t>
            </a:r>
          </a:p>
        </p:txBody>
      </p:sp>
      <p:sp>
        <p:nvSpPr>
          <p:cNvPr id="10" name="TextBox 9">
            <a:extLst>
              <a:ext uri="{FF2B5EF4-FFF2-40B4-BE49-F238E27FC236}">
                <a16:creationId xmlns:a16="http://schemas.microsoft.com/office/drawing/2014/main" id="{BBC51B81-4A2D-4707-BE91-FF65E739AB7B}"/>
              </a:ext>
            </a:extLst>
          </p:cNvPr>
          <p:cNvSpPr txBox="1"/>
          <p:nvPr/>
        </p:nvSpPr>
        <p:spPr>
          <a:xfrm>
            <a:off x="439614" y="1389185"/>
            <a:ext cx="8968155" cy="4247317"/>
          </a:xfrm>
          <a:prstGeom prst="rect">
            <a:avLst/>
          </a:prstGeom>
          <a:noFill/>
        </p:spPr>
        <p:txBody>
          <a:bodyPr wrap="square" rtlCol="0" anchor="ctr">
            <a:spAutoFit/>
          </a:bodyPr>
          <a:lstStyle/>
          <a:p>
            <a:pPr marL="514350" indent="-514350">
              <a:buFont typeface="+mj-lt"/>
              <a:buAutoNum type="arabicPeriod"/>
            </a:pPr>
            <a:r>
              <a:rPr lang="en-IN" sz="2000" dirty="0">
                <a:latin typeface="Times New Roman" pitchFamily="18" charset="0"/>
                <a:cs typeface="Times New Roman" pitchFamily="18" charset="0"/>
              </a:rPr>
              <a:t>Python</a:t>
            </a:r>
          </a:p>
          <a:p>
            <a:pPr marL="971550" lvl="1" indent="-514350">
              <a:buFont typeface="Arial" panose="020B0604020202020204" pitchFamily="34" charset="0"/>
              <a:buChar char="•"/>
            </a:pPr>
            <a:r>
              <a:rPr lang="en-IN" sz="2000" dirty="0">
                <a:latin typeface="Times New Roman" pitchFamily="18" charset="0"/>
                <a:cs typeface="Times New Roman" pitchFamily="18" charset="0"/>
              </a:rPr>
              <a:t>Pandas         -  Pandas is used for data analysis.</a:t>
            </a:r>
          </a:p>
          <a:p>
            <a:pPr marL="971550" lvl="1" indent="-514350">
              <a:buFont typeface="Arial" panose="020B0604020202020204" pitchFamily="34" charset="0"/>
              <a:buChar char="•"/>
            </a:pPr>
            <a:r>
              <a:rPr lang="en-IN" sz="2000" dirty="0" err="1">
                <a:latin typeface="Times New Roman" pitchFamily="18" charset="0"/>
                <a:cs typeface="Times New Roman" pitchFamily="18" charset="0"/>
              </a:rPr>
              <a:t>Numpy</a:t>
            </a:r>
            <a:r>
              <a:rPr lang="en-IN" sz="2000" dirty="0">
                <a:latin typeface="Times New Roman" pitchFamily="18" charset="0"/>
                <a:cs typeface="Times New Roman" pitchFamily="18" charset="0"/>
              </a:rPr>
              <a:t>        - It is used for mathematical and logical operations. </a:t>
            </a:r>
          </a:p>
          <a:p>
            <a:pPr marL="971550" lvl="1" indent="-514350">
              <a:buFont typeface="Arial" panose="020B0604020202020204" pitchFamily="34" charset="0"/>
              <a:buChar char="•"/>
            </a:pPr>
            <a:r>
              <a:rPr lang="en-IN" sz="2000" dirty="0">
                <a:latin typeface="Times New Roman" pitchFamily="18" charset="0"/>
                <a:cs typeface="Times New Roman" pitchFamily="18" charset="0"/>
              </a:rPr>
              <a:t>Matplotlib   - To get object points from image points matplotlib is used.</a:t>
            </a:r>
          </a:p>
          <a:p>
            <a:pPr marL="971550" lvl="1" indent="-514350">
              <a:buFont typeface="Arial" panose="020B0604020202020204" pitchFamily="34" charset="0"/>
              <a:buChar char="•"/>
            </a:pPr>
            <a:r>
              <a:rPr lang="en-IN" sz="2000" dirty="0">
                <a:latin typeface="Times New Roman" pitchFamily="18" charset="0"/>
                <a:cs typeface="Times New Roman" pitchFamily="18" charset="0"/>
              </a:rPr>
              <a:t>OpenCV      - </a:t>
            </a:r>
            <a:r>
              <a:rPr lang="en-IN" sz="2000" dirty="0" err="1">
                <a:latin typeface="Times New Roman" pitchFamily="18" charset="0"/>
                <a:cs typeface="Times New Roman" pitchFamily="18" charset="0"/>
              </a:rPr>
              <a:t>OpenCv</a:t>
            </a:r>
            <a:r>
              <a:rPr lang="en-IN" sz="2000" dirty="0">
                <a:latin typeface="Times New Roman" pitchFamily="18" charset="0"/>
                <a:cs typeface="Times New Roman" pitchFamily="18" charset="0"/>
              </a:rPr>
              <a:t>(cv2) is used to capture the video ,convert it into </a:t>
            </a:r>
            <a:r>
              <a:rPr lang="en-IN" sz="2000" dirty="0" err="1">
                <a:latin typeface="Times New Roman" pitchFamily="18" charset="0"/>
                <a:cs typeface="Times New Roman" pitchFamily="18" charset="0"/>
              </a:rPr>
              <a:t>gray</a:t>
            </a:r>
            <a:r>
              <a:rPr lang="en-IN" sz="2000" dirty="0">
                <a:latin typeface="Times New Roman" pitchFamily="18" charset="0"/>
                <a:cs typeface="Times New Roman" pitchFamily="18" charset="0"/>
              </a:rPr>
              <a:t>                          scale image, and to obtain the image points etc..</a:t>
            </a:r>
          </a:p>
          <a:p>
            <a:pPr marL="971550" lvl="1" indent="-514350">
              <a:buFont typeface="Arial" panose="020B0604020202020204" pitchFamily="34" charset="0"/>
              <a:buChar char="•"/>
            </a:pPr>
            <a:r>
              <a:rPr lang="en-IN" sz="2000" dirty="0">
                <a:latin typeface="Times New Roman" pitchFamily="18" charset="0"/>
                <a:cs typeface="Times New Roman" pitchFamily="18" charset="0"/>
              </a:rPr>
              <a:t>Glob            -  Glob package is used to read all the images.</a:t>
            </a:r>
          </a:p>
          <a:p>
            <a:pPr marL="971550" lvl="1" indent="-514350"/>
            <a:endParaRPr lang="en-IN" sz="1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Django : Django framework is used for UI</a:t>
            </a:r>
            <a:endParaRPr lang="en-US" sz="2000" dirty="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Deep Learning </a:t>
            </a:r>
          </a:p>
          <a:p>
            <a:pPr marL="971550" lvl="1" indent="-514350">
              <a:buFont typeface="Arial" panose="020B0604020202020204" pitchFamily="34" charset="0"/>
              <a:buChar char="•"/>
            </a:pPr>
            <a:r>
              <a:rPr lang="en-IN" sz="2000" dirty="0">
                <a:latin typeface="Times New Roman" pitchFamily="18" charset="0"/>
                <a:cs typeface="Times New Roman" pitchFamily="18" charset="0"/>
              </a:rPr>
              <a:t>CNN</a:t>
            </a:r>
          </a:p>
          <a:p>
            <a:pPr marL="971550" lvl="1" indent="-514350">
              <a:buFont typeface="Arial" panose="020B0604020202020204" pitchFamily="34" charset="0"/>
              <a:buChar char="•"/>
            </a:pPr>
            <a:r>
              <a:rPr lang="en-IN" sz="2000" dirty="0">
                <a:latin typeface="Times New Roman" pitchFamily="18" charset="0"/>
                <a:cs typeface="Times New Roman" pitchFamily="18" charset="0"/>
              </a:rPr>
              <a:t>RNN</a:t>
            </a:r>
          </a:p>
          <a:p>
            <a:pPr marL="971550" lvl="1" indent="-514350"/>
            <a:r>
              <a:rPr lang="en-IN" sz="2000" dirty="0">
                <a:latin typeface="Times New Roman" pitchFamily="18" charset="0"/>
                <a:cs typeface="Times New Roman" pitchFamily="18" charset="0"/>
              </a:rPr>
              <a:t>Combination of CNN and RNN is used to detect the lane.</a:t>
            </a:r>
            <a:endParaRPr lang="en-IN" sz="3600" dirty="0">
              <a:latin typeface="Times New Roman" pitchFamily="18" charset="0"/>
              <a:cs typeface="Times New Roman" pitchFamily="18" charset="0"/>
            </a:endParaRPr>
          </a:p>
        </p:txBody>
      </p:sp>
      <p:pic>
        <p:nvPicPr>
          <p:cNvPr id="9" name="Picture 8" descr="87398d7c76fecf9b985097b256430e82.png"/>
          <p:cNvPicPr>
            <a:picLocks noChangeAspect="1"/>
          </p:cNvPicPr>
          <p:nvPr/>
        </p:nvPicPr>
        <p:blipFill>
          <a:blip r:embed="rId3" cstate="print"/>
          <a:stretch>
            <a:fillRect/>
          </a:stretch>
        </p:blipFill>
        <p:spPr>
          <a:xfrm>
            <a:off x="8428892" y="1890979"/>
            <a:ext cx="3763108" cy="3745523"/>
          </a:xfrm>
          <a:prstGeom prst="rect">
            <a:avLst/>
          </a:prstGeom>
        </p:spPr>
      </p:pic>
    </p:spTree>
    <p:extLst>
      <p:ext uri="{BB962C8B-B14F-4D97-AF65-F5344CB8AC3E}">
        <p14:creationId xmlns:p14="http://schemas.microsoft.com/office/powerpoint/2010/main" val="306372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No:5</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3982914" y="137022"/>
            <a:ext cx="606669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ABSTRACT</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776046"/>
            <a:ext cx="10518531" cy="3631763"/>
          </a:xfrm>
          <a:prstGeom prst="rect">
            <a:avLst/>
          </a:prstGeom>
          <a:noFill/>
        </p:spPr>
        <p:txBody>
          <a:bodyPr wrap="square" rtlCol="0">
            <a:spAutoFit/>
          </a:bodyPr>
          <a:lstStyle/>
          <a:p>
            <a:pPr marL="342900" indent="-342900">
              <a:spcBef>
                <a:spcPts val="0"/>
              </a:spcBef>
              <a:buFont typeface="Courier New" panose="02070309020205020404" pitchFamily="49" charset="0"/>
              <a:buChar char="o"/>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Lane Detection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in driving scenes is an important module for autonomous vehicles and advanced driver assistant systems.</a:t>
            </a:r>
          </a:p>
          <a:p>
            <a:pPr marL="171450" indent="-171450">
              <a:spcBef>
                <a:spcPts val="0"/>
              </a:spcBef>
              <a:buFont typeface="Courier New" panose="02070309020205020404" pitchFamily="49" charset="0"/>
              <a:buChar char="o"/>
            </a:pP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Due to complex illumination and interferences such as vehicles and shadows in the real driving environment, lane detection is still a challenging task today.</a:t>
            </a:r>
          </a:p>
          <a:p>
            <a:pPr marL="171450" indent="-171450">
              <a:spcBef>
                <a:spcPts val="0"/>
              </a:spcBef>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The challenges faced by the lane detection and tracking algorithm include the lack of clarity of lane markings, poor visibility due to bad weather, illumination and light reflection, shadows, and dense road-based instructions.</a:t>
            </a:r>
          </a:p>
          <a:p>
            <a:pPr marL="171450" indent="-171450">
              <a:spcBef>
                <a:spcPts val="0"/>
              </a:spcBef>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Lanes are continuous line structures on the road. So, lane detection by using multiple frames of a continuous driving scene, and propose a hybrid deep architecture by combining the </a:t>
            </a:r>
            <a:r>
              <a:rPr lang="en-US" sz="2000" dirty="0" err="1">
                <a:latin typeface="Times New Roman" panose="02020603050405020304" pitchFamily="18" charset="0"/>
                <a:cs typeface="Times New Roman" panose="02020603050405020304" pitchFamily="18" charset="0"/>
              </a:rPr>
              <a:t>convolutional</a:t>
            </a:r>
            <a:r>
              <a:rPr lang="en-US" sz="2000" dirty="0">
                <a:latin typeface="Times New Roman" panose="02020603050405020304" pitchFamily="18" charset="0"/>
                <a:cs typeface="Times New Roman" panose="02020603050405020304" pitchFamily="18" charset="0"/>
              </a:rPr>
              <a:t> neural network (</a:t>
            </a:r>
            <a:r>
              <a:rPr lang="en-US" sz="2000" b="1" dirty="0">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and the recurrent neural network (</a:t>
            </a:r>
            <a:r>
              <a:rPr lang="en-US" sz="2000" b="1" dirty="0">
                <a:latin typeface="Times New Roman" panose="02020603050405020304" pitchFamily="18" charset="0"/>
                <a:cs typeface="Times New Roman" panose="02020603050405020304" pitchFamily="18" charset="0"/>
              </a:rPr>
              <a:t>RNN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5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No:6</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3472962" y="137022"/>
            <a:ext cx="657664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EXISTING SYSTEM</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547447"/>
            <a:ext cx="10518531" cy="3170099"/>
          </a:xfrm>
          <a:prstGeom prst="rect">
            <a:avLst/>
          </a:prstGeom>
          <a:noFill/>
        </p:spPr>
        <p:txBody>
          <a:bodyPr wrap="square" rtlCol="0">
            <a:spAutoFit/>
          </a:bodyPr>
          <a:lstStyle/>
          <a:p>
            <a:pPr marL="342900" indent="-342900">
              <a:spcBef>
                <a:spcPts val="0"/>
              </a:spcBef>
              <a:buFont typeface="Courier New" panose="02070309020205020404" pitchFamily="49" charset="0"/>
              <a:buChar char="o"/>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 number of lane-detection methods have been proposed with sophisticated performance as reported in the literatures. </a:t>
            </a:r>
          </a:p>
          <a:p>
            <a:pPr marL="171450" indent="-171450">
              <a:spcBef>
                <a:spcPts val="0"/>
              </a:spcBef>
              <a:buFont typeface="Courier New" panose="02070309020205020404" pitchFamily="49" charset="0"/>
              <a:buChar char="o"/>
            </a:pP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Some of them represent the lane structure with geometry models, some formulate lane detection as energy minimization problems, and some segment the lane by using supervised learning strategies, and so on.</a:t>
            </a:r>
          </a:p>
          <a:p>
            <a:pPr marL="171450" indent="-171450">
              <a:spcBef>
                <a:spcPts val="0"/>
              </a:spcBef>
              <a:buFont typeface="Courier New" panose="02070309020205020404" pitchFamily="49" charset="0"/>
              <a:buChar char="o"/>
            </a:pP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But most of these methods limit their solutions by detecting road lanes in one current frame of the driving scene, which would lead to low performance in handling challenging driving scenarios such as heavy shadows, severe road mark degradation, serious vehicle occlusion</a:t>
            </a:r>
            <a:endParaRPr lang="en-IN" sz="2000" dirty="0">
              <a:latin typeface="Times New Roman" panose="02020603050405020304" pitchFamily="18" charset="0"/>
              <a:cs typeface="Times New Roman" panose="02020603050405020304" pitchFamily="18" charset="0"/>
            </a:endParaRPr>
          </a:p>
          <a:p>
            <a:pPr marL="342900" indent="-342900">
              <a:spcBef>
                <a:spcPts val="0"/>
              </a:spcBef>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3074" name="AutoShape 2" descr="Advances in Vision-Based Lane Detection: Algorithms, Integration,  Assessment, and Perspectives on ACP-Based Parallel V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Advances in Vision-Based Lane Detection: Algorithms, Integration,  Assessment, and Perspectives on ACP-Based Parallel V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 (2).jfif"/>
          <p:cNvPicPr>
            <a:picLocks noChangeAspect="1"/>
          </p:cNvPicPr>
          <p:nvPr/>
        </p:nvPicPr>
        <p:blipFill>
          <a:blip r:embed="rId3"/>
          <a:stretch>
            <a:fillRect/>
          </a:stretch>
        </p:blipFill>
        <p:spPr>
          <a:xfrm>
            <a:off x="3701562" y="4763672"/>
            <a:ext cx="3622429" cy="1417320"/>
          </a:xfrm>
          <a:prstGeom prst="rect">
            <a:avLst/>
          </a:prstGeom>
        </p:spPr>
      </p:pic>
    </p:spTree>
    <p:extLst>
      <p:ext uri="{BB962C8B-B14F-4D97-AF65-F5344CB8AC3E}">
        <p14:creationId xmlns:p14="http://schemas.microsoft.com/office/powerpoint/2010/main" val="48825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No:7</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419450" y="137022"/>
            <a:ext cx="1070575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PROBLEMS IN EXISTING SYSTEM</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2321168"/>
            <a:ext cx="10518531" cy="2400657"/>
          </a:xfrm>
          <a:prstGeom prst="rect">
            <a:avLst/>
          </a:prstGeom>
          <a:noFill/>
        </p:spPr>
        <p:txBody>
          <a:bodyPr wrap="square" rtlCol="0">
            <a:spAutoFit/>
          </a:bodyPr>
          <a:lstStyle/>
          <a:p>
            <a:pPr marL="342900" lvl="0"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The lane cannot be accurately detected using one single image in the situation of shadow, road mask degradation and vehicle occlusion, a novel method that using continuous driving scene images for lane detection is proposed.</a:t>
            </a:r>
          </a:p>
          <a:p>
            <a:pPr marL="171450" lvl="0" indent="-171450" algn="just">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342900" lvl="0"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In, the existing system there was no </a:t>
            </a:r>
            <a:r>
              <a:rPr lang="en-US" sz="2000" dirty="0" err="1">
                <a:latin typeface="Times New Roman" panose="02020603050405020304" pitchFamily="18" charset="0"/>
                <a:cs typeface="Times New Roman" panose="02020603050405020304" pitchFamily="18" charset="0"/>
              </a:rPr>
              <a:t>convLSTM</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pedict</a:t>
            </a:r>
            <a:r>
              <a:rPr lang="en-US" sz="2000" dirty="0">
                <a:latin typeface="Times New Roman" panose="02020603050405020304" pitchFamily="18" charset="0"/>
                <a:cs typeface="Times New Roman" panose="02020603050405020304" pitchFamily="18" charset="0"/>
              </a:rPr>
              <a:t> the next frame etc..</a:t>
            </a:r>
          </a:p>
          <a:p>
            <a:pPr marL="171450" lvl="0" indent="-171450">
              <a:buFont typeface="Courier New" panose="02070309020205020404" pitchFamily="49" charset="0"/>
              <a:buChar char="o"/>
            </a:pPr>
            <a:endParaRPr lang="en-IN" sz="1000" dirty="0">
              <a:latin typeface="Times New Roman" panose="02020603050405020304" pitchFamily="18" charset="0"/>
              <a:cs typeface="Times New Roman" panose="02020603050405020304" pitchFamily="18" charset="0"/>
            </a:endParaRPr>
          </a:p>
          <a:p>
            <a:pPr marL="342900" lvl="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The accuracy of the system (lane detection) is less.</a:t>
            </a:r>
          </a:p>
          <a:p>
            <a:pPr marL="171450" lvl="0" indent="-171450" algn="just">
              <a:buFont typeface="Courier New" panose="02070309020205020404" pitchFamily="49" charset="0"/>
              <a:buChar char="o"/>
            </a:pPr>
            <a:endParaRPr lang="en-IN" sz="1000" dirty="0">
              <a:latin typeface="Times New Roman" panose="02020603050405020304" pitchFamily="18" charset="0"/>
              <a:cs typeface="Times New Roman" panose="02020603050405020304" pitchFamily="18" charset="0"/>
            </a:endParaRPr>
          </a:p>
          <a:p>
            <a:pPr marL="342900" lvl="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Sometimes, It detects another lane which can cause problems like accidents etc..</a:t>
            </a:r>
          </a:p>
        </p:txBody>
      </p:sp>
    </p:spTree>
    <p:extLst>
      <p:ext uri="{BB962C8B-B14F-4D97-AF65-F5344CB8AC3E}">
        <p14:creationId xmlns:p14="http://schemas.microsoft.com/office/powerpoint/2010/main" val="4882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No:7</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738554" y="137022"/>
            <a:ext cx="931105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PROPOSED SYSTEM</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795244"/>
            <a:ext cx="10385181" cy="4678204"/>
          </a:xfrm>
          <a:prstGeom prst="rect">
            <a:avLst/>
          </a:prstGeom>
          <a:noFill/>
        </p:spPr>
        <p:txBody>
          <a:bodyPr wrap="square" rtlCol="0">
            <a:spAutoFit/>
          </a:bodyPr>
          <a:lstStyle/>
          <a:p>
            <a:pPr marL="571500" indent="-4572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 hybrid deep neural network is proposed for lane detection by using multiple continuous driving scene images.</a:t>
            </a:r>
          </a:p>
          <a:p>
            <a:pPr marL="571500" indent="-45720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571500" indent="-4572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proposed hybrid deep neural network combines the </a:t>
            </a:r>
            <a:r>
              <a:rPr lang="en-US" sz="2000" b="1" dirty="0">
                <a:latin typeface="Times New Roman" panose="02020603050405020304" pitchFamily="18" charset="0"/>
                <a:cs typeface="Times New Roman" panose="02020603050405020304" pitchFamily="18" charset="0"/>
              </a:rPr>
              <a:t>DCNN</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DRNN</a:t>
            </a:r>
            <a:r>
              <a:rPr lang="en-US" sz="2000" dirty="0">
                <a:latin typeface="Times New Roman" panose="02020603050405020304" pitchFamily="18" charset="0"/>
                <a:cs typeface="Times New Roman" panose="02020603050405020304" pitchFamily="18" charset="0"/>
              </a:rPr>
              <a:t>, which takes multiple frames as an input and predict the lane of the current frame in a semantic-segmentation manner.</a:t>
            </a:r>
          </a:p>
          <a:p>
            <a:pPr marL="571500" indent="-45720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571500" indent="-4572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 fully convolution DCNN architecture is presented to achieve the segmentation goal. It contains an encoder network and a decoder network, which guarantees that the final output map has the same size as the input image. </a:t>
            </a:r>
          </a:p>
          <a:p>
            <a:pPr marL="571500" indent="-457200">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571500" indent="-4572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a local perspective, features abstracted by the encoder network of DCNN are further processed by a DRNN. </a:t>
            </a:r>
          </a:p>
          <a:p>
            <a:pPr marL="571500" indent="-4572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endParaRPr lang="en-IN" sz="2800" dirty="0">
              <a:latin typeface="Times New Roman" pitchFamily="18" charset="0"/>
              <a:cs typeface="Times New Roman" pitchFamily="18" charset="0"/>
            </a:endParaRPr>
          </a:p>
          <a:p>
            <a:pPr marL="342900" lvl="0" indent="-342900">
              <a:buFont typeface="Courier New" panose="02070309020205020404" pitchFamily="49" charset="0"/>
              <a:buChar char="o"/>
            </a:pPr>
            <a:endParaRPr lang="en-IN" sz="2000" dirty="0">
              <a:latin typeface="Calibri (Body)"/>
              <a:cs typeface="Times New Roman" pitchFamily="18" charset="0"/>
            </a:endParaRPr>
          </a:p>
        </p:txBody>
      </p:sp>
    </p:spTree>
    <p:extLst>
      <p:ext uri="{BB962C8B-B14F-4D97-AF65-F5344CB8AC3E}">
        <p14:creationId xmlns:p14="http://schemas.microsoft.com/office/powerpoint/2010/main" val="54439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Department of Computer Science and Engineering                                             Slide No:9</a:t>
            </a:r>
          </a:p>
          <a:p>
            <a:pPr algn="ct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125506" y="137022"/>
            <a:ext cx="109791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LITERATURE SURVEY</a:t>
            </a:r>
          </a:p>
        </p:txBody>
      </p:sp>
      <p:sp>
        <p:nvSpPr>
          <p:cNvPr id="8" name="TextBox 7">
            <a:extLst>
              <a:ext uri="{FF2B5EF4-FFF2-40B4-BE49-F238E27FC236}">
                <a16:creationId xmlns:a16="http://schemas.microsoft.com/office/drawing/2014/main" id="{CDD3846B-7779-4997-B42F-BA2F34237204}"/>
              </a:ext>
            </a:extLst>
          </p:cNvPr>
          <p:cNvSpPr txBox="1"/>
          <p:nvPr/>
        </p:nvSpPr>
        <p:spPr>
          <a:xfrm>
            <a:off x="606669" y="1485901"/>
            <a:ext cx="10518531" cy="3524042"/>
          </a:xfrm>
          <a:prstGeom prst="rect">
            <a:avLst/>
          </a:prstGeom>
          <a:noFill/>
        </p:spPr>
        <p:txBody>
          <a:bodyPr wrap="square" rtlCol="0">
            <a:spAutoFit/>
          </a:bodyPr>
          <a:lstStyle/>
          <a:p>
            <a:r>
              <a:rPr lang="fr-FR" sz="2000" i="1" dirty="0" err="1">
                <a:latin typeface="Times New Roman" pitchFamily="18" charset="0"/>
                <a:cs typeface="Times New Roman" pitchFamily="18" charset="0"/>
              </a:rPr>
              <a:t>W.wang</a:t>
            </a:r>
            <a:r>
              <a:rPr lang="fr-FR" sz="2000" i="1" dirty="0">
                <a:latin typeface="Times New Roman" pitchFamily="18" charset="0"/>
                <a:cs typeface="Times New Roman" pitchFamily="18" charset="0"/>
              </a:rPr>
              <a:t>, </a:t>
            </a:r>
            <a:r>
              <a:rPr lang="fr-FR" sz="2000" i="1" dirty="0" err="1">
                <a:latin typeface="Times New Roman" pitchFamily="18" charset="0"/>
                <a:cs typeface="Times New Roman" pitchFamily="18" charset="0"/>
              </a:rPr>
              <a:t>D.Zhao</a:t>
            </a:r>
            <a:r>
              <a:rPr lang="fr-FR" sz="2000" i="1" dirty="0">
                <a:latin typeface="Times New Roman" pitchFamily="18" charset="0"/>
                <a:cs typeface="Times New Roman" pitchFamily="18" charset="0"/>
              </a:rPr>
              <a:t>, </a:t>
            </a:r>
            <a:r>
              <a:rPr lang="fr-FR" sz="2000" i="1" dirty="0" err="1">
                <a:latin typeface="Times New Roman" pitchFamily="18" charset="0"/>
                <a:cs typeface="Times New Roman" pitchFamily="18" charset="0"/>
              </a:rPr>
              <a:t>W.Han</a:t>
            </a:r>
            <a:r>
              <a:rPr lang="fr-FR" sz="2000" i="1" dirty="0">
                <a:latin typeface="Times New Roman" pitchFamily="18" charset="0"/>
                <a:cs typeface="Times New Roman" pitchFamily="18" charset="0"/>
              </a:rPr>
              <a:t>, and </a:t>
            </a:r>
            <a:r>
              <a:rPr lang="fr-FR" sz="2000" i="1" dirty="0" err="1">
                <a:latin typeface="Times New Roman" pitchFamily="18" charset="0"/>
                <a:cs typeface="Times New Roman" pitchFamily="18" charset="0"/>
              </a:rPr>
              <a:t>J.Xi</a:t>
            </a:r>
            <a:r>
              <a:rPr lang="fr-FR" sz="2000" i="1" dirty="0">
                <a:latin typeface="Times New Roman" pitchFamily="18" charset="0"/>
                <a:cs typeface="Times New Roman" pitchFamily="18" charset="0"/>
              </a:rPr>
              <a:t>, ‘  A </a:t>
            </a:r>
            <a:r>
              <a:rPr lang="fr-FR" sz="2000" i="1" dirty="0" err="1">
                <a:latin typeface="Times New Roman" pitchFamily="18" charset="0"/>
                <a:cs typeface="Times New Roman" pitchFamily="18" charset="0"/>
              </a:rPr>
              <a:t>learning</a:t>
            </a:r>
            <a:r>
              <a:rPr lang="fr-FR" sz="2000" i="1" dirty="0">
                <a:latin typeface="Times New Roman" pitchFamily="18" charset="0"/>
                <a:cs typeface="Times New Roman" pitchFamily="18" charset="0"/>
              </a:rPr>
              <a:t> – </a:t>
            </a:r>
            <a:r>
              <a:rPr lang="fr-FR" sz="2000" i="1" dirty="0" err="1">
                <a:latin typeface="Times New Roman" pitchFamily="18" charset="0"/>
                <a:cs typeface="Times New Roman" pitchFamily="18" charset="0"/>
              </a:rPr>
              <a:t>based</a:t>
            </a:r>
            <a:r>
              <a:rPr lang="fr-FR" sz="2000" i="1" dirty="0">
                <a:latin typeface="Times New Roman" pitchFamily="18" charset="0"/>
                <a:cs typeface="Times New Roman" pitchFamily="18" charset="0"/>
              </a:rPr>
              <a:t> </a:t>
            </a:r>
            <a:r>
              <a:rPr lang="fr-FR" sz="2000" i="1" dirty="0" err="1">
                <a:latin typeface="Times New Roman" pitchFamily="18" charset="0"/>
                <a:cs typeface="Times New Roman" pitchFamily="18" charset="0"/>
              </a:rPr>
              <a:t>approach</a:t>
            </a:r>
            <a:r>
              <a:rPr lang="fr-FR" sz="2000" i="1" dirty="0">
                <a:latin typeface="Times New Roman" pitchFamily="18" charset="0"/>
                <a:cs typeface="Times New Roman" pitchFamily="18" charset="0"/>
              </a:rPr>
              <a:t> for </a:t>
            </a:r>
            <a:r>
              <a:rPr lang="fr-FR" sz="2000" i="1" dirty="0" err="1">
                <a:latin typeface="Times New Roman" pitchFamily="18" charset="0"/>
                <a:cs typeface="Times New Roman" pitchFamily="18" charset="0"/>
              </a:rPr>
              <a:t>lane</a:t>
            </a:r>
            <a:r>
              <a:rPr lang="fr-FR" sz="2000" i="1" dirty="0">
                <a:latin typeface="Times New Roman" pitchFamily="18" charset="0"/>
                <a:cs typeface="Times New Roman" pitchFamily="18" charset="0"/>
              </a:rPr>
              <a:t> </a:t>
            </a:r>
            <a:r>
              <a:rPr lang="fr-FR" sz="2000" i="1" dirty="0" err="1">
                <a:latin typeface="Times New Roman" pitchFamily="18" charset="0"/>
                <a:cs typeface="Times New Roman" pitchFamily="18" charset="0"/>
              </a:rPr>
              <a:t>departure</a:t>
            </a:r>
            <a:r>
              <a:rPr lang="fr-FR" sz="2000" i="1" dirty="0">
                <a:latin typeface="Times New Roman" pitchFamily="18" charset="0"/>
                <a:cs typeface="Times New Roman" pitchFamily="18" charset="0"/>
              </a:rPr>
              <a:t> warning </a:t>
            </a:r>
            <a:r>
              <a:rPr lang="fr-FR" sz="2000" i="1" dirty="0" err="1">
                <a:latin typeface="Times New Roman" pitchFamily="18" charset="0"/>
                <a:cs typeface="Times New Roman" pitchFamily="18" charset="0"/>
              </a:rPr>
              <a:t>systems</a:t>
            </a:r>
            <a:r>
              <a:rPr lang="fr-FR" sz="2000" i="1" dirty="0">
                <a:latin typeface="Times New Roman" pitchFamily="18" charset="0"/>
                <a:cs typeface="Times New Roman" pitchFamily="18" charset="0"/>
              </a:rPr>
              <a:t> </a:t>
            </a:r>
            <a:r>
              <a:rPr lang="fr-FR" sz="2000" i="1" dirty="0" err="1">
                <a:latin typeface="Times New Roman" pitchFamily="18" charset="0"/>
                <a:cs typeface="Times New Roman" pitchFamily="18" charset="0"/>
              </a:rPr>
              <a:t>with</a:t>
            </a:r>
            <a:r>
              <a:rPr lang="fr-FR" sz="2000" i="1" dirty="0">
                <a:latin typeface="Times New Roman" pitchFamily="18" charset="0"/>
                <a:cs typeface="Times New Roman" pitchFamily="18" charset="0"/>
              </a:rPr>
              <a:t> a </a:t>
            </a:r>
            <a:r>
              <a:rPr lang="fr-FR" sz="2000" i="1" dirty="0" err="1">
                <a:latin typeface="Times New Roman" pitchFamily="18" charset="0"/>
                <a:cs typeface="Times New Roman" pitchFamily="18" charset="0"/>
              </a:rPr>
              <a:t>personalized</a:t>
            </a:r>
            <a:r>
              <a:rPr lang="fr-FR" sz="2000" i="1" dirty="0">
                <a:latin typeface="Times New Roman" pitchFamily="18" charset="0"/>
                <a:cs typeface="Times New Roman" pitchFamily="18" charset="0"/>
              </a:rPr>
              <a:t> driver model</a:t>
            </a:r>
            <a:r>
              <a:rPr lang="fr-FR" sz="2000" dirty="0">
                <a:latin typeface="Times New Roman" pitchFamily="18" charset="0"/>
                <a:cs typeface="Times New Roman" pitchFamily="18" charset="0"/>
              </a:rPr>
              <a:t>.</a:t>
            </a:r>
          </a:p>
          <a:p>
            <a:pPr marL="342900" indent="-342900">
              <a:buFont typeface="Courier New" panose="02070309020205020404" pitchFamily="49" charset="0"/>
              <a:buChar char="o"/>
            </a:pPr>
            <a:endParaRPr lang="fr-FR" sz="600" dirty="0">
              <a:latin typeface="Times New Roman" pitchFamily="18" charset="0"/>
              <a:cs typeface="Times New Roman" pitchFamily="18" charset="0"/>
            </a:endParaRPr>
          </a:p>
          <a:p>
            <a:pPr marL="800100" lvl="1" indent="-342900">
              <a:buFont typeface="Courier New" panose="02070309020205020404" pitchFamily="49" charset="0"/>
              <a:buChar char="o"/>
            </a:pPr>
            <a:r>
              <a:rPr lang="fr-FR" sz="2000" b="1" dirty="0">
                <a:latin typeface="Times New Roman" pitchFamily="18" charset="0"/>
                <a:cs typeface="Times New Roman" pitchFamily="18" charset="0"/>
              </a:rPr>
              <a:t>Observation 1</a:t>
            </a:r>
            <a:r>
              <a:rPr lang="fr-FR" sz="2000" dirty="0">
                <a:latin typeface="Times New Roman" pitchFamily="18" charset="0"/>
                <a:cs typeface="Times New Roman" pitchFamily="18" charset="0"/>
              </a:rPr>
              <a:t> : It </a:t>
            </a:r>
            <a:r>
              <a:rPr lang="fr-FR" sz="2000" dirty="0" err="1">
                <a:latin typeface="Times New Roman" panose="02020603050405020304" pitchFamily="18" charset="0"/>
                <a:cs typeface="Times New Roman" pitchFamily="18" charset="0"/>
              </a:rPr>
              <a:t>was</a:t>
            </a:r>
            <a:r>
              <a:rPr lang="fr-FR" sz="2000" dirty="0">
                <a:latin typeface="Times New Roman" panose="02020603050405020304" pitchFamily="18" charset="0"/>
                <a:cs typeface="Times New Roman" pitchFamily="18" charset="0"/>
              </a:rPr>
              <a:t> </a:t>
            </a:r>
            <a:r>
              <a:rPr lang="fr-FR" sz="2000" dirty="0" err="1">
                <a:latin typeface="Times New Roman" panose="02020603050405020304" pitchFamily="18" charset="0"/>
                <a:cs typeface="Times New Roman" pitchFamily="18" charset="0"/>
              </a:rPr>
              <a:t>developed</a:t>
            </a:r>
            <a:r>
              <a:rPr lang="fr-FR" sz="2000" dirty="0">
                <a:latin typeface="Times New Roman" panose="02020603050405020304" pitchFamily="18" charset="0"/>
                <a:cs typeface="Times New Roman" pitchFamily="18" charset="0"/>
              </a:rPr>
              <a:t> by </a:t>
            </a:r>
            <a:r>
              <a:rPr lang="en-US" sz="2000" b="0" i="0" dirty="0">
                <a:solidFill>
                  <a:srgbClr val="333333"/>
                </a:solidFill>
                <a:effectLst/>
                <a:latin typeface="Times New Roman" panose="02020603050405020304" pitchFamily="18" charset="0"/>
                <a:cs typeface="Times New Roman" panose="02020603050405020304" pitchFamily="18" charset="0"/>
              </a:rPr>
              <a:t>combining the Gaussian mixture model and the hidden Markov model.</a:t>
            </a:r>
          </a:p>
          <a:p>
            <a:pPr marL="800100" lvl="1" indent="-342900">
              <a:buFont typeface="Courier New" panose="02070309020205020404" pitchFamily="49" charset="0"/>
              <a:buChar char="o"/>
            </a:pPr>
            <a:endParaRPr lang="en-US" sz="600" b="0" i="0" dirty="0">
              <a:solidFill>
                <a:srgbClr val="333333"/>
              </a:solidFill>
              <a:effectLst/>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r>
              <a:rPr lang="en-US" sz="2000" b="1" dirty="0">
                <a:solidFill>
                  <a:srgbClr val="333333"/>
                </a:solidFill>
                <a:latin typeface="Times New Roman" panose="02020603050405020304" pitchFamily="18" charset="0"/>
                <a:cs typeface="Times New Roman" panose="02020603050405020304" pitchFamily="18" charset="0"/>
              </a:rPr>
              <a:t>Observation 2 </a:t>
            </a:r>
            <a:r>
              <a:rPr lang="en-US" sz="2000" dirty="0">
                <a:solidFill>
                  <a:srgbClr val="333333"/>
                </a:solidFill>
                <a:latin typeface="Times New Roman" panose="02020603050405020304" pitchFamily="18" charset="0"/>
                <a:cs typeface="Times New Roman" panose="02020603050405020304" pitchFamily="18" charset="0"/>
              </a:rPr>
              <a:t>: Model based prediction algorithm was used.</a:t>
            </a:r>
          </a:p>
          <a:p>
            <a:pPr marL="800100" lvl="1" indent="-342900">
              <a:buFont typeface="Courier New" panose="02070309020205020404" pitchFamily="49" charset="0"/>
              <a:buChar char="o"/>
            </a:pPr>
            <a:endParaRPr lang="fr-FR" sz="1000" dirty="0">
              <a:latin typeface="Times New Roman" pitchFamily="18" charset="0"/>
              <a:cs typeface="Times New Roman" pitchFamily="18" charset="0"/>
            </a:endParaRPr>
          </a:p>
          <a:p>
            <a:r>
              <a:rPr lang="en-US" sz="2000" i="1" dirty="0">
                <a:latin typeface="Times New Roman" pitchFamily="18" charset="0"/>
                <a:cs typeface="Times New Roman" pitchFamily="18" charset="0"/>
              </a:rPr>
              <a:t>Y. Wang, K. </a:t>
            </a:r>
            <a:r>
              <a:rPr lang="en-US" sz="2000" i="1" dirty="0" err="1">
                <a:latin typeface="Times New Roman" pitchFamily="18" charset="0"/>
                <a:cs typeface="Times New Roman" pitchFamily="18" charset="0"/>
              </a:rPr>
              <a:t>Teoh</a:t>
            </a:r>
            <a:r>
              <a:rPr lang="en-US" sz="2000" i="1" dirty="0">
                <a:latin typeface="Times New Roman" pitchFamily="18" charset="0"/>
                <a:cs typeface="Times New Roman" pitchFamily="18" charset="0"/>
              </a:rPr>
              <a:t>, and D. Shen, “Lane detection and tracking using b-snake,” Image and Vision computing</a:t>
            </a:r>
            <a:r>
              <a:rPr lang="en-US" sz="2000" dirty="0">
                <a:latin typeface="Times New Roman" pitchFamily="18" charset="0"/>
                <a:cs typeface="Times New Roman" pitchFamily="18" charset="0"/>
              </a:rPr>
              <a:t>.</a:t>
            </a:r>
          </a:p>
          <a:p>
            <a:endParaRPr lang="en-US" sz="500" dirty="0">
              <a:latin typeface="Times New Roman" pitchFamily="18" charset="0"/>
              <a:cs typeface="Times New Roman" pitchFamily="18" charset="0"/>
            </a:endParaRPr>
          </a:p>
          <a:p>
            <a:pPr marL="800100" lvl="1" indent="-342900">
              <a:buFont typeface="Courier New" panose="02070309020205020404" pitchFamily="49" charset="0"/>
              <a:buChar char="o"/>
            </a:pPr>
            <a:r>
              <a:rPr lang="en-US" sz="2000" b="1" dirty="0">
                <a:latin typeface="Times New Roman" pitchFamily="18" charset="0"/>
                <a:cs typeface="Times New Roman" pitchFamily="18" charset="0"/>
              </a:rPr>
              <a:t>Observation 1</a:t>
            </a:r>
            <a:r>
              <a:rPr lang="en-US" sz="2000" dirty="0">
                <a:latin typeface="Times New Roman" pitchFamily="18" charset="0"/>
                <a:cs typeface="Times New Roman" pitchFamily="18" charset="0"/>
              </a:rPr>
              <a:t> : This model is mainly focuses on predicting the mid lane.</a:t>
            </a:r>
          </a:p>
          <a:p>
            <a:pPr marL="800100" lvl="1" indent="-342900">
              <a:buFont typeface="Courier New" panose="02070309020205020404" pitchFamily="49" charset="0"/>
              <a:buChar char="o"/>
            </a:pPr>
            <a:endParaRPr lang="en-US" sz="600" dirty="0">
              <a:latin typeface="Times New Roman" pitchFamily="18" charset="0"/>
              <a:cs typeface="Times New Roman" pitchFamily="18" charset="0"/>
            </a:endParaRPr>
          </a:p>
          <a:p>
            <a:pPr marL="800100" lvl="1" indent="-342900">
              <a:buFont typeface="Courier New" panose="02070309020205020404" pitchFamily="49" charset="0"/>
              <a:buChar char="o"/>
            </a:pPr>
            <a:r>
              <a:rPr lang="en-US" sz="2000" b="1" dirty="0">
                <a:latin typeface="Times New Roman" pitchFamily="18" charset="0"/>
                <a:cs typeface="Times New Roman" pitchFamily="18" charset="0"/>
              </a:rPr>
              <a:t>Observation 2 </a:t>
            </a:r>
            <a:r>
              <a:rPr lang="en-US" sz="2000" dirty="0">
                <a:latin typeface="Times New Roman" pitchFamily="18" charset="0"/>
                <a:cs typeface="Times New Roman" pitchFamily="18" charset="0"/>
              </a:rPr>
              <a:t>: Used minimum mean square error method. </a:t>
            </a:r>
          </a:p>
          <a:p>
            <a:pPr marL="171450" indent="-171450">
              <a:buFont typeface="Courier New" panose="02070309020205020404" pitchFamily="49" charset="0"/>
              <a:buChar char="o"/>
            </a:pPr>
            <a:endParaRPr lang="en-US" sz="1000" dirty="0">
              <a:latin typeface="Times New Roman" pitchFamily="18" charset="0"/>
              <a:cs typeface="Times New Roman" pitchFamily="18" charset="0"/>
            </a:endParaRPr>
          </a:p>
        </p:txBody>
      </p:sp>
      <p:pic>
        <p:nvPicPr>
          <p:cNvPr id="9" name="Picture 8" descr="3500280.png"/>
          <p:cNvPicPr>
            <a:picLocks noChangeAspect="1"/>
          </p:cNvPicPr>
          <p:nvPr/>
        </p:nvPicPr>
        <p:blipFill>
          <a:blip r:embed="rId3"/>
          <a:stretch>
            <a:fillRect/>
          </a:stretch>
        </p:blipFill>
        <p:spPr>
          <a:xfrm>
            <a:off x="8792307" y="4436311"/>
            <a:ext cx="2989386" cy="2039816"/>
          </a:xfrm>
          <a:prstGeom prst="rect">
            <a:avLst/>
          </a:prstGeom>
        </p:spPr>
      </p:pic>
    </p:spTree>
    <p:extLst>
      <p:ext uri="{BB962C8B-B14F-4D97-AF65-F5344CB8AC3E}">
        <p14:creationId xmlns:p14="http://schemas.microsoft.com/office/powerpoint/2010/main" val="488258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1442</Words>
  <Application>Microsoft Office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(Body)</vt:lpstr>
      <vt:lpstr>Calibri Light</vt:lpstr>
      <vt:lpstr>Courier New</vt:lpstr>
      <vt:lpstr>Times New Roman</vt:lpstr>
      <vt:lpstr>Office Theme</vt:lpstr>
      <vt:lpstr>Shri Vishnu Engineering College for Women::Bhimavaram (Autonomous)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dc:title>
  <dc:creator>seenu aaluri</dc:creator>
  <cp:lastModifiedBy>Gayatri Devi Mandavelli</cp:lastModifiedBy>
  <cp:revision>57</cp:revision>
  <dcterms:created xsi:type="dcterms:W3CDTF">2022-02-20T13:18:20Z</dcterms:created>
  <dcterms:modified xsi:type="dcterms:W3CDTF">2022-03-21T17:47:17Z</dcterms:modified>
</cp:coreProperties>
</file>