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9" r:id="rId4"/>
    <p:sldId id="258" r:id="rId5"/>
    <p:sldId id="264" r:id="rId6"/>
    <p:sldId id="262" r:id="rId7"/>
    <p:sldId id="265" r:id="rId8"/>
    <p:sldId id="263" r:id="rId9"/>
    <p:sldId id="266" r:id="rId10"/>
    <p:sldId id="267" r:id="rId11"/>
    <p:sldId id="268" r:id="rId12"/>
    <p:sldId id="269" r:id="rId13"/>
    <p:sldId id="270" r:id="rId14"/>
    <p:sldId id="271" r:id="rId15"/>
    <p:sldId id="275"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1120C-AE90-427D-903D-CE4F59F42ED6}"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452672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1120C-AE90-427D-903D-CE4F59F42ED6}" type="datetimeFigureOut">
              <a:rPr lang="en-GB" smtClean="0"/>
              <a:t>10/04/2019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360618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21120C-AE90-427D-903D-CE4F59F42ED6}"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3128904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21120C-AE90-427D-903D-CE4F59F42ED6}"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1F4FD-194F-4B4A-A003-BB3EA5E373E1}"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2865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21120C-AE90-427D-903D-CE4F59F42ED6}"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3219385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21120C-AE90-427D-903D-CE4F59F42ED6}" type="datetimeFigureOut">
              <a:rPr lang="en-GB" smtClean="0"/>
              <a:t>10/04/2019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2472972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21120C-AE90-427D-903D-CE4F59F42ED6}" type="datetimeFigureOut">
              <a:rPr lang="en-GB" smtClean="0"/>
              <a:t>10/04/2019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2616451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21120C-AE90-427D-903D-CE4F59F42ED6}"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3121795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21120C-AE90-427D-903D-CE4F59F42ED6}"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194604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21120C-AE90-427D-903D-CE4F59F42ED6}"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414351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21120C-AE90-427D-903D-CE4F59F42ED6}"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290930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21120C-AE90-427D-903D-CE4F59F42ED6}" type="datetimeFigureOut">
              <a:rPr lang="en-GB" smtClean="0"/>
              <a:t>10/04/2019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3512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21120C-AE90-427D-903D-CE4F59F42ED6}" type="datetimeFigureOut">
              <a:rPr lang="en-GB" smtClean="0"/>
              <a:t>10/04/2019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322926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921120C-AE90-427D-903D-CE4F59F42ED6}" type="datetimeFigureOut">
              <a:rPr lang="en-GB" smtClean="0"/>
              <a:t>10/04/2019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382256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921120C-AE90-427D-903D-CE4F59F42ED6}" type="datetimeFigureOut">
              <a:rPr lang="en-GB" smtClean="0"/>
              <a:t>10/04/2019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101956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921120C-AE90-427D-903D-CE4F59F42ED6}" type="datetimeFigureOut">
              <a:rPr lang="en-GB" smtClean="0"/>
              <a:t>10/04/2019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334653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1120C-AE90-427D-903D-CE4F59F42ED6}" type="datetimeFigureOut">
              <a:rPr lang="en-GB" smtClean="0"/>
              <a:t>10/04/2019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C1F4FD-194F-4B4A-A003-BB3EA5E373E1}" type="slidenum">
              <a:rPr lang="en-GB" smtClean="0"/>
              <a:t>‹#›</a:t>
            </a:fld>
            <a:endParaRPr lang="en-GB"/>
          </a:p>
        </p:txBody>
      </p:sp>
    </p:spTree>
    <p:extLst>
      <p:ext uri="{BB962C8B-B14F-4D97-AF65-F5344CB8AC3E}">
        <p14:creationId xmlns:p14="http://schemas.microsoft.com/office/powerpoint/2010/main" val="1462061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921120C-AE90-427D-903D-CE4F59F42ED6}" type="datetimeFigureOut">
              <a:rPr lang="en-GB" smtClean="0"/>
              <a:t>10/04/2019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C1F4FD-194F-4B4A-A003-BB3EA5E373E1}" type="slidenum">
              <a:rPr lang="en-GB" smtClean="0"/>
              <a:t>‹#›</a:t>
            </a:fld>
            <a:endParaRPr lang="en-GB"/>
          </a:p>
        </p:txBody>
      </p:sp>
    </p:spTree>
    <p:extLst>
      <p:ext uri="{BB962C8B-B14F-4D97-AF65-F5344CB8AC3E}">
        <p14:creationId xmlns:p14="http://schemas.microsoft.com/office/powerpoint/2010/main" val="3835606242"/>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C75E-E2F4-4221-8391-334959975343}"/>
              </a:ext>
            </a:extLst>
          </p:cNvPr>
          <p:cNvSpPr>
            <a:spLocks noGrp="1"/>
          </p:cNvSpPr>
          <p:nvPr>
            <p:ph type="ctrTitle"/>
          </p:nvPr>
        </p:nvSpPr>
        <p:spPr>
          <a:xfrm>
            <a:off x="1021790" y="99419"/>
            <a:ext cx="8825658" cy="3329581"/>
          </a:xfrm>
        </p:spPr>
        <p:txBody>
          <a:bodyPr>
            <a:normAutofit fontScale="90000"/>
          </a:bodyPr>
          <a:lstStyle/>
          <a:p>
            <a:pPr algn="ctr"/>
            <a:br>
              <a:rPr lang="en-GB" sz="2700" dirty="0"/>
            </a:br>
            <a:br>
              <a:rPr lang="en-GB" sz="2700" dirty="0"/>
            </a:br>
            <a:r>
              <a:rPr lang="en-GB" sz="2700" dirty="0"/>
              <a:t>MINOR PROJECT PRESENTATION </a:t>
            </a:r>
            <a:br>
              <a:rPr lang="en-GB" sz="2700" dirty="0"/>
            </a:br>
            <a:r>
              <a:rPr lang="en-GB" sz="2700" dirty="0"/>
              <a:t>ON </a:t>
            </a:r>
            <a:br>
              <a:rPr lang="en-GB" sz="2700" dirty="0"/>
            </a:br>
            <a:br>
              <a:rPr lang="en-GB" dirty="0"/>
            </a:br>
            <a:r>
              <a:rPr lang="en-GB" sz="4400" dirty="0"/>
              <a:t>Feature extraction using NLP</a:t>
            </a:r>
            <a:endParaRPr lang="en-GB" sz="4400" b="1" dirty="0"/>
          </a:p>
        </p:txBody>
      </p:sp>
      <p:sp>
        <p:nvSpPr>
          <p:cNvPr id="3" name="Subtitle 2">
            <a:extLst>
              <a:ext uri="{FF2B5EF4-FFF2-40B4-BE49-F238E27FC236}">
                <a16:creationId xmlns:a16="http://schemas.microsoft.com/office/drawing/2014/main" id="{667A29EC-A6F0-4F9B-8885-1A72C57E79E6}"/>
              </a:ext>
            </a:extLst>
          </p:cNvPr>
          <p:cNvSpPr>
            <a:spLocks noGrp="1"/>
          </p:cNvSpPr>
          <p:nvPr>
            <p:ph type="subTitle" idx="1"/>
          </p:nvPr>
        </p:nvSpPr>
        <p:spPr>
          <a:xfrm>
            <a:off x="1876424" y="3602038"/>
            <a:ext cx="8791575" cy="2387600"/>
          </a:xfrm>
        </p:spPr>
        <p:txBody>
          <a:bodyPr>
            <a:normAutofit/>
          </a:bodyPr>
          <a:lstStyle/>
          <a:p>
            <a:pPr algn="r"/>
            <a:r>
              <a:rPr lang="en-GB" dirty="0"/>
              <a:t>PRESENTED BY:</a:t>
            </a:r>
          </a:p>
          <a:p>
            <a:pPr algn="r"/>
            <a:r>
              <a:rPr lang="en-GB" b="1" dirty="0"/>
              <a:t>Rishi </a:t>
            </a:r>
            <a:r>
              <a:rPr lang="en-GB" b="1" dirty="0" err="1"/>
              <a:t>illuri</a:t>
            </a:r>
            <a:endParaRPr lang="en-GB" b="1" dirty="0"/>
          </a:p>
          <a:p>
            <a:pPr algn="r"/>
            <a:r>
              <a:rPr lang="en-GB" b="1" dirty="0"/>
              <a:t> Chaitanya </a:t>
            </a:r>
            <a:r>
              <a:rPr lang="en-GB" b="1" dirty="0" err="1"/>
              <a:t>rangu</a:t>
            </a:r>
            <a:endParaRPr lang="en-GB" b="1" dirty="0"/>
          </a:p>
          <a:p>
            <a:pPr algn="r"/>
            <a:r>
              <a:rPr lang="en-GB" b="1" dirty="0"/>
              <a:t>B </a:t>
            </a:r>
            <a:r>
              <a:rPr lang="en-GB" b="1" dirty="0" err="1"/>
              <a:t>siva</a:t>
            </a:r>
            <a:r>
              <a:rPr lang="en-GB" b="1" dirty="0"/>
              <a:t> </a:t>
            </a:r>
            <a:r>
              <a:rPr lang="en-GB" b="1" dirty="0" err="1"/>
              <a:t>rama</a:t>
            </a:r>
            <a:r>
              <a:rPr lang="en-GB" b="1" dirty="0"/>
              <a:t> </a:t>
            </a:r>
            <a:r>
              <a:rPr lang="en-GB" b="1" dirty="0" err="1"/>
              <a:t>krishna</a:t>
            </a:r>
            <a:endParaRPr lang="en-GB" b="1" dirty="0"/>
          </a:p>
          <a:p>
            <a:pPr algn="r"/>
            <a:r>
              <a:rPr lang="en-GB" b="1" dirty="0"/>
              <a:t>Akhil </a:t>
            </a:r>
            <a:r>
              <a:rPr lang="en-GB" b="1" dirty="0" err="1"/>
              <a:t>poreddy</a:t>
            </a:r>
            <a:endParaRPr lang="en-GB" b="1" dirty="0"/>
          </a:p>
        </p:txBody>
      </p:sp>
    </p:spTree>
    <p:extLst>
      <p:ext uri="{BB962C8B-B14F-4D97-AF65-F5344CB8AC3E}">
        <p14:creationId xmlns:p14="http://schemas.microsoft.com/office/powerpoint/2010/main" val="414407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F750-7B37-4053-832B-4F5326114E00}"/>
              </a:ext>
            </a:extLst>
          </p:cNvPr>
          <p:cNvSpPr>
            <a:spLocks noGrp="1"/>
          </p:cNvSpPr>
          <p:nvPr>
            <p:ph type="title"/>
          </p:nvPr>
        </p:nvSpPr>
        <p:spPr/>
        <p:txBody>
          <a:bodyPr/>
          <a:lstStyle/>
          <a:p>
            <a:pPr algn="ctr"/>
            <a:r>
              <a:rPr lang="en-IN" dirty="0"/>
              <a:t> High Adjective Count Algorithm (HAC)</a:t>
            </a:r>
            <a:endParaRPr lang="en-GB" b="1" dirty="0"/>
          </a:p>
        </p:txBody>
      </p:sp>
      <p:sp>
        <p:nvSpPr>
          <p:cNvPr id="4" name="Content Placeholder 3">
            <a:extLst>
              <a:ext uri="{FF2B5EF4-FFF2-40B4-BE49-F238E27FC236}">
                <a16:creationId xmlns:a16="http://schemas.microsoft.com/office/drawing/2014/main" id="{6E4E51AF-DFE4-47A9-80BF-1B61608D50EF}"/>
              </a:ext>
            </a:extLst>
          </p:cNvPr>
          <p:cNvSpPr>
            <a:spLocks noGrp="1"/>
          </p:cNvSpPr>
          <p:nvPr>
            <p:ph sz="half" idx="1"/>
          </p:nvPr>
        </p:nvSpPr>
        <p:spPr>
          <a:xfrm>
            <a:off x="1103312" y="1853249"/>
            <a:ext cx="10206839" cy="4403090"/>
          </a:xfrm>
        </p:spPr>
        <p:txBody>
          <a:bodyPr/>
          <a:lstStyle/>
          <a:p>
            <a:r>
              <a:rPr lang="en-IN" dirty="0"/>
              <a:t>Instead of using frequency of keywords, the algorithm starts identifying adjectives and nouns in every review. </a:t>
            </a:r>
          </a:p>
          <a:p>
            <a:r>
              <a:rPr lang="en-IN" dirty="0"/>
              <a:t>For every review, if each adjective is associated with a noun to which it is closest, this adjective is more likely to describe the noun. </a:t>
            </a:r>
          </a:p>
          <a:p>
            <a:r>
              <a:rPr lang="en-IN" dirty="0"/>
              <a:t>If an adjective is found to be describing a noun, then the </a:t>
            </a:r>
            <a:r>
              <a:rPr lang="en-IN" dirty="0" err="1"/>
              <a:t>noun_score</a:t>
            </a:r>
            <a:r>
              <a:rPr lang="en-IN" dirty="0"/>
              <a:t> is incremented by 1. After processing all the reviews, we will have a score associated with each noun, which we call them as opinion scores. </a:t>
            </a:r>
          </a:p>
          <a:p>
            <a:r>
              <a:rPr lang="en-IN" dirty="0"/>
              <a:t>So nouns with high score have more adjectives to describe them. Then we can have a        threshold and nouns having score more than threshold are considered as </a:t>
            </a:r>
            <a:r>
              <a:rPr lang="en-IN" dirty="0" err="1"/>
              <a:t>potentialfeatures</a:t>
            </a:r>
            <a:r>
              <a:rPr lang="en-IN" dirty="0"/>
              <a:t>. </a:t>
            </a:r>
          </a:p>
          <a:p>
            <a:r>
              <a:rPr lang="en-IN" dirty="0"/>
              <a:t> The adjectives are even extracted from this step </a:t>
            </a:r>
            <a:endParaRPr lang="en-GB" dirty="0"/>
          </a:p>
        </p:txBody>
      </p:sp>
    </p:spTree>
    <p:extLst>
      <p:ext uri="{BB962C8B-B14F-4D97-AF65-F5344CB8AC3E}">
        <p14:creationId xmlns:p14="http://schemas.microsoft.com/office/powerpoint/2010/main" val="412412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5FC1-58CD-43D2-8087-3373CDDC09F1}"/>
              </a:ext>
            </a:extLst>
          </p:cNvPr>
          <p:cNvSpPr>
            <a:spLocks noGrp="1"/>
          </p:cNvSpPr>
          <p:nvPr>
            <p:ph type="title"/>
          </p:nvPr>
        </p:nvSpPr>
        <p:spPr/>
        <p:txBody>
          <a:bodyPr/>
          <a:lstStyle/>
          <a:p>
            <a:r>
              <a:rPr lang="en-IN" dirty="0"/>
              <a:t>    Max Opinion Score Algorithm</a:t>
            </a:r>
            <a:endParaRPr lang="en-GB" b="1" dirty="0"/>
          </a:p>
        </p:txBody>
      </p:sp>
      <p:sp>
        <p:nvSpPr>
          <p:cNvPr id="3" name="Content Placeholder 2">
            <a:extLst>
              <a:ext uri="{FF2B5EF4-FFF2-40B4-BE49-F238E27FC236}">
                <a16:creationId xmlns:a16="http://schemas.microsoft.com/office/drawing/2014/main" id="{2B2E6D53-909A-40C4-B75C-A22ACC0A25A2}"/>
              </a:ext>
            </a:extLst>
          </p:cNvPr>
          <p:cNvSpPr>
            <a:spLocks noGrp="1"/>
          </p:cNvSpPr>
          <p:nvPr>
            <p:ph sz="half" idx="1"/>
          </p:nvPr>
        </p:nvSpPr>
        <p:spPr>
          <a:xfrm>
            <a:off x="1103312" y="1615737"/>
            <a:ext cx="9976020" cy="4640602"/>
          </a:xfrm>
        </p:spPr>
        <p:txBody>
          <a:bodyPr/>
          <a:lstStyle/>
          <a:p>
            <a:pPr marL="0" indent="0">
              <a:buNone/>
            </a:pPr>
            <a:r>
              <a:rPr lang="en-IN" dirty="0"/>
              <a:t>The MOS algorithm takes 3 arguments as inputs: </a:t>
            </a:r>
          </a:p>
          <a:p>
            <a:pPr marL="0" indent="0">
              <a:buNone/>
            </a:pPr>
            <a:r>
              <a:rPr lang="en-IN" dirty="0"/>
              <a:t>● The first argument is the list of adjectives which are used to express opinions (obtained from the 1st algorithm). These adjectives are given scores between [-4, +4] in such a way that a high score indicates a stronger opinion than lower score.</a:t>
            </a:r>
          </a:p>
          <a:p>
            <a:pPr marL="0" indent="0">
              <a:buNone/>
            </a:pPr>
            <a:r>
              <a:rPr lang="en-IN" dirty="0"/>
              <a:t> ● Example:</a:t>
            </a:r>
          </a:p>
          <a:p>
            <a:pPr marL="0" indent="0">
              <a:buNone/>
            </a:pPr>
            <a:r>
              <a:rPr lang="en-IN" dirty="0"/>
              <a:t>         • The adjective 'excellent' gets a higher positive opinion score than the adjective 'good'.</a:t>
            </a:r>
            <a:endParaRPr lang="en-GB" dirty="0"/>
          </a:p>
        </p:txBody>
      </p:sp>
    </p:spTree>
    <p:extLst>
      <p:ext uri="{BB962C8B-B14F-4D97-AF65-F5344CB8AC3E}">
        <p14:creationId xmlns:p14="http://schemas.microsoft.com/office/powerpoint/2010/main" val="1967047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4937-5703-4767-BD8F-D0299DF6EA23}"/>
              </a:ext>
            </a:extLst>
          </p:cNvPr>
          <p:cNvSpPr>
            <a:spLocks noGrp="1"/>
          </p:cNvSpPr>
          <p:nvPr>
            <p:ph type="title"/>
          </p:nvPr>
        </p:nvSpPr>
        <p:spPr/>
        <p:txBody>
          <a:bodyPr/>
          <a:lstStyle/>
          <a:p>
            <a:pPr algn="ctr"/>
            <a:r>
              <a:rPr lang="en-GB" dirty="0"/>
              <a:t>BAR GRAPH REPRESENTATION</a:t>
            </a:r>
            <a:br>
              <a:rPr lang="en-GB" dirty="0"/>
            </a:br>
            <a:endParaRPr lang="en-GB" b="1" dirty="0"/>
          </a:p>
        </p:txBody>
      </p:sp>
      <p:sp>
        <p:nvSpPr>
          <p:cNvPr id="3" name="Content Placeholder 2">
            <a:extLst>
              <a:ext uri="{FF2B5EF4-FFF2-40B4-BE49-F238E27FC236}">
                <a16:creationId xmlns:a16="http://schemas.microsoft.com/office/drawing/2014/main" id="{905D277C-D4CC-4D45-9F19-8C33A895BF17}"/>
              </a:ext>
            </a:extLst>
          </p:cNvPr>
          <p:cNvSpPr>
            <a:spLocks noGrp="1"/>
          </p:cNvSpPr>
          <p:nvPr>
            <p:ph sz="half" idx="1"/>
          </p:nvPr>
        </p:nvSpPr>
        <p:spPr/>
        <p:txBody>
          <a:bodyPr>
            <a:normAutofit/>
          </a:bodyPr>
          <a:lstStyle/>
          <a:p>
            <a:r>
              <a:rPr lang="en-GB" dirty="0"/>
              <a:t>The output from the MOS was represented in the bar graph representation</a:t>
            </a:r>
          </a:p>
          <a:p>
            <a:pPr marL="0" indent="0">
              <a:buNone/>
            </a:pPr>
            <a:endParaRPr lang="en-GB" dirty="0"/>
          </a:p>
        </p:txBody>
      </p:sp>
      <p:pic>
        <p:nvPicPr>
          <p:cNvPr id="4098" name="Picture 2" descr="https://lh3.googleusercontent.com/1h2VLRcKy2VjE3D7HaYh6bBqw8Ize5lfAvE-FKL09LAPF7SgIArJidtQLeiJcrwESWAQ1uR3Rvhui8rRXeuzQAQq0OHmB4cl-gm_rONeCvSklfjypz93Dy6bGZEFqpwD3a7DuQ4y">
            <a:extLst>
              <a:ext uri="{FF2B5EF4-FFF2-40B4-BE49-F238E27FC236}">
                <a16:creationId xmlns:a16="http://schemas.microsoft.com/office/drawing/2014/main" id="{EBF23B6C-4372-470B-8879-A79250457FE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55076" y="2149347"/>
            <a:ext cx="5309787" cy="401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058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5E1D-0767-438D-AF1A-5C4921351691}"/>
              </a:ext>
            </a:extLst>
          </p:cNvPr>
          <p:cNvSpPr>
            <a:spLocks noGrp="1"/>
          </p:cNvSpPr>
          <p:nvPr>
            <p:ph type="title"/>
          </p:nvPr>
        </p:nvSpPr>
        <p:spPr>
          <a:xfrm>
            <a:off x="1143001" y="2172110"/>
            <a:ext cx="9905998" cy="1478570"/>
          </a:xfrm>
        </p:spPr>
        <p:txBody>
          <a:bodyPr>
            <a:normAutofit/>
          </a:bodyPr>
          <a:lstStyle/>
          <a:p>
            <a:pPr algn="ctr"/>
            <a:r>
              <a:rPr lang="en-GB" sz="5400" b="1" dirty="0"/>
              <a:t>RESULT ANALYSIS</a:t>
            </a:r>
          </a:p>
        </p:txBody>
      </p:sp>
    </p:spTree>
    <p:extLst>
      <p:ext uri="{BB962C8B-B14F-4D97-AF65-F5344CB8AC3E}">
        <p14:creationId xmlns:p14="http://schemas.microsoft.com/office/powerpoint/2010/main" val="1476765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EDEF-A855-4FD4-92BF-EA96F33201D9}"/>
              </a:ext>
            </a:extLst>
          </p:cNvPr>
          <p:cNvSpPr>
            <a:spLocks noGrp="1"/>
          </p:cNvSpPr>
          <p:nvPr>
            <p:ph type="title"/>
          </p:nvPr>
        </p:nvSpPr>
        <p:spPr/>
        <p:txBody>
          <a:bodyPr/>
          <a:lstStyle/>
          <a:p>
            <a:pPr algn="ctr"/>
            <a:r>
              <a:rPr lang="en-GB" b="1" dirty="0"/>
              <a:t>AT LAST THE SCORE WAS REPRESENTED IN BAR GRAPHS</a:t>
            </a:r>
          </a:p>
        </p:txBody>
      </p:sp>
      <p:sp>
        <p:nvSpPr>
          <p:cNvPr id="3" name="Content Placeholder 2">
            <a:extLst>
              <a:ext uri="{FF2B5EF4-FFF2-40B4-BE49-F238E27FC236}">
                <a16:creationId xmlns:a16="http://schemas.microsoft.com/office/drawing/2014/main" id="{0B30F663-8400-4F8B-A6E1-2F84399A797B}"/>
              </a:ext>
            </a:extLst>
          </p:cNvPr>
          <p:cNvSpPr>
            <a:spLocks noGrp="1"/>
          </p:cNvSpPr>
          <p:nvPr>
            <p:ph sz="half" idx="1"/>
          </p:nvPr>
        </p:nvSpPr>
        <p:spPr/>
        <p:txBody>
          <a:bodyPr>
            <a:normAutofit/>
          </a:bodyPr>
          <a:lstStyle/>
          <a:p>
            <a:pPr marL="0" indent="0">
              <a:buNone/>
            </a:pPr>
            <a:endParaRPr lang="en-GB" dirty="0"/>
          </a:p>
          <a:p>
            <a:r>
              <a:rPr lang="en-IN" dirty="0"/>
              <a:t>The final result displayed was about the feature and its score.it was displayed in the range of -4 to 4. The normal of feature score was as below diagram</a:t>
            </a:r>
          </a:p>
          <a:p>
            <a:br>
              <a:rPr lang="en-IN" dirty="0"/>
            </a:br>
            <a:r>
              <a:rPr lang="en-IN" dirty="0"/>
              <a:t>And the bar-graph was the final pictorial representation of the total score which can be negative also.</a:t>
            </a:r>
          </a:p>
          <a:p>
            <a:pPr marL="0" indent="0">
              <a:buNone/>
            </a:pPr>
            <a:endParaRPr lang="en-GB" dirty="0"/>
          </a:p>
        </p:txBody>
      </p:sp>
      <p:pic>
        <p:nvPicPr>
          <p:cNvPr id="5122" name="Picture 2" descr="https://lh3.googleusercontent.com/1h2VLRcKy2VjE3D7HaYh6bBqw8Ize5lfAvE-FKL09LAPF7SgIArJidtQLeiJcrwESWAQ1uR3Rvhui8rRXeuzQAQq0OHmB4cl-gm_rONeCvSklfjypz93Dy6bGZEFqpwD3a7DuQ4y">
            <a:extLst>
              <a:ext uri="{FF2B5EF4-FFF2-40B4-BE49-F238E27FC236}">
                <a16:creationId xmlns:a16="http://schemas.microsoft.com/office/drawing/2014/main" id="{3EFAF79A-A428-4B5B-8597-B777893E2F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54675" y="2492804"/>
            <a:ext cx="4395788" cy="3326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09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6018-4DBE-4016-B047-0F9468F754CE}"/>
              </a:ext>
            </a:extLst>
          </p:cNvPr>
          <p:cNvSpPr>
            <a:spLocks noGrp="1"/>
          </p:cNvSpPr>
          <p:nvPr>
            <p:ph type="title"/>
          </p:nvPr>
        </p:nvSpPr>
        <p:spPr/>
        <p:txBody>
          <a:bodyPr/>
          <a:lstStyle/>
          <a:p>
            <a:pPr algn="ctr"/>
            <a:r>
              <a:rPr lang="en-GB" b="1" dirty="0"/>
              <a:t>CONCLUSION</a:t>
            </a:r>
          </a:p>
        </p:txBody>
      </p:sp>
      <p:sp>
        <p:nvSpPr>
          <p:cNvPr id="5" name="Content Placeholder 4">
            <a:extLst>
              <a:ext uri="{FF2B5EF4-FFF2-40B4-BE49-F238E27FC236}">
                <a16:creationId xmlns:a16="http://schemas.microsoft.com/office/drawing/2014/main" id="{898922FA-855A-4939-AD71-2A29B92C121C}"/>
              </a:ext>
            </a:extLst>
          </p:cNvPr>
          <p:cNvSpPr>
            <a:spLocks noGrp="1"/>
          </p:cNvSpPr>
          <p:nvPr>
            <p:ph idx="1"/>
          </p:nvPr>
        </p:nvSpPr>
        <p:spPr/>
        <p:txBody>
          <a:bodyPr>
            <a:normAutofit/>
          </a:bodyPr>
          <a:lstStyle/>
          <a:p>
            <a:r>
              <a:rPr lang="en-IN" dirty="0"/>
              <a:t>In this work, we have presented a method to extract product features from customer product reviews.. </a:t>
            </a:r>
            <a:endParaRPr lang="en-GB" dirty="0"/>
          </a:p>
          <a:p>
            <a:r>
              <a:rPr lang="en-IN" dirty="0"/>
              <a:t>The objective is to provide a feature based opinion of a large number of customer reviews of a particular product..</a:t>
            </a:r>
            <a:endParaRPr lang="en-GB" dirty="0"/>
          </a:p>
          <a:p>
            <a:r>
              <a:rPr lang="en-IN" dirty="0"/>
              <a:t>The problem, analysis of customer product reviews, will become increasingly important as more people are buying and expressing their opinions on the Web.</a:t>
            </a:r>
          </a:p>
          <a:p>
            <a:r>
              <a:rPr lang="en-IN" dirty="0" err="1"/>
              <a:t>Analyzing</a:t>
            </a:r>
            <a:r>
              <a:rPr lang="en-IN" dirty="0"/>
              <a:t> the opinions of reviews is not only useful to common shoppers, but also crucial to product manufacturers. </a:t>
            </a:r>
          </a:p>
          <a:p>
            <a:pPr marL="0" indent="0">
              <a:buNone/>
            </a:pPr>
            <a:endParaRPr lang="en-GB" dirty="0"/>
          </a:p>
          <a:p>
            <a:endParaRPr lang="en-GB" dirty="0"/>
          </a:p>
          <a:p>
            <a:endParaRPr lang="en-GB" dirty="0"/>
          </a:p>
        </p:txBody>
      </p:sp>
    </p:spTree>
    <p:extLst>
      <p:ext uri="{BB962C8B-B14F-4D97-AF65-F5344CB8AC3E}">
        <p14:creationId xmlns:p14="http://schemas.microsoft.com/office/powerpoint/2010/main" val="1545991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F712-60F0-4692-9ED1-5B1C94014D84}"/>
              </a:ext>
            </a:extLst>
          </p:cNvPr>
          <p:cNvSpPr>
            <a:spLocks noGrp="1"/>
          </p:cNvSpPr>
          <p:nvPr>
            <p:ph type="title"/>
          </p:nvPr>
        </p:nvSpPr>
        <p:spPr>
          <a:xfrm>
            <a:off x="3870664" y="3177540"/>
            <a:ext cx="5570570" cy="1981644"/>
          </a:xfrm>
        </p:spPr>
        <p:txBody>
          <a:bodyPr/>
          <a:lstStyle/>
          <a:p>
            <a:r>
              <a:rPr lang="en-GB" dirty="0"/>
              <a:t>THANK YOU</a:t>
            </a:r>
          </a:p>
        </p:txBody>
      </p:sp>
    </p:spTree>
    <p:extLst>
      <p:ext uri="{BB962C8B-B14F-4D97-AF65-F5344CB8AC3E}">
        <p14:creationId xmlns:p14="http://schemas.microsoft.com/office/powerpoint/2010/main" val="113389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D6FE-51DB-4339-835B-D5AE6480D9B4}"/>
              </a:ext>
            </a:extLst>
          </p:cNvPr>
          <p:cNvSpPr>
            <a:spLocks noGrp="1"/>
          </p:cNvSpPr>
          <p:nvPr>
            <p:ph type="title"/>
          </p:nvPr>
        </p:nvSpPr>
        <p:spPr/>
        <p:txBody>
          <a:bodyPr/>
          <a:lstStyle/>
          <a:p>
            <a:pPr algn="ctr"/>
            <a:r>
              <a:rPr lang="en-GB" b="1" dirty="0"/>
              <a:t>CONTENTS</a:t>
            </a:r>
          </a:p>
        </p:txBody>
      </p:sp>
      <p:sp>
        <p:nvSpPr>
          <p:cNvPr id="3" name="Content Placeholder 2">
            <a:extLst>
              <a:ext uri="{FF2B5EF4-FFF2-40B4-BE49-F238E27FC236}">
                <a16:creationId xmlns:a16="http://schemas.microsoft.com/office/drawing/2014/main" id="{BCBAA729-A0D1-4A6D-B728-3CF9A615EDB3}"/>
              </a:ext>
            </a:extLst>
          </p:cNvPr>
          <p:cNvSpPr>
            <a:spLocks noGrp="1"/>
          </p:cNvSpPr>
          <p:nvPr>
            <p:ph sz="half" idx="1"/>
          </p:nvPr>
        </p:nvSpPr>
        <p:spPr/>
        <p:txBody>
          <a:bodyPr>
            <a:normAutofit/>
          </a:bodyPr>
          <a:lstStyle/>
          <a:p>
            <a:r>
              <a:rPr lang="en-GB" dirty="0"/>
              <a:t>INTRODUCTION</a:t>
            </a:r>
          </a:p>
          <a:p>
            <a:r>
              <a:rPr lang="en-GB" dirty="0"/>
              <a:t>TOOLS USED</a:t>
            </a:r>
          </a:p>
          <a:p>
            <a:r>
              <a:rPr lang="en-GB" dirty="0"/>
              <a:t>DATA SET FORMAT</a:t>
            </a:r>
          </a:p>
          <a:p>
            <a:r>
              <a:rPr lang="en-GB" dirty="0"/>
              <a:t>METHODOLOGY</a:t>
            </a:r>
          </a:p>
          <a:p>
            <a:pPr lvl="1"/>
            <a:r>
              <a:rPr lang="en-GB" dirty="0"/>
              <a:t>ARCHIITECTURE</a:t>
            </a:r>
          </a:p>
          <a:p>
            <a:pPr lvl="1"/>
            <a:r>
              <a:rPr lang="en-GB" dirty="0"/>
              <a:t>HAC</a:t>
            </a:r>
          </a:p>
          <a:p>
            <a:pPr lvl="1"/>
            <a:r>
              <a:rPr lang="en-GB" dirty="0"/>
              <a:t>MOS</a:t>
            </a:r>
          </a:p>
          <a:p>
            <a:pPr lvl="1"/>
            <a:r>
              <a:rPr lang="en-GB" dirty="0"/>
              <a:t>BAR REPRESENTATION</a:t>
            </a:r>
          </a:p>
          <a:p>
            <a:pPr marL="457200" lvl="1" indent="0">
              <a:buNone/>
            </a:pPr>
            <a:endParaRPr lang="en-GB" dirty="0"/>
          </a:p>
          <a:p>
            <a:pPr marL="457200" lvl="1" indent="0">
              <a:buNone/>
            </a:pPr>
            <a:endParaRPr lang="en-GB" dirty="0"/>
          </a:p>
          <a:p>
            <a:pPr marL="457200" lvl="1" indent="0">
              <a:buNone/>
            </a:pPr>
            <a:endParaRPr lang="en-GB" dirty="0"/>
          </a:p>
        </p:txBody>
      </p:sp>
      <p:sp>
        <p:nvSpPr>
          <p:cNvPr id="4" name="Content Placeholder 3">
            <a:extLst>
              <a:ext uri="{FF2B5EF4-FFF2-40B4-BE49-F238E27FC236}">
                <a16:creationId xmlns:a16="http://schemas.microsoft.com/office/drawing/2014/main" id="{4305C0E6-353C-43BE-BF05-778E85BCC920}"/>
              </a:ext>
            </a:extLst>
          </p:cNvPr>
          <p:cNvSpPr>
            <a:spLocks noGrp="1"/>
          </p:cNvSpPr>
          <p:nvPr>
            <p:ph sz="half" idx="2"/>
          </p:nvPr>
        </p:nvSpPr>
        <p:spPr/>
        <p:txBody>
          <a:bodyPr>
            <a:normAutofit/>
          </a:bodyPr>
          <a:lstStyle/>
          <a:p>
            <a:r>
              <a:rPr lang="en-GB" dirty="0"/>
              <a:t>RESULT ANALYSIS </a:t>
            </a:r>
          </a:p>
          <a:p>
            <a:r>
              <a:rPr lang="en-GB" dirty="0"/>
              <a:t>CONCLUSION</a:t>
            </a:r>
          </a:p>
          <a:p>
            <a:pPr marL="0" indent="0">
              <a:buNone/>
            </a:pPr>
            <a:endParaRPr lang="en-GB" dirty="0"/>
          </a:p>
        </p:txBody>
      </p:sp>
    </p:spTree>
    <p:extLst>
      <p:ext uri="{BB962C8B-B14F-4D97-AF65-F5344CB8AC3E}">
        <p14:creationId xmlns:p14="http://schemas.microsoft.com/office/powerpoint/2010/main" val="53793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2CF4-9CEA-408E-8D6A-1444E0ACB87A}"/>
              </a:ext>
            </a:extLst>
          </p:cNvPr>
          <p:cNvSpPr>
            <a:spLocks noGrp="1"/>
          </p:cNvSpPr>
          <p:nvPr>
            <p:ph type="title"/>
          </p:nvPr>
        </p:nvSpPr>
        <p:spPr/>
        <p:txBody>
          <a:bodyPr/>
          <a:lstStyle/>
          <a:p>
            <a:pPr algn="ctr"/>
            <a:r>
              <a:rPr lang="en-GB" b="1" dirty="0"/>
              <a:t>INTRODUCTION</a:t>
            </a:r>
          </a:p>
        </p:txBody>
      </p:sp>
      <p:sp>
        <p:nvSpPr>
          <p:cNvPr id="3" name="Content Placeholder 2">
            <a:extLst>
              <a:ext uri="{FF2B5EF4-FFF2-40B4-BE49-F238E27FC236}">
                <a16:creationId xmlns:a16="http://schemas.microsoft.com/office/drawing/2014/main" id="{95A32BC3-8458-4F5F-9A70-7A3AF4C32B92}"/>
              </a:ext>
            </a:extLst>
          </p:cNvPr>
          <p:cNvSpPr>
            <a:spLocks noGrp="1"/>
          </p:cNvSpPr>
          <p:nvPr>
            <p:ph idx="1"/>
          </p:nvPr>
        </p:nvSpPr>
        <p:spPr/>
        <p:txBody>
          <a:bodyPr>
            <a:normAutofit/>
          </a:bodyPr>
          <a:lstStyle/>
          <a:p>
            <a:r>
              <a:rPr lang="en-IN" dirty="0"/>
              <a:t>The project aims to make use of the highly unstructured text reviews about any product, extract the potential features about the product, assign scores to them and then classify the reviews as either positive or negative.</a:t>
            </a:r>
            <a:endParaRPr lang="en-GB" dirty="0"/>
          </a:p>
          <a:p>
            <a:r>
              <a:rPr lang="en-IN" dirty="0"/>
              <a:t> The features of the product play a crucial role in the decision making process of the potential customer. It is these features that distinguish one product from other similar products from different brands. Most of the companies focus on a specific feature as their selling point.</a:t>
            </a:r>
            <a:endParaRPr lang="en-GB" dirty="0"/>
          </a:p>
        </p:txBody>
      </p:sp>
    </p:spTree>
    <p:extLst>
      <p:ext uri="{BB962C8B-B14F-4D97-AF65-F5344CB8AC3E}">
        <p14:creationId xmlns:p14="http://schemas.microsoft.com/office/powerpoint/2010/main" val="4293484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C08C-BAC7-45A9-8124-69D2DAF0E160}"/>
              </a:ext>
            </a:extLst>
          </p:cNvPr>
          <p:cNvSpPr>
            <a:spLocks noGrp="1"/>
          </p:cNvSpPr>
          <p:nvPr>
            <p:ph type="title"/>
          </p:nvPr>
        </p:nvSpPr>
        <p:spPr/>
        <p:txBody>
          <a:bodyPr/>
          <a:lstStyle/>
          <a:p>
            <a:pPr algn="ctr"/>
            <a:r>
              <a:rPr lang="en-GB" dirty="0"/>
              <a:t>TOOLS USED</a:t>
            </a:r>
            <a:br>
              <a:rPr lang="en-GB" dirty="0"/>
            </a:br>
            <a:endParaRPr lang="en-GB" b="1" dirty="0"/>
          </a:p>
        </p:txBody>
      </p:sp>
      <p:sp>
        <p:nvSpPr>
          <p:cNvPr id="3" name="Content Placeholder 2">
            <a:extLst>
              <a:ext uri="{FF2B5EF4-FFF2-40B4-BE49-F238E27FC236}">
                <a16:creationId xmlns:a16="http://schemas.microsoft.com/office/drawing/2014/main" id="{3A081A9B-E102-4EE5-97A6-37E48E7AA8D9}"/>
              </a:ext>
            </a:extLst>
          </p:cNvPr>
          <p:cNvSpPr>
            <a:spLocks noGrp="1"/>
          </p:cNvSpPr>
          <p:nvPr>
            <p:ph sz="half" idx="1"/>
          </p:nvPr>
        </p:nvSpPr>
        <p:spPr/>
        <p:txBody>
          <a:bodyPr>
            <a:normAutofit/>
          </a:bodyPr>
          <a:lstStyle/>
          <a:p>
            <a:r>
              <a:rPr lang="en-GB" dirty="0"/>
              <a:t>ANACONDA</a:t>
            </a:r>
          </a:p>
          <a:p>
            <a:r>
              <a:rPr lang="en-GB" dirty="0"/>
              <a:t>NUMPY</a:t>
            </a:r>
          </a:p>
          <a:p>
            <a:r>
              <a:rPr lang="en-GB" dirty="0"/>
              <a:t>NLTK</a:t>
            </a:r>
          </a:p>
          <a:p>
            <a:r>
              <a:rPr lang="en-GB" dirty="0"/>
              <a:t>TEXTBLOB</a:t>
            </a:r>
          </a:p>
          <a:p>
            <a:r>
              <a:rPr lang="en-GB" dirty="0"/>
              <a:t>PYTHON 3.7.0</a:t>
            </a:r>
          </a:p>
          <a:p>
            <a:pPr marL="0" indent="0">
              <a:buNone/>
            </a:pPr>
            <a:endParaRPr lang="en-GB" dirty="0"/>
          </a:p>
        </p:txBody>
      </p:sp>
      <p:sp>
        <p:nvSpPr>
          <p:cNvPr id="4" name="Content Placeholder 3">
            <a:extLst>
              <a:ext uri="{FF2B5EF4-FFF2-40B4-BE49-F238E27FC236}">
                <a16:creationId xmlns:a16="http://schemas.microsoft.com/office/drawing/2014/main" id="{95BD830C-3F00-4B08-9EAC-B7ACE504E845}"/>
              </a:ext>
            </a:extLst>
          </p:cNvPr>
          <p:cNvSpPr>
            <a:spLocks noGrp="1"/>
          </p:cNvSpPr>
          <p:nvPr>
            <p:ph sz="half" idx="2"/>
          </p:nvPr>
        </p:nvSpPr>
        <p:spPr/>
        <p:txBody>
          <a:bodyPr>
            <a:normAutofit/>
          </a:bodyPr>
          <a:lstStyle/>
          <a:p>
            <a:pPr fontAlgn="base"/>
            <a:r>
              <a:rPr lang="en-GB" dirty="0"/>
              <a:t>Intel Core i5-7200u CPU @2.50GHz 2.70GHz</a:t>
            </a:r>
          </a:p>
          <a:p>
            <a:pPr fontAlgn="base"/>
            <a:r>
              <a:rPr lang="en-GB" dirty="0"/>
              <a:t>8.00GB  RAM</a:t>
            </a:r>
          </a:p>
          <a:p>
            <a:pPr fontAlgn="base"/>
            <a:r>
              <a:rPr lang="en-GB" dirty="0"/>
              <a:t>64bit operating system, x64-based processor</a:t>
            </a:r>
          </a:p>
          <a:p>
            <a:pPr marL="0" indent="0">
              <a:buNone/>
            </a:pPr>
            <a:endParaRPr lang="en-GB" dirty="0"/>
          </a:p>
        </p:txBody>
      </p:sp>
    </p:spTree>
    <p:extLst>
      <p:ext uri="{BB962C8B-B14F-4D97-AF65-F5344CB8AC3E}">
        <p14:creationId xmlns:p14="http://schemas.microsoft.com/office/powerpoint/2010/main" val="99344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142B-D444-4463-B316-68C566B90B09}"/>
              </a:ext>
            </a:extLst>
          </p:cNvPr>
          <p:cNvSpPr>
            <a:spLocks noGrp="1"/>
          </p:cNvSpPr>
          <p:nvPr>
            <p:ph type="title"/>
          </p:nvPr>
        </p:nvSpPr>
        <p:spPr>
          <a:xfrm>
            <a:off x="477436" y="465747"/>
            <a:ext cx="9404723" cy="878932"/>
          </a:xfrm>
        </p:spPr>
        <p:txBody>
          <a:bodyPr/>
          <a:lstStyle/>
          <a:p>
            <a:r>
              <a:rPr lang="en-GB" b="1" dirty="0"/>
              <a:t>DATA SET FORMAT</a:t>
            </a:r>
          </a:p>
        </p:txBody>
      </p:sp>
      <p:sp>
        <p:nvSpPr>
          <p:cNvPr id="3" name="Content Placeholder 2">
            <a:extLst>
              <a:ext uri="{FF2B5EF4-FFF2-40B4-BE49-F238E27FC236}">
                <a16:creationId xmlns:a16="http://schemas.microsoft.com/office/drawing/2014/main" id="{19133AC6-2855-4BF4-A174-7301369578F8}"/>
              </a:ext>
            </a:extLst>
          </p:cNvPr>
          <p:cNvSpPr>
            <a:spLocks noGrp="1"/>
          </p:cNvSpPr>
          <p:nvPr>
            <p:ph sz="half" idx="1"/>
          </p:nvPr>
        </p:nvSpPr>
        <p:spPr>
          <a:xfrm>
            <a:off x="477436" y="1500326"/>
            <a:ext cx="3588537" cy="4640603"/>
          </a:xfrm>
        </p:spPr>
        <p:txBody>
          <a:bodyPr>
            <a:normAutofit/>
          </a:bodyPr>
          <a:lstStyle/>
          <a:p>
            <a:r>
              <a:rPr lang="en-GB" dirty="0"/>
              <a:t>The following dataset was taken from amazon.com reviews</a:t>
            </a:r>
          </a:p>
        </p:txBody>
      </p:sp>
      <p:pic>
        <p:nvPicPr>
          <p:cNvPr id="27" name="Content Placeholder 26">
            <a:extLst>
              <a:ext uri="{FF2B5EF4-FFF2-40B4-BE49-F238E27FC236}">
                <a16:creationId xmlns:a16="http://schemas.microsoft.com/office/drawing/2014/main" id="{DDA6F420-5CEB-4412-B526-022364E4ADF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106" t="20859" r="7808" b="6315"/>
          <a:stretch/>
        </p:blipFill>
        <p:spPr>
          <a:xfrm>
            <a:off x="3648361" y="1935332"/>
            <a:ext cx="8632765" cy="4205597"/>
          </a:xfrm>
        </p:spPr>
      </p:pic>
    </p:spTree>
    <p:extLst>
      <p:ext uri="{BB962C8B-B14F-4D97-AF65-F5344CB8AC3E}">
        <p14:creationId xmlns:p14="http://schemas.microsoft.com/office/powerpoint/2010/main" val="406792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D45F-E009-46B6-8D86-FB37DD970560}"/>
              </a:ext>
            </a:extLst>
          </p:cNvPr>
          <p:cNvSpPr>
            <a:spLocks noGrp="1"/>
          </p:cNvSpPr>
          <p:nvPr>
            <p:ph type="title"/>
          </p:nvPr>
        </p:nvSpPr>
        <p:spPr>
          <a:xfrm>
            <a:off x="1143001" y="2394052"/>
            <a:ext cx="9905998" cy="1478570"/>
          </a:xfrm>
        </p:spPr>
        <p:txBody>
          <a:bodyPr>
            <a:normAutofit/>
          </a:bodyPr>
          <a:lstStyle/>
          <a:p>
            <a:pPr algn="ctr"/>
            <a:r>
              <a:rPr lang="en-GB" sz="6600" dirty="0"/>
              <a:t>METHODOLOGY</a:t>
            </a:r>
          </a:p>
        </p:txBody>
      </p:sp>
    </p:spTree>
    <p:extLst>
      <p:ext uri="{BB962C8B-B14F-4D97-AF65-F5344CB8AC3E}">
        <p14:creationId xmlns:p14="http://schemas.microsoft.com/office/powerpoint/2010/main" val="364828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1F00CE-79F7-410D-B338-4D9E38E5033E}"/>
              </a:ext>
            </a:extLst>
          </p:cNvPr>
          <p:cNvSpPr>
            <a:spLocks noGrp="1"/>
          </p:cNvSpPr>
          <p:nvPr>
            <p:ph type="title"/>
          </p:nvPr>
        </p:nvSpPr>
        <p:spPr/>
        <p:txBody>
          <a:bodyPr/>
          <a:lstStyle/>
          <a:p>
            <a:r>
              <a:rPr lang="en-GB" b="1" dirty="0"/>
              <a:t>procedure</a:t>
            </a:r>
          </a:p>
        </p:txBody>
      </p:sp>
      <p:sp>
        <p:nvSpPr>
          <p:cNvPr id="10" name="Content Placeholder 9">
            <a:extLst>
              <a:ext uri="{FF2B5EF4-FFF2-40B4-BE49-F238E27FC236}">
                <a16:creationId xmlns:a16="http://schemas.microsoft.com/office/drawing/2014/main" id="{52DA27B5-9E24-42B9-8458-998590A4EE72}"/>
              </a:ext>
            </a:extLst>
          </p:cNvPr>
          <p:cNvSpPr>
            <a:spLocks noGrp="1"/>
          </p:cNvSpPr>
          <p:nvPr>
            <p:ph idx="1"/>
          </p:nvPr>
        </p:nvSpPr>
        <p:spPr/>
        <p:txBody>
          <a:bodyPr/>
          <a:lstStyle/>
          <a:p>
            <a:r>
              <a:rPr lang="en-IN" dirty="0"/>
              <a:t>Basically, two algorithms are used sequentially for our purpose: </a:t>
            </a:r>
          </a:p>
          <a:p>
            <a:r>
              <a:rPr lang="en-IN" dirty="0"/>
              <a:t>The 1st algorithm ("HAC algorithm") identifies and extracts the potential features from the reviews of the product.</a:t>
            </a:r>
          </a:p>
          <a:p>
            <a:r>
              <a:rPr lang="en-IN" dirty="0"/>
              <a:t>The 2nd algorithm ("MOS algorithm") takes these potential features as input, assigns scores to them and finally helps in classifying every review as either positive or negative.</a:t>
            </a:r>
            <a:endParaRPr lang="en-GB" dirty="0"/>
          </a:p>
        </p:txBody>
      </p:sp>
    </p:spTree>
    <p:extLst>
      <p:ext uri="{BB962C8B-B14F-4D97-AF65-F5344CB8AC3E}">
        <p14:creationId xmlns:p14="http://schemas.microsoft.com/office/powerpoint/2010/main" val="3599933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04A76F4-8ECC-4286-BECE-3A5ABB486534}"/>
              </a:ext>
            </a:extLst>
          </p:cNvPr>
          <p:cNvSpPr>
            <a:spLocks noGrp="1"/>
          </p:cNvSpPr>
          <p:nvPr>
            <p:ph type="title"/>
          </p:nvPr>
        </p:nvSpPr>
        <p:spPr/>
        <p:txBody>
          <a:bodyPr/>
          <a:lstStyle/>
          <a:p>
            <a:r>
              <a:rPr lang="en-GB" dirty="0"/>
              <a:t>ARCHITECTURE</a:t>
            </a:r>
          </a:p>
        </p:txBody>
      </p:sp>
      <p:pic>
        <p:nvPicPr>
          <p:cNvPr id="3076" name="Picture 4" descr="https://lh6.googleusercontent.com/MVDb5uWpXpOSzQT4bJfSqgJHn8dcRO6_PUj7dSHYjRcgtC5OdKvQOQXS-zzJqTCqHpxDUtwdiAazJIONG6H1rOEuG4ohb41C4cleXhxFxVRVJbw7gOf0eWiWLJndY95uexxJqqvd">
            <a:extLst>
              <a:ext uri="{FF2B5EF4-FFF2-40B4-BE49-F238E27FC236}">
                <a16:creationId xmlns:a16="http://schemas.microsoft.com/office/drawing/2014/main" id="{5507EA34-CF5B-4657-8ADC-6EA400D39EEB}"/>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4802573" y="855832"/>
            <a:ext cx="5964237" cy="535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3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06BB-8830-4A46-92AB-FAEA458CA55A}"/>
              </a:ext>
            </a:extLst>
          </p:cNvPr>
          <p:cNvSpPr>
            <a:spLocks noGrp="1"/>
          </p:cNvSpPr>
          <p:nvPr>
            <p:ph type="title"/>
          </p:nvPr>
        </p:nvSpPr>
        <p:spPr/>
        <p:txBody>
          <a:bodyPr/>
          <a:lstStyle/>
          <a:p>
            <a:pPr algn="ctr"/>
            <a:r>
              <a:rPr lang="en-GB" dirty="0"/>
              <a:t>ASSUMPTION OF THE</a:t>
            </a:r>
            <a:br>
              <a:rPr lang="en-GB" dirty="0"/>
            </a:br>
            <a:r>
              <a:rPr lang="en-GB" dirty="0"/>
              <a:t>HAC ALGORITHM</a:t>
            </a:r>
            <a:endParaRPr lang="en-GB" b="1" dirty="0"/>
          </a:p>
        </p:txBody>
      </p:sp>
      <p:sp>
        <p:nvSpPr>
          <p:cNvPr id="4" name="Content Placeholder 3">
            <a:extLst>
              <a:ext uri="{FF2B5EF4-FFF2-40B4-BE49-F238E27FC236}">
                <a16:creationId xmlns:a16="http://schemas.microsoft.com/office/drawing/2014/main" id="{528824AF-6367-4FEB-B659-2BB6D733F31E}"/>
              </a:ext>
            </a:extLst>
          </p:cNvPr>
          <p:cNvSpPr>
            <a:spLocks noGrp="1"/>
          </p:cNvSpPr>
          <p:nvPr>
            <p:ph idx="1"/>
          </p:nvPr>
        </p:nvSpPr>
        <p:spPr/>
        <p:txBody>
          <a:bodyPr/>
          <a:lstStyle/>
          <a:p>
            <a:r>
              <a:rPr lang="en-IN" dirty="0"/>
              <a:t>The HAC algorithm extracts the good potential features only when the reviews in the dataset follows the assumption that: </a:t>
            </a:r>
          </a:p>
          <a:p>
            <a:r>
              <a:rPr lang="en-IN" dirty="0"/>
              <a:t> Users comment on the features they care about using adjectives. </a:t>
            </a:r>
          </a:p>
          <a:p>
            <a:r>
              <a:rPr lang="en-IN" dirty="0"/>
              <a:t> The more often a noun is in the vicinity of an adjective, the more        likely it is to be a representative feature of the item reviewed.</a:t>
            </a:r>
          </a:p>
          <a:p>
            <a:r>
              <a:rPr lang="en-IN" dirty="0"/>
              <a:t> </a:t>
            </a:r>
            <a:r>
              <a:rPr lang="en-IN" i="1" dirty="0"/>
              <a:t>Example: </a:t>
            </a:r>
          </a:p>
          <a:p>
            <a:r>
              <a:rPr lang="en-IN" dirty="0"/>
              <a:t>If the review is </a:t>
            </a:r>
          </a:p>
          <a:p>
            <a:r>
              <a:rPr lang="en-IN" dirty="0"/>
              <a:t>"</a:t>
            </a:r>
            <a:r>
              <a:rPr lang="en-IN" b="1" dirty="0"/>
              <a:t>This camera has very good image quality"</a:t>
            </a:r>
            <a:r>
              <a:rPr lang="en-IN" dirty="0"/>
              <a:t>, then the adjective 'good' is more likely to describe the noun "image quality" than the noun "camera". </a:t>
            </a:r>
            <a:endParaRPr lang="en-GB" dirty="0"/>
          </a:p>
        </p:txBody>
      </p:sp>
    </p:spTree>
    <p:extLst>
      <p:ext uri="{BB962C8B-B14F-4D97-AF65-F5344CB8AC3E}">
        <p14:creationId xmlns:p14="http://schemas.microsoft.com/office/powerpoint/2010/main" val="4193159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170</TotalTime>
  <Words>569</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  MINOR PROJECT PRESENTATION  ON   Feature extraction using NLP</vt:lpstr>
      <vt:lpstr>CONTENTS</vt:lpstr>
      <vt:lpstr>INTRODUCTION</vt:lpstr>
      <vt:lpstr>TOOLS USED </vt:lpstr>
      <vt:lpstr>DATA SET FORMAT</vt:lpstr>
      <vt:lpstr>METHODOLOGY</vt:lpstr>
      <vt:lpstr>procedure</vt:lpstr>
      <vt:lpstr>ARCHITECTURE</vt:lpstr>
      <vt:lpstr>ASSUMPTION OF THE HAC ALGORITHM</vt:lpstr>
      <vt:lpstr> High Adjective Count Algorithm (HAC)</vt:lpstr>
      <vt:lpstr>    Max Opinion Score Algorithm</vt:lpstr>
      <vt:lpstr>BAR GRAPH REPRESENTATION </vt:lpstr>
      <vt:lpstr>RESULT ANALYSIS</vt:lpstr>
      <vt:lpstr>AT LAST THE SCORE WAS REPRESENTED IN BAR GRAPHS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F@haD</dc:creator>
  <cp:lastModifiedBy>Abdul F@haD</cp:lastModifiedBy>
  <cp:revision>22</cp:revision>
  <dcterms:created xsi:type="dcterms:W3CDTF">2019-04-10T13:11:34Z</dcterms:created>
  <dcterms:modified xsi:type="dcterms:W3CDTF">2019-04-10T16:02:20Z</dcterms:modified>
</cp:coreProperties>
</file>