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7" r:id="rId2"/>
    <p:sldId id="257" r:id="rId3"/>
    <p:sldId id="258" r:id="rId4"/>
    <p:sldId id="259" r:id="rId5"/>
    <p:sldId id="268" r:id="rId6"/>
    <p:sldId id="262" r:id="rId7"/>
    <p:sldId id="263" r:id="rId8"/>
    <p:sldId id="264" r:id="rId9"/>
    <p:sldId id="266"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5256" autoAdjust="0"/>
  </p:normalViewPr>
  <p:slideViewPr>
    <p:cSldViewPr snapToGrid="0">
      <p:cViewPr varScale="1">
        <p:scale>
          <a:sx n="82" d="100"/>
          <a:sy n="82"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6A85D-5413-4563-B5FF-2B1BF9799B0F}" type="datetimeFigureOut">
              <a:rPr lang="en-IN" smtClean="0"/>
              <a:t>06-12-2020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987D2-3F08-43DD-A049-99AF8CAAD0C6}" type="slidenum">
              <a:rPr lang="en-IN" smtClean="0"/>
              <a:t>‹#›</a:t>
            </a:fld>
            <a:endParaRPr lang="en-IN"/>
          </a:p>
        </p:txBody>
      </p:sp>
    </p:spTree>
    <p:extLst>
      <p:ext uri="{BB962C8B-B14F-4D97-AF65-F5344CB8AC3E}">
        <p14:creationId xmlns:p14="http://schemas.microsoft.com/office/powerpoint/2010/main" val="2723349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ym typeface="Wingdings" panose="05000000000000000000" pitchFamily="2" charset="2"/>
              </a:rPr>
              <a:t>we thought of adding medicinal value to the </a:t>
            </a:r>
            <a:r>
              <a:rPr lang="en-IN" dirty="0" err="1">
                <a:sym typeface="Wingdings" panose="05000000000000000000" pitchFamily="2" charset="2"/>
              </a:rPr>
              <a:t>flavor</a:t>
            </a:r>
            <a:r>
              <a:rPr lang="en-IN" dirty="0">
                <a:sym typeface="Wingdings" panose="05000000000000000000" pitchFamily="2" charset="2"/>
              </a:rPr>
              <a:t> molecules in </a:t>
            </a:r>
            <a:r>
              <a:rPr lang="en-IN" dirty="0" err="1">
                <a:sym typeface="Wingdings" panose="05000000000000000000" pitchFamily="2" charset="2"/>
              </a:rPr>
              <a:t>Flavor</a:t>
            </a:r>
            <a:r>
              <a:rPr lang="en-IN" dirty="0">
                <a:sym typeface="Wingdings" panose="05000000000000000000" pitchFamily="2" charset="2"/>
              </a:rPr>
              <a:t> Db.  Add a value to this resource.</a:t>
            </a:r>
          </a:p>
          <a:p>
            <a:endParaRPr lang="en-US" dirty="0"/>
          </a:p>
          <a:p>
            <a:r>
              <a:rPr lang="en-US" dirty="0"/>
              <a:t>-</a:t>
            </a:r>
            <a:r>
              <a:rPr lang="en-US" sz="1200" b="0" i="0" dirty="0">
                <a:solidFill>
                  <a:srgbClr val="212121"/>
                </a:solidFill>
                <a:effectLst/>
                <a:latin typeface="BlinkMacSystemFont"/>
              </a:rPr>
              <a:t> Evaluation of the effects on health of phytochemicals and in facilitating the exploitation of nutrigenomic data-</a:t>
            </a:r>
          </a:p>
          <a:p>
            <a:r>
              <a:rPr lang="en-US" sz="1200" b="0" i="0" dirty="0">
                <a:solidFill>
                  <a:srgbClr val="212121"/>
                </a:solidFill>
                <a:effectLst/>
                <a:latin typeface="BlinkMacSystemFont"/>
              </a:rPr>
              <a:t>- Phenol-Explorer : A comprehensive web-based database on polyphenol(</a:t>
            </a:r>
            <a:r>
              <a:rPr lang="en-US" sz="1200" b="0" i="0" dirty="0">
                <a:solidFill>
                  <a:srgbClr val="000000"/>
                </a:solidFill>
                <a:effectLst/>
                <a:latin typeface="Times New Roman" panose="02020603050405020304" pitchFamily="18" charset="0"/>
              </a:rPr>
              <a:t> polyphenols, one of the major classes of phytochemicals)</a:t>
            </a:r>
            <a:r>
              <a:rPr lang="en-US" sz="1200" b="0" i="0" dirty="0">
                <a:solidFill>
                  <a:srgbClr val="212121"/>
                </a:solidFill>
                <a:effectLst/>
                <a:latin typeface="BlinkMacSystemFont"/>
              </a:rPr>
              <a:t> content in foods.</a:t>
            </a:r>
          </a:p>
          <a:p>
            <a:pPr marL="0" indent="0">
              <a:buFontTx/>
              <a:buNone/>
            </a:pPr>
            <a:r>
              <a:rPr lang="en-US" sz="1200" dirty="0">
                <a:solidFill>
                  <a:srgbClr val="212121"/>
                </a:solidFill>
                <a:latin typeface="BlinkMacSystemFont"/>
              </a:rPr>
              <a:t>-</a:t>
            </a:r>
            <a:r>
              <a:rPr lang="en-US" sz="1200" dirty="0" err="1">
                <a:solidFill>
                  <a:srgbClr val="212121"/>
                </a:solidFill>
                <a:latin typeface="BlinkMacSystemFont"/>
              </a:rPr>
              <a:t>NutriChem</a:t>
            </a:r>
            <a:r>
              <a:rPr lang="en-US" sz="1200" dirty="0">
                <a:solidFill>
                  <a:srgbClr val="212121"/>
                </a:solidFill>
                <a:latin typeface="BlinkMacSystemFont"/>
              </a:rPr>
              <a:t>: </a:t>
            </a:r>
            <a:r>
              <a:rPr lang="en-US" sz="1200" b="0" i="0" dirty="0">
                <a:solidFill>
                  <a:srgbClr val="000000"/>
                </a:solidFill>
                <a:effectLst/>
                <a:latin typeface="Times New Roman" panose="02020603050405020304" pitchFamily="18" charset="0"/>
              </a:rPr>
              <a:t> database generated by text mining of 21 million MEDLINE abstracts for information that links plant-based foods with their small molecule components and human disease phenotypes</a:t>
            </a:r>
            <a:endParaRPr lang="en-US" sz="1200" dirty="0"/>
          </a:p>
          <a:p>
            <a:endParaRPr lang="en-IN" dirty="0"/>
          </a:p>
        </p:txBody>
      </p:sp>
      <p:sp>
        <p:nvSpPr>
          <p:cNvPr id="4" name="Slide Number Placeholder 3"/>
          <p:cNvSpPr>
            <a:spLocks noGrp="1"/>
          </p:cNvSpPr>
          <p:nvPr>
            <p:ph type="sldNum" sz="quarter" idx="5"/>
          </p:nvPr>
        </p:nvSpPr>
        <p:spPr/>
        <p:txBody>
          <a:bodyPr/>
          <a:lstStyle/>
          <a:p>
            <a:fld id="{05D987D2-3F08-43DD-A049-99AF8CAAD0C6}" type="slidenum">
              <a:rPr lang="en-IN" smtClean="0"/>
              <a:t>2</a:t>
            </a:fld>
            <a:endParaRPr lang="en-IN"/>
          </a:p>
        </p:txBody>
      </p:sp>
    </p:spTree>
    <p:extLst>
      <p:ext uri="{BB962C8B-B14F-4D97-AF65-F5344CB8AC3E}">
        <p14:creationId xmlns:p14="http://schemas.microsoft.com/office/powerpoint/2010/main" val="2940918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Arial" panose="020B0604020202020204" pitchFamily="34" charset="0"/>
              </a:rPr>
              <a:t>A molecule </a:t>
            </a:r>
            <a:r>
              <a:rPr lang="en-US" sz="1200" b="1" i="0" dirty="0">
                <a:solidFill>
                  <a:srgbClr val="0070C0"/>
                </a:solidFill>
                <a:effectLst/>
                <a:latin typeface="Arial" panose="020B0604020202020204" pitchFamily="34" charset="0"/>
              </a:rPr>
              <a:t>has higher chances to</a:t>
            </a:r>
            <a:r>
              <a:rPr lang="en-US" sz="1200" b="0" i="0" dirty="0">
                <a:solidFill>
                  <a:srgbClr val="0070C0"/>
                </a:solidFill>
                <a:effectLst/>
                <a:latin typeface="Arial" panose="020B0604020202020204" pitchFamily="34" charset="0"/>
              </a:rPr>
              <a:t> </a:t>
            </a:r>
            <a:r>
              <a:rPr lang="en-US" sz="1200" b="0" i="0" dirty="0">
                <a:solidFill>
                  <a:srgbClr val="333333"/>
                </a:solidFill>
                <a:effectLst/>
                <a:latin typeface="Arial" panose="020B0604020202020204" pitchFamily="34" charset="0"/>
              </a:rPr>
              <a:t>be successful as oral drug (like tablets, capsules, emulsions, suspensions </a:t>
            </a:r>
            <a:r>
              <a:rPr lang="en-US" sz="1200" b="0" i="0" dirty="0" err="1">
                <a:solidFill>
                  <a:srgbClr val="333333"/>
                </a:solidFill>
                <a:effectLst/>
                <a:latin typeface="Arial" panose="020B0604020202020204" pitchFamily="34" charset="0"/>
              </a:rPr>
              <a:t>etc</a:t>
            </a:r>
            <a:r>
              <a:rPr lang="en-US" sz="1200" b="0" i="0" dirty="0">
                <a:solidFill>
                  <a:srgbClr val="333333"/>
                </a:solidFill>
                <a:effectLst/>
                <a:latin typeface="Arial" panose="020B0604020202020204" pitchFamily="34" charset="0"/>
              </a:rPr>
              <a:t>) if it satisfies Lipinski's 'rule of 5’</a:t>
            </a:r>
            <a:endParaRPr lang="en-IN" dirty="0">
              <a:sym typeface="Wingdings" panose="05000000000000000000" pitchFamily="2" charset="2"/>
            </a:endParaRPr>
          </a:p>
          <a:p>
            <a:r>
              <a:rPr lang="en-US" dirty="0"/>
              <a:t>Standard value is the potency of the drug , lower the number better the potency. </a:t>
            </a:r>
          </a:p>
          <a:p>
            <a:r>
              <a:rPr lang="en-US" dirty="0"/>
              <a:t>The conc. of drug required to cause 50% of inhibition of target protein(target </a:t>
            </a:r>
            <a:r>
              <a:rPr lang="en-US" dirty="0" err="1"/>
              <a:t>chembl</a:t>
            </a:r>
            <a:r>
              <a:rPr lang="en-US" dirty="0"/>
              <a:t> id).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IC50-(widely used for bioactivity differentiation, to maintain the uniformity of the dataset also to reduce the scraping time)</a:t>
            </a:r>
            <a:endParaRPr lang="en-IN" dirty="0"/>
          </a:p>
          <a:p>
            <a:endParaRPr lang="en-IN" dirty="0"/>
          </a:p>
        </p:txBody>
      </p:sp>
      <p:sp>
        <p:nvSpPr>
          <p:cNvPr id="4" name="Slide Number Placeholder 3"/>
          <p:cNvSpPr>
            <a:spLocks noGrp="1"/>
          </p:cNvSpPr>
          <p:nvPr>
            <p:ph type="sldNum" sz="quarter" idx="5"/>
          </p:nvPr>
        </p:nvSpPr>
        <p:spPr/>
        <p:txBody>
          <a:bodyPr/>
          <a:lstStyle/>
          <a:p>
            <a:fld id="{05D987D2-3F08-43DD-A049-99AF8CAAD0C6}" type="slidenum">
              <a:rPr lang="en-IN" smtClean="0"/>
              <a:t>3</a:t>
            </a:fld>
            <a:endParaRPr lang="en-IN"/>
          </a:p>
        </p:txBody>
      </p:sp>
    </p:spTree>
    <p:extLst>
      <p:ext uri="{BB962C8B-B14F-4D97-AF65-F5344CB8AC3E}">
        <p14:creationId xmlns:p14="http://schemas.microsoft.com/office/powerpoint/2010/main" val="1553991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your code works ?</a:t>
            </a:r>
          </a:p>
          <a:p>
            <a:r>
              <a:rPr lang="en-IN" dirty="0"/>
              <a:t>When the data doesn’t follow a normal distribution we resort to non-parametric test.</a:t>
            </a:r>
          </a:p>
          <a:p>
            <a:pPr algn="l" fontAlgn="base"/>
            <a:r>
              <a:rPr lang="en-US" b="0" i="0" dirty="0">
                <a:solidFill>
                  <a:srgbClr val="555555"/>
                </a:solidFill>
                <a:effectLst/>
                <a:latin typeface="Helvetica Neue"/>
              </a:rPr>
              <a:t>The null hypothesis of these tests is often the assumption that both samples were drawn from a population with the same distribution, and therefore the same population parameters, such as mean or median.  Tests also return a p-value that can be used to interpret the result of the test. </a:t>
            </a:r>
          </a:p>
          <a:p>
            <a:pPr algn="l" fontAlgn="base"/>
            <a:r>
              <a:rPr lang="en-US" b="0" dirty="0">
                <a:solidFill>
                  <a:srgbClr val="555555"/>
                </a:solidFill>
                <a:effectLst/>
                <a:latin typeface="Helvetica Neue"/>
              </a:rPr>
              <a:t>The p-value can be interpreted in the context of a chosen significance level called alpha. A common value for alpha is 5% or 0.05. If the p-value is below the significance level, then the test says there is enough evidence to reject the null hypothesis and that the samples were likely drawn from populations with differing distributions.</a:t>
            </a:r>
          </a:p>
          <a:p>
            <a:pPr algn="l" fontAlgn="base">
              <a:buFont typeface="Arial" panose="020B0604020202020204" pitchFamily="34" charset="0"/>
              <a:buChar char="•"/>
            </a:pPr>
            <a:r>
              <a:rPr lang="en-US" b="1" i="0" dirty="0">
                <a:solidFill>
                  <a:srgbClr val="555555"/>
                </a:solidFill>
                <a:effectLst/>
                <a:latin typeface="Helvetica Neue"/>
              </a:rPr>
              <a:t>p &lt;= alpha</a:t>
            </a:r>
            <a:r>
              <a:rPr lang="en-US" b="0" i="0" dirty="0">
                <a:solidFill>
                  <a:srgbClr val="555555"/>
                </a:solidFill>
                <a:effectLst/>
                <a:latin typeface="Helvetica Neue"/>
              </a:rPr>
              <a:t>: reject H0, different distribution.</a:t>
            </a:r>
          </a:p>
          <a:p>
            <a:pPr algn="l" fontAlgn="base">
              <a:buFont typeface="Arial" panose="020B0604020202020204" pitchFamily="34" charset="0"/>
              <a:buChar char="•"/>
            </a:pPr>
            <a:r>
              <a:rPr lang="en-US" b="1" i="0" dirty="0">
                <a:solidFill>
                  <a:srgbClr val="555555"/>
                </a:solidFill>
                <a:effectLst/>
                <a:latin typeface="Helvetica Neue"/>
              </a:rPr>
              <a:t>p &gt; alpha</a:t>
            </a:r>
            <a:r>
              <a:rPr lang="en-US" b="0" i="0" dirty="0">
                <a:solidFill>
                  <a:srgbClr val="555555"/>
                </a:solidFill>
                <a:effectLst/>
                <a:latin typeface="Helvetica Neue"/>
              </a:rPr>
              <a:t>: fail to reject H0, same distribution.</a:t>
            </a:r>
          </a:p>
          <a:p>
            <a:endParaRPr lang="en-IN" dirty="0"/>
          </a:p>
        </p:txBody>
      </p:sp>
      <p:sp>
        <p:nvSpPr>
          <p:cNvPr id="4" name="Slide Number Placeholder 3"/>
          <p:cNvSpPr>
            <a:spLocks noGrp="1"/>
          </p:cNvSpPr>
          <p:nvPr>
            <p:ph type="sldNum" sz="quarter" idx="5"/>
          </p:nvPr>
        </p:nvSpPr>
        <p:spPr/>
        <p:txBody>
          <a:bodyPr/>
          <a:lstStyle/>
          <a:p>
            <a:fld id="{05D987D2-3F08-43DD-A049-99AF8CAAD0C6}" type="slidenum">
              <a:rPr lang="en-IN" smtClean="0"/>
              <a:t>8</a:t>
            </a:fld>
            <a:endParaRPr lang="en-IN"/>
          </a:p>
        </p:txBody>
      </p:sp>
    </p:spTree>
    <p:extLst>
      <p:ext uri="{BB962C8B-B14F-4D97-AF65-F5344CB8AC3E}">
        <p14:creationId xmlns:p14="http://schemas.microsoft.com/office/powerpoint/2010/main" val="3661061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same bits, more same </a:t>
            </a:r>
            <a:r>
              <a:rPr lang="en-US" dirty="0" err="1"/>
              <a:t>fragmenrs</a:t>
            </a:r>
            <a:r>
              <a:rPr lang="en-US" dirty="0"/>
              <a:t> and more similar two molecules</a:t>
            </a:r>
            <a:endParaRPr lang="en-IN" dirty="0"/>
          </a:p>
        </p:txBody>
      </p:sp>
      <p:sp>
        <p:nvSpPr>
          <p:cNvPr id="4" name="Slide Number Placeholder 3"/>
          <p:cNvSpPr>
            <a:spLocks noGrp="1"/>
          </p:cNvSpPr>
          <p:nvPr>
            <p:ph type="sldNum" sz="quarter" idx="5"/>
          </p:nvPr>
        </p:nvSpPr>
        <p:spPr/>
        <p:txBody>
          <a:bodyPr/>
          <a:lstStyle/>
          <a:p>
            <a:fld id="{05D987D2-3F08-43DD-A049-99AF8CAAD0C6}" type="slidenum">
              <a:rPr lang="en-IN" smtClean="0"/>
              <a:t>9</a:t>
            </a:fld>
            <a:endParaRPr lang="en-IN"/>
          </a:p>
        </p:txBody>
      </p:sp>
    </p:spTree>
    <p:extLst>
      <p:ext uri="{BB962C8B-B14F-4D97-AF65-F5344CB8AC3E}">
        <p14:creationId xmlns:p14="http://schemas.microsoft.com/office/powerpoint/2010/main" val="34923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E3355AD-EAF2-4198-A8DD-060F02335415}" type="datetimeFigureOut">
              <a:rPr lang="en-IN" smtClean="0"/>
              <a:t>06-12-2020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AA98C0-5BF0-4EB9-B37F-850E7D7467C8}" type="slidenum">
              <a:rPr lang="en-IN" smtClean="0"/>
              <a:t>‹#›</a:t>
            </a:fld>
            <a:endParaRPr lang="en-IN"/>
          </a:p>
        </p:txBody>
      </p:sp>
    </p:spTree>
    <p:extLst>
      <p:ext uri="{BB962C8B-B14F-4D97-AF65-F5344CB8AC3E}">
        <p14:creationId xmlns:p14="http://schemas.microsoft.com/office/powerpoint/2010/main" val="23703458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355AD-EAF2-4198-A8DD-060F02335415}"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AA98C0-5BF0-4EB9-B37F-850E7D7467C8}" type="slidenum">
              <a:rPr lang="en-IN" smtClean="0"/>
              <a:t>‹#›</a:t>
            </a:fld>
            <a:endParaRPr lang="en-IN"/>
          </a:p>
        </p:txBody>
      </p:sp>
    </p:spTree>
    <p:extLst>
      <p:ext uri="{BB962C8B-B14F-4D97-AF65-F5344CB8AC3E}">
        <p14:creationId xmlns:p14="http://schemas.microsoft.com/office/powerpoint/2010/main" val="30184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355AD-EAF2-4198-A8DD-060F02335415}"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AA98C0-5BF0-4EB9-B37F-850E7D7467C8}" type="slidenum">
              <a:rPr lang="en-IN" smtClean="0"/>
              <a:t>‹#›</a:t>
            </a:fld>
            <a:endParaRPr lang="en-IN"/>
          </a:p>
        </p:txBody>
      </p:sp>
    </p:spTree>
    <p:extLst>
      <p:ext uri="{BB962C8B-B14F-4D97-AF65-F5344CB8AC3E}">
        <p14:creationId xmlns:p14="http://schemas.microsoft.com/office/powerpoint/2010/main" val="365423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3355AD-EAF2-4198-A8DD-060F02335415}" type="datetimeFigureOut">
              <a:rPr lang="en-IN" smtClean="0"/>
              <a:t>06-12-2020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AA98C0-5BF0-4EB9-B37F-850E7D7467C8}" type="slidenum">
              <a:rPr lang="en-IN" smtClean="0"/>
              <a:t>‹#›</a:t>
            </a:fld>
            <a:endParaRPr lang="en-IN"/>
          </a:p>
        </p:txBody>
      </p:sp>
    </p:spTree>
    <p:extLst>
      <p:ext uri="{BB962C8B-B14F-4D97-AF65-F5344CB8AC3E}">
        <p14:creationId xmlns:p14="http://schemas.microsoft.com/office/powerpoint/2010/main" val="133066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E3355AD-EAF2-4198-A8DD-060F02335415}" type="datetimeFigureOut">
              <a:rPr lang="en-IN" smtClean="0"/>
              <a:t>06-12-2020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AA98C0-5BF0-4EB9-B37F-850E7D7467C8}" type="slidenum">
              <a:rPr lang="en-IN" smtClean="0"/>
              <a:t>‹#›</a:t>
            </a:fld>
            <a:endParaRPr lang="en-IN"/>
          </a:p>
        </p:txBody>
      </p:sp>
    </p:spTree>
    <p:extLst>
      <p:ext uri="{BB962C8B-B14F-4D97-AF65-F5344CB8AC3E}">
        <p14:creationId xmlns:p14="http://schemas.microsoft.com/office/powerpoint/2010/main" val="8630371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E3355AD-EAF2-4198-A8DD-060F02335415}" type="datetimeFigureOut">
              <a:rPr lang="en-IN" smtClean="0"/>
              <a:t>06-12-2020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14AA98C0-5BF0-4EB9-B37F-850E7D7467C8}" type="slidenum">
              <a:rPr lang="en-IN" smtClean="0"/>
              <a:t>‹#›</a:t>
            </a:fld>
            <a:endParaRPr lang="en-IN"/>
          </a:p>
        </p:txBody>
      </p:sp>
    </p:spTree>
    <p:extLst>
      <p:ext uri="{BB962C8B-B14F-4D97-AF65-F5344CB8AC3E}">
        <p14:creationId xmlns:p14="http://schemas.microsoft.com/office/powerpoint/2010/main" val="38366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E3355AD-EAF2-4198-A8DD-060F02335415}" type="datetimeFigureOut">
              <a:rPr lang="en-IN" smtClean="0"/>
              <a:t>06-12-2020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AA98C0-5BF0-4EB9-B37F-850E7D7467C8}"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1442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3355AD-EAF2-4198-A8DD-060F02335415}" type="datetimeFigureOut">
              <a:rPr lang="en-IN" smtClean="0"/>
              <a:t>06-12-2020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AA98C0-5BF0-4EB9-B37F-850E7D7467C8}" type="slidenum">
              <a:rPr lang="en-IN" smtClean="0"/>
              <a:t>‹#›</a:t>
            </a:fld>
            <a:endParaRPr lang="en-IN"/>
          </a:p>
        </p:txBody>
      </p:sp>
    </p:spTree>
    <p:extLst>
      <p:ext uri="{BB962C8B-B14F-4D97-AF65-F5344CB8AC3E}">
        <p14:creationId xmlns:p14="http://schemas.microsoft.com/office/powerpoint/2010/main" val="201899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355AD-EAF2-4198-A8DD-060F02335415}" type="datetimeFigureOut">
              <a:rPr lang="en-IN" smtClean="0"/>
              <a:t>06-12-2020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AA98C0-5BF0-4EB9-B37F-850E7D7467C8}" type="slidenum">
              <a:rPr lang="en-IN" smtClean="0"/>
              <a:t>‹#›</a:t>
            </a:fld>
            <a:endParaRPr lang="en-IN"/>
          </a:p>
        </p:txBody>
      </p:sp>
    </p:spTree>
    <p:extLst>
      <p:ext uri="{BB962C8B-B14F-4D97-AF65-F5344CB8AC3E}">
        <p14:creationId xmlns:p14="http://schemas.microsoft.com/office/powerpoint/2010/main" val="269458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E3355AD-EAF2-4198-A8DD-060F02335415}" type="datetimeFigureOut">
              <a:rPr lang="en-IN" smtClean="0"/>
              <a:t>06-12-2020</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14AA98C0-5BF0-4EB9-B37F-850E7D7467C8}" type="slidenum">
              <a:rPr lang="en-IN" smtClean="0"/>
              <a:t>‹#›</a:t>
            </a:fld>
            <a:endParaRPr lang="en-IN"/>
          </a:p>
        </p:txBody>
      </p:sp>
    </p:spTree>
    <p:extLst>
      <p:ext uri="{BB962C8B-B14F-4D97-AF65-F5344CB8AC3E}">
        <p14:creationId xmlns:p14="http://schemas.microsoft.com/office/powerpoint/2010/main" val="206763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E3355AD-EAF2-4198-A8DD-060F02335415}" type="datetimeFigureOut">
              <a:rPr lang="en-IN" smtClean="0"/>
              <a:t>06-12-2020</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14AA98C0-5BF0-4EB9-B37F-850E7D7467C8}" type="slidenum">
              <a:rPr lang="en-IN" smtClean="0"/>
              <a:t>‹#›</a:t>
            </a:fld>
            <a:endParaRPr lang="en-IN"/>
          </a:p>
        </p:txBody>
      </p:sp>
    </p:spTree>
    <p:extLst>
      <p:ext uri="{BB962C8B-B14F-4D97-AF65-F5344CB8AC3E}">
        <p14:creationId xmlns:p14="http://schemas.microsoft.com/office/powerpoint/2010/main" val="389600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E3355AD-EAF2-4198-A8DD-060F02335415}" type="datetimeFigureOut">
              <a:rPr lang="en-IN" smtClean="0"/>
              <a:t>06-12-2020</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4AA98C0-5BF0-4EB9-B37F-850E7D7467C8}" type="slidenum">
              <a:rPr lang="en-IN" smtClean="0"/>
              <a:t>‹#›</a:t>
            </a:fld>
            <a:endParaRPr lang="en-IN"/>
          </a:p>
        </p:txBody>
      </p:sp>
    </p:spTree>
    <p:extLst>
      <p:ext uri="{BB962C8B-B14F-4D97-AF65-F5344CB8AC3E}">
        <p14:creationId xmlns:p14="http://schemas.microsoft.com/office/powerpoint/2010/main" val="3801780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eg"/><Relationship Id="rId7" Type="http://schemas.openxmlformats.org/officeDocument/2006/relationships/hyperlink" Target="https://www.ebi.ac.uk/chembl/api/data/activity.json?molecule_chembl_id__in=%7b%7d&amp;limit=%7b%7d&amp;standard_type=%7b%7d%22.format(molecules,limit,standard_typ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ftp://ftp.ncbi.nlm.nih.gov/pubchem/specifications/pubchem_fingerprint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6C01-34FA-4594-8408-0E9A66A0E1F7}"/>
              </a:ext>
            </a:extLst>
          </p:cNvPr>
          <p:cNvSpPr>
            <a:spLocks noGrp="1"/>
          </p:cNvSpPr>
          <p:nvPr>
            <p:ph type="ctrTitle"/>
          </p:nvPr>
        </p:nvSpPr>
        <p:spPr/>
        <p:txBody>
          <a:bodyPr>
            <a:normAutofit/>
          </a:bodyPr>
          <a:lstStyle/>
          <a:p>
            <a:r>
              <a:rPr lang="en-IN" sz="3600" b="1" dirty="0"/>
              <a:t>MEDICINAL IMPORTANCE OF FLAVOR MOLECULES</a:t>
            </a:r>
          </a:p>
        </p:txBody>
      </p:sp>
      <p:sp>
        <p:nvSpPr>
          <p:cNvPr id="3" name="TextBox 2">
            <a:extLst>
              <a:ext uri="{FF2B5EF4-FFF2-40B4-BE49-F238E27FC236}">
                <a16:creationId xmlns:a16="http://schemas.microsoft.com/office/drawing/2014/main" id="{57662566-2341-4909-B2C8-E32CEC10252E}"/>
              </a:ext>
            </a:extLst>
          </p:cNvPr>
          <p:cNvSpPr txBox="1"/>
          <p:nvPr/>
        </p:nvSpPr>
        <p:spPr>
          <a:xfrm>
            <a:off x="4445540" y="4309354"/>
            <a:ext cx="2722604" cy="1477328"/>
          </a:xfrm>
          <a:prstGeom prst="rect">
            <a:avLst/>
          </a:prstGeom>
          <a:noFill/>
        </p:spPr>
        <p:txBody>
          <a:bodyPr wrap="none" rtlCol="0">
            <a:spAutoFit/>
          </a:bodyPr>
          <a:lstStyle/>
          <a:p>
            <a:pPr algn="ctr"/>
            <a:r>
              <a:rPr lang="en-US" dirty="0"/>
              <a:t>A presentation by:</a:t>
            </a:r>
          </a:p>
          <a:p>
            <a:pPr algn="ctr"/>
            <a:endParaRPr lang="en-US" dirty="0"/>
          </a:p>
          <a:p>
            <a:pPr algn="ctr"/>
            <a:r>
              <a:rPr lang="en-US" dirty="0"/>
              <a:t>Group 24</a:t>
            </a:r>
          </a:p>
          <a:p>
            <a:pPr algn="ctr"/>
            <a:r>
              <a:rPr lang="en-US" dirty="0"/>
              <a:t>Gayatri Panda- PhD19206</a:t>
            </a:r>
          </a:p>
          <a:p>
            <a:pPr algn="ctr"/>
            <a:r>
              <a:rPr lang="en-US" dirty="0"/>
              <a:t>Aayushi Mittal – PhD19203</a:t>
            </a:r>
          </a:p>
        </p:txBody>
      </p:sp>
    </p:spTree>
    <p:extLst>
      <p:ext uri="{BB962C8B-B14F-4D97-AF65-F5344CB8AC3E}">
        <p14:creationId xmlns:p14="http://schemas.microsoft.com/office/powerpoint/2010/main" val="115684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4BFEF3F-0AD2-42F7-9CDA-873251BB0CE1}"/>
              </a:ext>
            </a:extLst>
          </p:cNvPr>
          <p:cNvPicPr>
            <a:picLocks noChangeAspect="1"/>
          </p:cNvPicPr>
          <p:nvPr/>
        </p:nvPicPr>
        <p:blipFill rotWithShape="1">
          <a:blip r:embed="rId2"/>
          <a:srcRect t="44046"/>
          <a:stretch/>
        </p:blipFill>
        <p:spPr>
          <a:xfrm>
            <a:off x="8033452" y="2896815"/>
            <a:ext cx="4087190" cy="1581148"/>
          </a:xfrm>
          <a:prstGeom prst="rect">
            <a:avLst/>
          </a:prstGeom>
        </p:spPr>
      </p:pic>
      <p:sp>
        <p:nvSpPr>
          <p:cNvPr id="14" name="Arrow: Pentagon 13">
            <a:extLst>
              <a:ext uri="{FF2B5EF4-FFF2-40B4-BE49-F238E27FC236}">
                <a16:creationId xmlns:a16="http://schemas.microsoft.com/office/drawing/2014/main" id="{33F9ECF7-F686-438C-B457-088098513F5C}"/>
              </a:ext>
            </a:extLst>
          </p:cNvPr>
          <p:cNvSpPr/>
          <p:nvPr/>
        </p:nvSpPr>
        <p:spPr>
          <a:xfrm>
            <a:off x="363893" y="718459"/>
            <a:ext cx="1847462" cy="1464388"/>
          </a:xfrm>
          <a:prstGeom prst="homePlat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i="0" dirty="0">
                <a:solidFill>
                  <a:srgbClr val="666666"/>
                </a:solidFill>
                <a:effectLst/>
                <a:latin typeface="+mj-lt"/>
              </a:rPr>
              <a:t>PubChem Identifier Exchange Service (I/P- CIDs to get SMILES )</a:t>
            </a:r>
          </a:p>
        </p:txBody>
      </p:sp>
      <p:sp>
        <p:nvSpPr>
          <p:cNvPr id="15" name="Arrow: Pentagon 14">
            <a:extLst>
              <a:ext uri="{FF2B5EF4-FFF2-40B4-BE49-F238E27FC236}">
                <a16:creationId xmlns:a16="http://schemas.microsoft.com/office/drawing/2014/main" id="{B6CF50AC-DF88-416D-AB9B-C5BAA9FBB286}"/>
              </a:ext>
            </a:extLst>
          </p:cNvPr>
          <p:cNvSpPr/>
          <p:nvPr/>
        </p:nvSpPr>
        <p:spPr>
          <a:xfrm>
            <a:off x="2320265" y="703321"/>
            <a:ext cx="1847462" cy="1464388"/>
          </a:xfrm>
          <a:prstGeom prst="homePlat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i="0" dirty="0" err="1">
                <a:solidFill>
                  <a:srgbClr val="666666"/>
                </a:solidFill>
                <a:effectLst/>
                <a:latin typeface="+mj-lt"/>
              </a:rPr>
              <a:t>PaDel</a:t>
            </a:r>
            <a:r>
              <a:rPr lang="en-IN" sz="1200" b="1" i="0" dirty="0">
                <a:solidFill>
                  <a:srgbClr val="666666"/>
                </a:solidFill>
                <a:effectLst/>
                <a:latin typeface="+mj-lt"/>
              </a:rPr>
              <a:t> Descriptor – Calculate </a:t>
            </a:r>
            <a:r>
              <a:rPr lang="en-IN" sz="1200" b="1" i="0" dirty="0" err="1">
                <a:solidFill>
                  <a:srgbClr val="666666"/>
                </a:solidFill>
                <a:effectLst/>
                <a:latin typeface="+mj-lt"/>
              </a:rPr>
              <a:t>Pubchem</a:t>
            </a:r>
            <a:r>
              <a:rPr lang="en-IN" sz="1200" b="1" i="0" dirty="0">
                <a:solidFill>
                  <a:srgbClr val="666666"/>
                </a:solidFill>
                <a:effectLst/>
                <a:latin typeface="+mj-lt"/>
              </a:rPr>
              <a:t> Fps(I/P- SMILES) to </a:t>
            </a:r>
            <a:r>
              <a:rPr lang="en-IN" sz="1200" b="1" i="0" dirty="0" err="1">
                <a:solidFill>
                  <a:srgbClr val="666666"/>
                </a:solidFill>
                <a:effectLst/>
                <a:latin typeface="+mj-lt"/>
              </a:rPr>
              <a:t>bitvectors</a:t>
            </a:r>
            <a:r>
              <a:rPr lang="en-IN" sz="1200" b="1" i="0" dirty="0">
                <a:solidFill>
                  <a:srgbClr val="666666"/>
                </a:solidFill>
                <a:effectLst/>
                <a:latin typeface="+mj-lt"/>
              </a:rPr>
              <a:t> </a:t>
            </a:r>
          </a:p>
        </p:txBody>
      </p:sp>
      <p:sp>
        <p:nvSpPr>
          <p:cNvPr id="16" name="Arrow: Pentagon 15">
            <a:extLst>
              <a:ext uri="{FF2B5EF4-FFF2-40B4-BE49-F238E27FC236}">
                <a16:creationId xmlns:a16="http://schemas.microsoft.com/office/drawing/2014/main" id="{A0D31998-4DF4-4565-A62D-97D25421218F}"/>
              </a:ext>
            </a:extLst>
          </p:cNvPr>
          <p:cNvSpPr/>
          <p:nvPr/>
        </p:nvSpPr>
        <p:spPr>
          <a:xfrm>
            <a:off x="4256703" y="718457"/>
            <a:ext cx="1867396" cy="1371621"/>
          </a:xfrm>
          <a:prstGeom prst="homePlat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i="0" dirty="0" err="1">
                <a:solidFill>
                  <a:srgbClr val="666666"/>
                </a:solidFill>
                <a:effectLst/>
                <a:latin typeface="+mj-lt"/>
              </a:rPr>
              <a:t>Tanimoto</a:t>
            </a:r>
            <a:r>
              <a:rPr lang="en-IN" sz="1200" b="1" i="0" dirty="0">
                <a:solidFill>
                  <a:srgbClr val="666666"/>
                </a:solidFill>
                <a:effectLst/>
                <a:latin typeface="+mj-lt"/>
              </a:rPr>
              <a:t> Similarity Measure used for Pairwise- Similarity of molecules  (I/P- Bit vectors of a 2 mols)</a:t>
            </a:r>
          </a:p>
        </p:txBody>
      </p:sp>
      <p:pic>
        <p:nvPicPr>
          <p:cNvPr id="18" name="Picture 17">
            <a:extLst>
              <a:ext uri="{FF2B5EF4-FFF2-40B4-BE49-F238E27FC236}">
                <a16:creationId xmlns:a16="http://schemas.microsoft.com/office/drawing/2014/main" id="{9A2211C2-172C-4098-B673-374E732B9310}"/>
              </a:ext>
            </a:extLst>
          </p:cNvPr>
          <p:cNvPicPr>
            <a:picLocks noChangeAspect="1"/>
          </p:cNvPicPr>
          <p:nvPr/>
        </p:nvPicPr>
        <p:blipFill>
          <a:blip r:embed="rId3"/>
          <a:stretch>
            <a:fillRect/>
          </a:stretch>
        </p:blipFill>
        <p:spPr>
          <a:xfrm>
            <a:off x="6357154" y="754382"/>
            <a:ext cx="5243294" cy="1400042"/>
          </a:xfrm>
          <a:prstGeom prst="rect">
            <a:avLst/>
          </a:prstGeom>
        </p:spPr>
      </p:pic>
      <p:pic>
        <p:nvPicPr>
          <p:cNvPr id="19" name="Picture 18">
            <a:extLst>
              <a:ext uri="{FF2B5EF4-FFF2-40B4-BE49-F238E27FC236}">
                <a16:creationId xmlns:a16="http://schemas.microsoft.com/office/drawing/2014/main" id="{62456B61-0D49-4D70-89D5-E88423BC9C95}"/>
              </a:ext>
            </a:extLst>
          </p:cNvPr>
          <p:cNvPicPr>
            <a:picLocks noChangeAspect="1"/>
          </p:cNvPicPr>
          <p:nvPr/>
        </p:nvPicPr>
        <p:blipFill rotWithShape="1">
          <a:blip r:embed="rId2"/>
          <a:srcRect r="67585" b="57752"/>
          <a:stretch/>
        </p:blipFill>
        <p:spPr>
          <a:xfrm>
            <a:off x="6357154" y="2896816"/>
            <a:ext cx="1432747" cy="1581147"/>
          </a:xfrm>
          <a:prstGeom prst="rect">
            <a:avLst/>
          </a:prstGeom>
        </p:spPr>
      </p:pic>
      <p:sp>
        <p:nvSpPr>
          <p:cNvPr id="21" name="TextBox 20">
            <a:extLst>
              <a:ext uri="{FF2B5EF4-FFF2-40B4-BE49-F238E27FC236}">
                <a16:creationId xmlns:a16="http://schemas.microsoft.com/office/drawing/2014/main" id="{9ABF86A7-6D64-4D56-A171-1BCC9DFACDDE}"/>
              </a:ext>
            </a:extLst>
          </p:cNvPr>
          <p:cNvSpPr txBox="1"/>
          <p:nvPr/>
        </p:nvSpPr>
        <p:spPr>
          <a:xfrm>
            <a:off x="6220203" y="2367678"/>
            <a:ext cx="2018522" cy="276999"/>
          </a:xfrm>
          <a:prstGeom prst="rect">
            <a:avLst/>
          </a:prstGeom>
          <a:noFill/>
        </p:spPr>
        <p:txBody>
          <a:bodyPr wrap="square">
            <a:spAutoFit/>
          </a:bodyPr>
          <a:lstStyle/>
          <a:p>
            <a:r>
              <a:rPr lang="en-IN" sz="1200" dirty="0"/>
              <a:t>43956 molecules pairs(297)</a:t>
            </a:r>
          </a:p>
        </p:txBody>
      </p:sp>
      <p:pic>
        <p:nvPicPr>
          <p:cNvPr id="27" name="Picture 26">
            <a:extLst>
              <a:ext uri="{FF2B5EF4-FFF2-40B4-BE49-F238E27FC236}">
                <a16:creationId xmlns:a16="http://schemas.microsoft.com/office/drawing/2014/main" id="{7922A863-4E2C-4A65-8FDD-5145DEF23285}"/>
              </a:ext>
            </a:extLst>
          </p:cNvPr>
          <p:cNvPicPr>
            <a:picLocks noChangeAspect="1"/>
          </p:cNvPicPr>
          <p:nvPr/>
        </p:nvPicPr>
        <p:blipFill rotWithShape="1">
          <a:blip r:embed="rId4">
            <a:extLst>
              <a:ext uri="{28A0092B-C50C-407E-A947-70E740481C1C}">
                <a14:useLocalDpi xmlns:a14="http://schemas.microsoft.com/office/drawing/2010/main" val="0"/>
              </a:ext>
            </a:extLst>
          </a:blip>
          <a:srcRect l="2138" t="7653" r="8795" b="5659"/>
          <a:stretch/>
        </p:blipFill>
        <p:spPr>
          <a:xfrm>
            <a:off x="383965" y="2553117"/>
            <a:ext cx="4320074" cy="4204636"/>
          </a:xfrm>
          <a:prstGeom prst="rect">
            <a:avLst/>
          </a:prstGeom>
        </p:spPr>
      </p:pic>
      <p:sp>
        <p:nvSpPr>
          <p:cNvPr id="29" name="TextBox 28">
            <a:extLst>
              <a:ext uri="{FF2B5EF4-FFF2-40B4-BE49-F238E27FC236}">
                <a16:creationId xmlns:a16="http://schemas.microsoft.com/office/drawing/2014/main" id="{BCAFB75D-A7E2-46D0-BBEE-AC8FD1CC25D2}"/>
              </a:ext>
            </a:extLst>
          </p:cNvPr>
          <p:cNvSpPr txBox="1"/>
          <p:nvPr/>
        </p:nvSpPr>
        <p:spPr>
          <a:xfrm>
            <a:off x="3048778" y="3244334"/>
            <a:ext cx="1420585" cy="276999"/>
          </a:xfrm>
          <a:prstGeom prst="rect">
            <a:avLst/>
          </a:prstGeom>
          <a:noFill/>
        </p:spPr>
        <p:txBody>
          <a:bodyPr wrap="square">
            <a:spAutoFit/>
          </a:bodyPr>
          <a:lstStyle/>
          <a:p>
            <a:r>
              <a:rPr lang="en-IN" sz="1200" dirty="0"/>
              <a:t>Average Tc: 0.330</a:t>
            </a:r>
          </a:p>
        </p:txBody>
      </p:sp>
      <p:sp>
        <p:nvSpPr>
          <p:cNvPr id="32" name="TextBox 31">
            <a:extLst>
              <a:ext uri="{FF2B5EF4-FFF2-40B4-BE49-F238E27FC236}">
                <a16:creationId xmlns:a16="http://schemas.microsoft.com/office/drawing/2014/main" id="{7A955061-1548-41C5-9FAE-BA07CE5684B1}"/>
              </a:ext>
            </a:extLst>
          </p:cNvPr>
          <p:cNvSpPr txBox="1"/>
          <p:nvPr/>
        </p:nvSpPr>
        <p:spPr>
          <a:xfrm>
            <a:off x="363892" y="238714"/>
            <a:ext cx="4319117" cy="307777"/>
          </a:xfrm>
          <a:prstGeom prst="rect">
            <a:avLst/>
          </a:prstGeom>
          <a:noFill/>
        </p:spPr>
        <p:txBody>
          <a:bodyPr wrap="square" rtlCol="0">
            <a:spAutoFit/>
          </a:bodyPr>
          <a:lstStyle/>
          <a:p>
            <a:r>
              <a:rPr lang="en-IN" sz="1400" b="1" i="1" dirty="0"/>
              <a:t>Method I for Molecular Similarity Calculation</a:t>
            </a:r>
            <a:r>
              <a:rPr lang="en-IN" sz="1400" b="1" dirty="0"/>
              <a:t> </a:t>
            </a:r>
          </a:p>
        </p:txBody>
      </p:sp>
      <p:sp>
        <p:nvSpPr>
          <p:cNvPr id="33" name="TextBox 32">
            <a:extLst>
              <a:ext uri="{FF2B5EF4-FFF2-40B4-BE49-F238E27FC236}">
                <a16:creationId xmlns:a16="http://schemas.microsoft.com/office/drawing/2014/main" id="{57B925D7-34F1-48CF-BA28-4651E215DB88}"/>
              </a:ext>
            </a:extLst>
          </p:cNvPr>
          <p:cNvSpPr txBox="1"/>
          <p:nvPr/>
        </p:nvSpPr>
        <p:spPr>
          <a:xfrm>
            <a:off x="441647" y="2251688"/>
            <a:ext cx="4319117" cy="307777"/>
          </a:xfrm>
          <a:prstGeom prst="rect">
            <a:avLst/>
          </a:prstGeom>
          <a:noFill/>
        </p:spPr>
        <p:txBody>
          <a:bodyPr wrap="square" rtlCol="0">
            <a:spAutoFit/>
          </a:bodyPr>
          <a:lstStyle/>
          <a:p>
            <a:r>
              <a:rPr lang="en-IN" sz="1400" b="1" i="1" dirty="0"/>
              <a:t>Result</a:t>
            </a:r>
            <a:endParaRPr lang="en-IN" sz="1400" b="1" dirty="0"/>
          </a:p>
        </p:txBody>
      </p:sp>
      <p:sp>
        <p:nvSpPr>
          <p:cNvPr id="34" name="TextBox 33">
            <a:extLst>
              <a:ext uri="{FF2B5EF4-FFF2-40B4-BE49-F238E27FC236}">
                <a16:creationId xmlns:a16="http://schemas.microsoft.com/office/drawing/2014/main" id="{012A1CEA-A83D-42F7-B93A-86A58D535372}"/>
              </a:ext>
            </a:extLst>
          </p:cNvPr>
          <p:cNvSpPr txBox="1"/>
          <p:nvPr/>
        </p:nvSpPr>
        <p:spPr>
          <a:xfrm>
            <a:off x="8261593" y="2414617"/>
            <a:ext cx="2873141" cy="276999"/>
          </a:xfrm>
          <a:prstGeom prst="rect">
            <a:avLst/>
          </a:prstGeom>
          <a:noFill/>
        </p:spPr>
        <p:txBody>
          <a:bodyPr wrap="square">
            <a:spAutoFit/>
          </a:bodyPr>
          <a:lstStyle/>
          <a:p>
            <a:r>
              <a:rPr lang="en-IN" sz="1200" dirty="0"/>
              <a:t>Python code for Tc calculation</a:t>
            </a:r>
          </a:p>
        </p:txBody>
      </p:sp>
    </p:spTree>
    <p:extLst>
      <p:ext uri="{BB962C8B-B14F-4D97-AF65-F5344CB8AC3E}">
        <p14:creationId xmlns:p14="http://schemas.microsoft.com/office/powerpoint/2010/main" val="118936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6EBB47-246A-427E-84FB-E3B64799BF5E}"/>
              </a:ext>
            </a:extLst>
          </p:cNvPr>
          <p:cNvSpPr txBox="1"/>
          <p:nvPr/>
        </p:nvSpPr>
        <p:spPr>
          <a:xfrm>
            <a:off x="363892" y="238714"/>
            <a:ext cx="4319117" cy="307777"/>
          </a:xfrm>
          <a:prstGeom prst="rect">
            <a:avLst/>
          </a:prstGeom>
          <a:noFill/>
        </p:spPr>
        <p:txBody>
          <a:bodyPr wrap="square" rtlCol="0">
            <a:spAutoFit/>
          </a:bodyPr>
          <a:lstStyle/>
          <a:p>
            <a:r>
              <a:rPr lang="en-IN" sz="1400" b="1" i="1" dirty="0"/>
              <a:t>Method II for Molecular Similarity Calculation</a:t>
            </a:r>
            <a:r>
              <a:rPr lang="en-IN" sz="1400" b="1" dirty="0"/>
              <a:t> </a:t>
            </a:r>
          </a:p>
        </p:txBody>
      </p:sp>
      <p:pic>
        <p:nvPicPr>
          <p:cNvPr id="5" name="Picture 4">
            <a:extLst>
              <a:ext uri="{FF2B5EF4-FFF2-40B4-BE49-F238E27FC236}">
                <a16:creationId xmlns:a16="http://schemas.microsoft.com/office/drawing/2014/main" id="{77349444-56C9-4C2F-B338-4C2D7783D2EC}"/>
              </a:ext>
            </a:extLst>
          </p:cNvPr>
          <p:cNvPicPr>
            <a:picLocks noChangeAspect="1"/>
          </p:cNvPicPr>
          <p:nvPr/>
        </p:nvPicPr>
        <p:blipFill rotWithShape="1">
          <a:blip r:embed="rId2"/>
          <a:srcRect l="4560"/>
          <a:stretch/>
        </p:blipFill>
        <p:spPr>
          <a:xfrm>
            <a:off x="5517732" y="0"/>
            <a:ext cx="6674268" cy="6858000"/>
          </a:xfrm>
          <a:prstGeom prst="rect">
            <a:avLst/>
          </a:prstGeom>
        </p:spPr>
      </p:pic>
      <p:sp>
        <p:nvSpPr>
          <p:cNvPr id="6" name="TextBox 5">
            <a:extLst>
              <a:ext uri="{FF2B5EF4-FFF2-40B4-BE49-F238E27FC236}">
                <a16:creationId xmlns:a16="http://schemas.microsoft.com/office/drawing/2014/main" id="{FD6DAAE0-5E95-4CE5-884F-95CFEB89EEE9}"/>
              </a:ext>
            </a:extLst>
          </p:cNvPr>
          <p:cNvSpPr txBox="1"/>
          <p:nvPr/>
        </p:nvSpPr>
        <p:spPr>
          <a:xfrm>
            <a:off x="363892" y="894945"/>
            <a:ext cx="4752857" cy="3108543"/>
          </a:xfrm>
          <a:prstGeom prst="rect">
            <a:avLst/>
          </a:prstGeom>
          <a:noFill/>
        </p:spPr>
        <p:txBody>
          <a:bodyPr wrap="square" rtlCol="0">
            <a:spAutoFit/>
          </a:bodyPr>
          <a:lstStyle/>
          <a:p>
            <a:pPr marL="285750" indent="-285750">
              <a:buFont typeface="Arial" panose="020B0604020202020204" pitchFamily="34" charset="0"/>
              <a:buChar char="•"/>
            </a:pPr>
            <a:r>
              <a:rPr lang="en-IN" sz="1400" b="0" i="0" dirty="0">
                <a:solidFill>
                  <a:srgbClr val="333333"/>
                </a:solidFill>
                <a:effectLst/>
                <a:latin typeface="Gill Sans MT (Body)"/>
              </a:rPr>
              <a:t>Maximum common substructure (MCS) problem is a graph-based similarity concept that is defined as the largest substructure (sub-graph) shared among two compounds.</a:t>
            </a:r>
          </a:p>
          <a:p>
            <a:pPr marL="285750" indent="-285750">
              <a:buFont typeface="Arial" panose="020B0604020202020204" pitchFamily="34" charset="0"/>
              <a:buChar char="•"/>
            </a:pPr>
            <a:endParaRPr lang="en-US" altLang="en-US" sz="1400" dirty="0">
              <a:solidFill>
                <a:srgbClr val="333333"/>
              </a:solidFill>
              <a:cs typeface="Arial" panose="020B0604020202020204" pitchFamily="34" charset="0"/>
            </a:endParaRPr>
          </a:p>
          <a:p>
            <a:pPr marL="285750" indent="-285750">
              <a:buFont typeface="Arial" panose="020B0604020202020204" pitchFamily="34" charset="0"/>
              <a:buChar char="•"/>
            </a:pPr>
            <a:r>
              <a:rPr lang="en-US" altLang="en-US" sz="1400" dirty="0">
                <a:solidFill>
                  <a:srgbClr val="333333"/>
                </a:solidFill>
                <a:cs typeface="Arial" panose="020B0604020202020204" pitchFamily="34" charset="0"/>
              </a:rPr>
              <a:t>I</a:t>
            </a:r>
            <a:r>
              <a:rPr kumimoji="0" lang="en-US" altLang="en-US" sz="1400" b="0" i="0" u="none" strike="noStrike" cap="none" normalizeH="0" baseline="0" dirty="0">
                <a:ln>
                  <a:noFill/>
                </a:ln>
                <a:solidFill>
                  <a:srgbClr val="333333"/>
                </a:solidFill>
                <a:effectLst/>
                <a:cs typeface="Arial" panose="020B0604020202020204" pitchFamily="34" charset="0"/>
              </a:rPr>
              <a:t>dentifies MCSs among compounds containing atom and/or bond mismatches.</a:t>
            </a:r>
            <a:r>
              <a:rPr kumimoji="0" lang="en-US" altLang="en-US" sz="1400" b="0" i="0" u="none" strike="noStrike" cap="none" normalizeH="0" baseline="0" dirty="0">
                <a:ln>
                  <a:noFill/>
                </a:ln>
                <a:solidFill>
                  <a:schemeClr val="tx1"/>
                </a:solidFill>
                <a:effectLst/>
              </a:rPr>
              <a:t> </a:t>
            </a:r>
          </a:p>
          <a:p>
            <a:pPr marL="285750" indent="-285750">
              <a:buFont typeface="Arial" panose="020B0604020202020204" pitchFamily="34" charset="0"/>
              <a:buChar char="•"/>
            </a:pPr>
            <a:endParaRPr lang="en-US" altLang="en-US" sz="1400" dirty="0"/>
          </a:p>
          <a:p>
            <a:pPr marL="285750" indent="-285750">
              <a:buFont typeface="Arial" panose="020B0604020202020204" pitchFamily="34" charset="0"/>
              <a:buChar char="•"/>
            </a:pPr>
            <a:r>
              <a:rPr lang="en-IN" altLang="en-US" sz="1400" dirty="0"/>
              <a:t>Can pinpoint the common and unique features in their structures</a:t>
            </a:r>
            <a:endParaRPr lang="en-US" altLang="en-US" sz="1400" dirty="0"/>
          </a:p>
          <a:p>
            <a:pPr marL="285750" indent="-285750">
              <a:buFont typeface="Arial" panose="020B0604020202020204" pitchFamily="34" charset="0"/>
              <a:buChar char="•"/>
            </a:pPr>
            <a:endParaRPr lang="en-US" altLang="en-US" sz="1400" dirty="0"/>
          </a:p>
          <a:p>
            <a:pPr marL="285750" indent="-285750">
              <a:buFont typeface="Arial" panose="020B0604020202020204" pitchFamily="34" charset="0"/>
              <a:buChar char="•"/>
            </a:pPr>
            <a:r>
              <a:rPr lang="en-US" altLang="en-US" sz="1400" dirty="0"/>
              <a:t>Simpson index: </a:t>
            </a:r>
            <a:r>
              <a:rPr lang="en-IN" altLang="en-US" sz="1400" dirty="0"/>
              <a:t>the number of non-hydrogen atoms in the MCS divided by the number of non-hydrogen atoms found in the smaller one of its two source compounds.</a:t>
            </a:r>
            <a:endParaRPr lang="en-IN" sz="1400" b="0" i="0" dirty="0">
              <a:solidFill>
                <a:srgbClr val="333333"/>
              </a:solidFill>
              <a:effectLst/>
              <a:latin typeface="Gill Sans MT (Body)"/>
            </a:endParaRPr>
          </a:p>
          <a:p>
            <a:endParaRPr lang="en-US" sz="1400" dirty="0">
              <a:latin typeface="Gill Sans MT (Body)"/>
            </a:endParaRPr>
          </a:p>
        </p:txBody>
      </p:sp>
      <p:sp>
        <p:nvSpPr>
          <p:cNvPr id="10" name="TextBox 9">
            <a:extLst>
              <a:ext uri="{FF2B5EF4-FFF2-40B4-BE49-F238E27FC236}">
                <a16:creationId xmlns:a16="http://schemas.microsoft.com/office/drawing/2014/main" id="{EB705161-1F76-45CF-BA3E-6ECFE8D49E8E}"/>
              </a:ext>
            </a:extLst>
          </p:cNvPr>
          <p:cNvSpPr txBox="1"/>
          <p:nvPr/>
        </p:nvSpPr>
        <p:spPr>
          <a:xfrm>
            <a:off x="5517732" y="6215974"/>
            <a:ext cx="656077" cy="461665"/>
          </a:xfrm>
          <a:prstGeom prst="rect">
            <a:avLst/>
          </a:prstGeom>
          <a:noFill/>
        </p:spPr>
        <p:txBody>
          <a:bodyPr wrap="none" rtlCol="0">
            <a:spAutoFit/>
          </a:bodyPr>
          <a:lstStyle/>
          <a:p>
            <a:r>
              <a:rPr lang="en-US" sz="1200" dirty="0">
                <a:solidFill>
                  <a:srgbClr val="00B050"/>
                </a:solidFill>
              </a:rPr>
              <a:t>Active</a:t>
            </a:r>
          </a:p>
          <a:p>
            <a:r>
              <a:rPr lang="en-US" sz="1200" dirty="0">
                <a:solidFill>
                  <a:srgbClr val="FF0000"/>
                </a:solidFill>
              </a:rPr>
              <a:t>Inactive</a:t>
            </a:r>
          </a:p>
        </p:txBody>
      </p:sp>
    </p:spTree>
    <p:extLst>
      <p:ext uri="{BB962C8B-B14F-4D97-AF65-F5344CB8AC3E}">
        <p14:creationId xmlns:p14="http://schemas.microsoft.com/office/powerpoint/2010/main" val="277566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D8B30B-A7E6-4294-85F9-2E3A2B608F30}"/>
              </a:ext>
            </a:extLst>
          </p:cNvPr>
          <p:cNvSpPr txBox="1"/>
          <p:nvPr/>
        </p:nvSpPr>
        <p:spPr>
          <a:xfrm>
            <a:off x="296533" y="213524"/>
            <a:ext cx="3424335" cy="369332"/>
          </a:xfrm>
          <a:prstGeom prst="rect">
            <a:avLst/>
          </a:prstGeom>
          <a:noFill/>
        </p:spPr>
        <p:txBody>
          <a:bodyPr wrap="square" rtlCol="0">
            <a:spAutoFit/>
          </a:bodyPr>
          <a:lstStyle/>
          <a:p>
            <a:r>
              <a:rPr lang="en-IN" b="1" dirty="0"/>
              <a:t>MOTIVATION</a:t>
            </a:r>
          </a:p>
        </p:txBody>
      </p:sp>
      <p:sp>
        <p:nvSpPr>
          <p:cNvPr id="7" name="TextBox 6">
            <a:extLst>
              <a:ext uri="{FF2B5EF4-FFF2-40B4-BE49-F238E27FC236}">
                <a16:creationId xmlns:a16="http://schemas.microsoft.com/office/drawing/2014/main" id="{2A1CC09B-E2A1-4C24-BE64-D019883AF39F}"/>
              </a:ext>
            </a:extLst>
          </p:cNvPr>
          <p:cNvSpPr txBox="1"/>
          <p:nvPr/>
        </p:nvSpPr>
        <p:spPr>
          <a:xfrm>
            <a:off x="397507" y="646779"/>
            <a:ext cx="6175699" cy="1600438"/>
          </a:xfrm>
          <a:prstGeom prst="rect">
            <a:avLst/>
          </a:prstGeom>
          <a:noFill/>
        </p:spPr>
        <p:txBody>
          <a:bodyPr wrap="square">
            <a:spAutoFit/>
          </a:bodyPr>
          <a:lstStyle/>
          <a:p>
            <a:pPr marL="285750" indent="-285750">
              <a:buFont typeface="Wingdings" panose="05000000000000000000" pitchFamily="2" charset="2"/>
              <a:buChar char="Ø"/>
            </a:pPr>
            <a:r>
              <a:rPr lang="en-US" sz="1400" dirty="0"/>
              <a:t>Existing databases that associate chemical  molecules with health/disease focus on a specific class of chemical molecules (phytochemicals)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None looks into bioactivity aspect of molecules. </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b="1" dirty="0">
                <a:cs typeface="Calibri" panose="020F0502020204030204" pitchFamily="34" charset="0"/>
              </a:rPr>
              <a:t>Flavor-Db</a:t>
            </a:r>
            <a:r>
              <a:rPr lang="en-US" sz="1400" dirty="0">
                <a:cs typeface="Calibri" panose="020F0502020204030204" pitchFamily="34" charset="0"/>
              </a:rPr>
              <a:t>: Comprehensive resource of </a:t>
            </a:r>
            <a:r>
              <a:rPr lang="en-US" sz="1400" b="0" i="0" dirty="0">
                <a:effectLst/>
                <a:cs typeface="Calibri" panose="020F0502020204030204" pitchFamily="34" charset="0"/>
              </a:rPr>
              <a:t>flavor molecules (</a:t>
            </a:r>
            <a:r>
              <a:rPr lang="en-US" sz="1400" dirty="0">
                <a:cs typeface="Calibri" panose="020F0502020204030204" pitchFamily="34" charset="0"/>
              </a:rPr>
              <a:t>r</a:t>
            </a:r>
            <a:r>
              <a:rPr lang="en-US" sz="1400" b="0" i="0" dirty="0">
                <a:effectLst/>
                <a:cs typeface="Calibri" panose="020F0502020204030204" pitchFamily="34" charset="0"/>
              </a:rPr>
              <a:t>epresenting their molecular features, flavor profiles and details of natural source) +Bioactivity </a:t>
            </a:r>
          </a:p>
        </p:txBody>
      </p:sp>
      <p:pic>
        <p:nvPicPr>
          <p:cNvPr id="8" name="Picture 7">
            <a:extLst>
              <a:ext uri="{FF2B5EF4-FFF2-40B4-BE49-F238E27FC236}">
                <a16:creationId xmlns:a16="http://schemas.microsoft.com/office/drawing/2014/main" id="{5FEED2EB-6055-41EF-9157-3CEB18A89B15}"/>
              </a:ext>
            </a:extLst>
          </p:cNvPr>
          <p:cNvPicPr>
            <a:picLocks noChangeAspect="1"/>
          </p:cNvPicPr>
          <p:nvPr/>
        </p:nvPicPr>
        <p:blipFill rotWithShape="1">
          <a:blip r:embed="rId3"/>
          <a:srcRect r="866"/>
          <a:stretch/>
        </p:blipFill>
        <p:spPr>
          <a:xfrm>
            <a:off x="7368252" y="1140645"/>
            <a:ext cx="4462966" cy="1502072"/>
          </a:xfrm>
          <a:prstGeom prst="rect">
            <a:avLst/>
          </a:prstGeom>
        </p:spPr>
      </p:pic>
      <p:pic>
        <p:nvPicPr>
          <p:cNvPr id="10" name="Picture 9">
            <a:extLst>
              <a:ext uri="{FF2B5EF4-FFF2-40B4-BE49-F238E27FC236}">
                <a16:creationId xmlns:a16="http://schemas.microsoft.com/office/drawing/2014/main" id="{BE8464EA-BE12-4DE8-ABE8-557E4C1DA806}"/>
              </a:ext>
            </a:extLst>
          </p:cNvPr>
          <p:cNvPicPr>
            <a:picLocks noChangeAspect="1"/>
          </p:cNvPicPr>
          <p:nvPr/>
        </p:nvPicPr>
        <p:blipFill>
          <a:blip r:embed="rId4"/>
          <a:stretch>
            <a:fillRect/>
          </a:stretch>
        </p:blipFill>
        <p:spPr>
          <a:xfrm>
            <a:off x="7369912" y="2642717"/>
            <a:ext cx="4461299" cy="1959329"/>
          </a:xfrm>
          <a:prstGeom prst="rect">
            <a:avLst/>
          </a:prstGeom>
        </p:spPr>
      </p:pic>
      <p:pic>
        <p:nvPicPr>
          <p:cNvPr id="12" name="Picture 11">
            <a:extLst>
              <a:ext uri="{FF2B5EF4-FFF2-40B4-BE49-F238E27FC236}">
                <a16:creationId xmlns:a16="http://schemas.microsoft.com/office/drawing/2014/main" id="{53185D70-9102-4DD7-8BF1-97444F8AD44A}"/>
              </a:ext>
            </a:extLst>
          </p:cNvPr>
          <p:cNvPicPr>
            <a:picLocks noChangeAspect="1"/>
          </p:cNvPicPr>
          <p:nvPr/>
        </p:nvPicPr>
        <p:blipFill>
          <a:blip r:embed="rId5"/>
          <a:stretch>
            <a:fillRect/>
          </a:stretch>
        </p:blipFill>
        <p:spPr>
          <a:xfrm>
            <a:off x="7387607" y="4602046"/>
            <a:ext cx="4443609" cy="1802964"/>
          </a:xfrm>
          <a:prstGeom prst="rect">
            <a:avLst/>
          </a:prstGeom>
        </p:spPr>
      </p:pic>
      <p:sp>
        <p:nvSpPr>
          <p:cNvPr id="14" name="TextBox 13">
            <a:extLst>
              <a:ext uri="{FF2B5EF4-FFF2-40B4-BE49-F238E27FC236}">
                <a16:creationId xmlns:a16="http://schemas.microsoft.com/office/drawing/2014/main" id="{FDED0983-F393-402A-AE43-368AA5DCBD44}"/>
              </a:ext>
            </a:extLst>
          </p:cNvPr>
          <p:cNvSpPr txBox="1"/>
          <p:nvPr/>
        </p:nvSpPr>
        <p:spPr>
          <a:xfrm>
            <a:off x="7302936" y="204943"/>
            <a:ext cx="3567227" cy="369332"/>
          </a:xfrm>
          <a:prstGeom prst="rect">
            <a:avLst/>
          </a:prstGeom>
          <a:noFill/>
        </p:spPr>
        <p:txBody>
          <a:bodyPr wrap="square">
            <a:spAutoFit/>
          </a:bodyPr>
          <a:lstStyle/>
          <a:p>
            <a:r>
              <a:rPr lang="en-US" dirty="0"/>
              <a:t>EXISTING DATABASES</a:t>
            </a:r>
          </a:p>
        </p:txBody>
      </p:sp>
      <p:sp>
        <p:nvSpPr>
          <p:cNvPr id="17" name="TextBox 16">
            <a:extLst>
              <a:ext uri="{FF2B5EF4-FFF2-40B4-BE49-F238E27FC236}">
                <a16:creationId xmlns:a16="http://schemas.microsoft.com/office/drawing/2014/main" id="{61708521-84E8-4E48-9288-EC3737B0910A}"/>
              </a:ext>
            </a:extLst>
          </p:cNvPr>
          <p:cNvSpPr txBox="1"/>
          <p:nvPr/>
        </p:nvSpPr>
        <p:spPr>
          <a:xfrm>
            <a:off x="417831" y="3145776"/>
            <a:ext cx="3424335" cy="369332"/>
          </a:xfrm>
          <a:prstGeom prst="rect">
            <a:avLst/>
          </a:prstGeom>
          <a:noFill/>
        </p:spPr>
        <p:txBody>
          <a:bodyPr wrap="square" rtlCol="0">
            <a:spAutoFit/>
          </a:bodyPr>
          <a:lstStyle/>
          <a:p>
            <a:r>
              <a:rPr lang="en-IN" b="1" dirty="0"/>
              <a:t>OBJECTIVE</a:t>
            </a:r>
          </a:p>
        </p:txBody>
      </p:sp>
      <p:sp>
        <p:nvSpPr>
          <p:cNvPr id="18" name="TextBox 17">
            <a:extLst>
              <a:ext uri="{FF2B5EF4-FFF2-40B4-BE49-F238E27FC236}">
                <a16:creationId xmlns:a16="http://schemas.microsoft.com/office/drawing/2014/main" id="{168289B8-C192-49B7-9321-736E145374B5}"/>
              </a:ext>
            </a:extLst>
          </p:cNvPr>
          <p:cNvSpPr txBox="1"/>
          <p:nvPr/>
        </p:nvSpPr>
        <p:spPr>
          <a:xfrm>
            <a:off x="417831" y="3642955"/>
            <a:ext cx="6175699" cy="1815882"/>
          </a:xfrm>
          <a:prstGeom prst="rect">
            <a:avLst/>
          </a:prstGeom>
          <a:noFill/>
        </p:spPr>
        <p:txBody>
          <a:bodyPr wrap="square">
            <a:spAutoFit/>
          </a:bodyPr>
          <a:lstStyle/>
          <a:p>
            <a:r>
              <a:rPr lang="en-US" sz="1400" dirty="0"/>
              <a:t>Bioactivity (Pharmacological aspect)-  Ability of a molecule to show its defined molecular effect on binding to a target protein .</a:t>
            </a:r>
          </a:p>
          <a:p>
            <a:endParaRPr lang="en-US" sz="1400" dirty="0"/>
          </a:p>
          <a:p>
            <a:pPr marL="285750" indent="-285750">
              <a:buFontTx/>
              <a:buChar char="-"/>
            </a:pPr>
            <a:r>
              <a:rPr lang="en-US" sz="1400" dirty="0"/>
              <a:t>Find out the bioactivity of flavor molecules, </a:t>
            </a:r>
            <a:r>
              <a:rPr lang="en-US" sz="1400" dirty="0" err="1"/>
              <a:t>i.e</a:t>
            </a:r>
            <a:r>
              <a:rPr lang="en-US" sz="1400" dirty="0"/>
              <a:t> ability to bind to the target site. </a:t>
            </a:r>
          </a:p>
          <a:p>
            <a:pPr marL="285750" indent="-285750">
              <a:buFontTx/>
              <a:buChar char="-"/>
            </a:pPr>
            <a:r>
              <a:rPr lang="en-US" sz="1400" dirty="0"/>
              <a:t>Differentiate active (binding) compounds from the inactive (non-binding) ones </a:t>
            </a:r>
          </a:p>
          <a:p>
            <a:pPr marL="285750" indent="-285750">
              <a:buFontTx/>
              <a:buChar char="-"/>
            </a:pPr>
            <a:r>
              <a:rPr lang="en-US" sz="1400" dirty="0"/>
              <a:t>Drug likeness of flavor molecules(depends of Lipinski’s Descriptors).</a:t>
            </a:r>
          </a:p>
          <a:p>
            <a:pPr marL="285750" indent="-285750">
              <a:buFontTx/>
              <a:buChar char="-"/>
            </a:pPr>
            <a:r>
              <a:rPr lang="en-US" sz="1400" dirty="0"/>
              <a:t>Structural Similarity Analysis of active and inactive flavor molecules</a:t>
            </a:r>
          </a:p>
          <a:p>
            <a:r>
              <a:rPr lang="en-US" sz="1400" dirty="0"/>
              <a:t> </a:t>
            </a:r>
          </a:p>
        </p:txBody>
      </p:sp>
    </p:spTree>
    <p:extLst>
      <p:ext uri="{BB962C8B-B14F-4D97-AF65-F5344CB8AC3E}">
        <p14:creationId xmlns:p14="http://schemas.microsoft.com/office/powerpoint/2010/main" val="420507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E490EF-334C-430C-9657-7679EB552D04}"/>
              </a:ext>
            </a:extLst>
          </p:cNvPr>
          <p:cNvSpPr txBox="1"/>
          <p:nvPr/>
        </p:nvSpPr>
        <p:spPr>
          <a:xfrm>
            <a:off x="387806" y="384954"/>
            <a:ext cx="4854864" cy="369332"/>
          </a:xfrm>
          <a:prstGeom prst="rect">
            <a:avLst/>
          </a:prstGeom>
          <a:noFill/>
        </p:spPr>
        <p:txBody>
          <a:bodyPr wrap="square" rtlCol="0">
            <a:spAutoFit/>
          </a:bodyPr>
          <a:lstStyle/>
          <a:p>
            <a:r>
              <a:rPr lang="en-IN" sz="1600" b="1" i="1" dirty="0"/>
              <a:t>Data Collection (Bioactivity Data Extraction</a:t>
            </a:r>
            <a:r>
              <a:rPr lang="en-IN" i="1" dirty="0"/>
              <a:t>)</a:t>
            </a:r>
          </a:p>
        </p:txBody>
      </p:sp>
      <p:grpSp>
        <p:nvGrpSpPr>
          <p:cNvPr id="4" name="Group 3">
            <a:extLst>
              <a:ext uri="{FF2B5EF4-FFF2-40B4-BE49-F238E27FC236}">
                <a16:creationId xmlns:a16="http://schemas.microsoft.com/office/drawing/2014/main" id="{D779AF65-C1DB-4A16-BF2D-68E246C3D781}"/>
              </a:ext>
            </a:extLst>
          </p:cNvPr>
          <p:cNvGrpSpPr/>
          <p:nvPr/>
        </p:nvGrpSpPr>
        <p:grpSpPr>
          <a:xfrm>
            <a:off x="7537747" y="592989"/>
            <a:ext cx="2791239" cy="1236021"/>
            <a:chOff x="4769104" y="883058"/>
            <a:chExt cx="4264090" cy="1758025"/>
          </a:xfrm>
        </p:grpSpPr>
        <p:pic>
          <p:nvPicPr>
            <p:cNvPr id="1028" name="Picture 4" descr="Twenty years of the Rule of Five">
              <a:extLst>
                <a:ext uri="{FF2B5EF4-FFF2-40B4-BE49-F238E27FC236}">
                  <a16:creationId xmlns:a16="http://schemas.microsoft.com/office/drawing/2014/main" id="{64544F47-8C35-4739-B199-92D025E97B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72" t="17565" r="4567" b="14941"/>
            <a:stretch/>
          </p:blipFill>
          <p:spPr bwMode="auto">
            <a:xfrm>
              <a:off x="4769104" y="1283442"/>
              <a:ext cx="3565640" cy="13576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A9DBA9A-74B1-4706-A878-63AA03CA20C0}"/>
                </a:ext>
              </a:extLst>
            </p:cNvPr>
            <p:cNvSpPr txBox="1"/>
            <p:nvPr/>
          </p:nvSpPr>
          <p:spPr>
            <a:xfrm>
              <a:off x="4769104" y="883058"/>
              <a:ext cx="4264090" cy="393983"/>
            </a:xfrm>
            <a:prstGeom prst="rect">
              <a:avLst/>
            </a:prstGeom>
            <a:noFill/>
          </p:spPr>
          <p:txBody>
            <a:bodyPr wrap="square" rtlCol="0">
              <a:spAutoFit/>
            </a:bodyPr>
            <a:lstStyle/>
            <a:p>
              <a:r>
                <a:rPr lang="en-IN" sz="1000" b="1" dirty="0">
                  <a:solidFill>
                    <a:schemeClr val="bg1">
                      <a:lumMod val="50000"/>
                    </a:schemeClr>
                  </a:solidFill>
                </a:rPr>
                <a:t>Lipinski’s Rule of 5( Drug-like properties</a:t>
              </a:r>
              <a:r>
                <a:rPr lang="en-IN" sz="1200" b="1" dirty="0">
                  <a:solidFill>
                    <a:schemeClr val="bg1">
                      <a:lumMod val="50000"/>
                    </a:schemeClr>
                  </a:solidFill>
                </a:rPr>
                <a:t>)</a:t>
              </a:r>
            </a:p>
          </p:txBody>
        </p:sp>
      </p:grpSp>
      <p:sp>
        <p:nvSpPr>
          <p:cNvPr id="16" name="TextBox 15">
            <a:extLst>
              <a:ext uri="{FF2B5EF4-FFF2-40B4-BE49-F238E27FC236}">
                <a16:creationId xmlns:a16="http://schemas.microsoft.com/office/drawing/2014/main" id="{AD34CACE-C94B-4DD1-A884-73FDA9BD6AE7}"/>
              </a:ext>
            </a:extLst>
          </p:cNvPr>
          <p:cNvSpPr txBox="1"/>
          <p:nvPr/>
        </p:nvSpPr>
        <p:spPr>
          <a:xfrm>
            <a:off x="268115" y="929863"/>
            <a:ext cx="2362432" cy="461665"/>
          </a:xfrm>
          <a:prstGeom prst="rect">
            <a:avLst/>
          </a:prstGeom>
          <a:noFill/>
        </p:spPr>
        <p:txBody>
          <a:bodyPr wrap="square">
            <a:spAutoFit/>
          </a:bodyPr>
          <a:lstStyle/>
          <a:p>
            <a:r>
              <a:rPr lang="en-IN" sz="1200" b="1" dirty="0">
                <a:solidFill>
                  <a:schemeClr val="bg1">
                    <a:lumMod val="65000"/>
                  </a:schemeClr>
                </a:solidFill>
              </a:rPr>
              <a:t>Complete Dataset- 25595 X 5 </a:t>
            </a:r>
          </a:p>
          <a:p>
            <a:r>
              <a:rPr lang="en-IN" sz="1200" b="1" dirty="0">
                <a:solidFill>
                  <a:schemeClr val="bg1">
                    <a:lumMod val="65000"/>
                  </a:schemeClr>
                </a:solidFill>
              </a:rPr>
              <a:t>Natural Molecules- 2254 X 5</a:t>
            </a:r>
          </a:p>
        </p:txBody>
      </p:sp>
      <p:sp>
        <p:nvSpPr>
          <p:cNvPr id="18" name="TextBox 17">
            <a:extLst>
              <a:ext uri="{FF2B5EF4-FFF2-40B4-BE49-F238E27FC236}">
                <a16:creationId xmlns:a16="http://schemas.microsoft.com/office/drawing/2014/main" id="{ACDAD12D-B097-4058-8ABC-3505BBE0EE61}"/>
              </a:ext>
            </a:extLst>
          </p:cNvPr>
          <p:cNvSpPr txBox="1"/>
          <p:nvPr/>
        </p:nvSpPr>
        <p:spPr>
          <a:xfrm>
            <a:off x="9597383" y="2640355"/>
            <a:ext cx="2334039" cy="646331"/>
          </a:xfrm>
          <a:prstGeom prst="rect">
            <a:avLst/>
          </a:prstGeom>
          <a:noFill/>
        </p:spPr>
        <p:txBody>
          <a:bodyPr wrap="square">
            <a:spAutoFit/>
          </a:bodyPr>
          <a:lstStyle/>
          <a:p>
            <a:r>
              <a:rPr lang="en-US" sz="1200" b="1" i="0" dirty="0" err="1">
                <a:solidFill>
                  <a:srgbClr val="5F6368"/>
                </a:solidFill>
                <a:effectLst/>
                <a:latin typeface="Calibri" panose="020F0502020204030204" pitchFamily="34" charset="0"/>
                <a:cs typeface="Calibri" panose="020F0502020204030204" pitchFamily="34" charset="0"/>
              </a:rPr>
              <a:t>ChEMBL</a:t>
            </a:r>
            <a:r>
              <a:rPr lang="en-US" sz="1200" b="0" i="0" dirty="0">
                <a:solidFill>
                  <a:srgbClr val="4D5156"/>
                </a:solidFill>
                <a:effectLst/>
                <a:latin typeface="Calibri" panose="020F0502020204030204" pitchFamily="34" charset="0"/>
                <a:cs typeface="Calibri" panose="020F0502020204030204" pitchFamily="34" charset="0"/>
              </a:rPr>
              <a:t> is a manually curated </a:t>
            </a:r>
          </a:p>
          <a:p>
            <a:r>
              <a:rPr lang="en-US" sz="1200" b="1" i="0" dirty="0">
                <a:solidFill>
                  <a:srgbClr val="5F6368"/>
                </a:solidFill>
                <a:effectLst/>
                <a:latin typeface="Calibri" panose="020F0502020204030204" pitchFamily="34" charset="0"/>
                <a:cs typeface="Calibri" panose="020F0502020204030204" pitchFamily="34" charset="0"/>
              </a:rPr>
              <a:t>database</a:t>
            </a:r>
            <a:r>
              <a:rPr lang="en-US" sz="1200" b="0" i="0" dirty="0">
                <a:solidFill>
                  <a:srgbClr val="4D5156"/>
                </a:solidFill>
                <a:effectLst/>
                <a:latin typeface="Calibri" panose="020F0502020204030204" pitchFamily="34" charset="0"/>
                <a:cs typeface="Calibri" panose="020F0502020204030204" pitchFamily="34" charset="0"/>
              </a:rPr>
              <a:t> of </a:t>
            </a:r>
            <a:r>
              <a:rPr lang="en-US" sz="1200" b="1" i="0" dirty="0">
                <a:solidFill>
                  <a:srgbClr val="5F6368"/>
                </a:solidFill>
                <a:effectLst/>
                <a:latin typeface="Calibri" panose="020F0502020204030204" pitchFamily="34" charset="0"/>
                <a:cs typeface="Calibri" panose="020F0502020204030204" pitchFamily="34" charset="0"/>
              </a:rPr>
              <a:t>bioactive</a:t>
            </a:r>
            <a:r>
              <a:rPr lang="en-US" sz="1200" b="0" i="0" dirty="0">
                <a:solidFill>
                  <a:srgbClr val="4D5156"/>
                </a:solidFill>
                <a:effectLst/>
                <a:latin typeface="Calibri" panose="020F0502020204030204" pitchFamily="34" charset="0"/>
                <a:cs typeface="Calibri" panose="020F0502020204030204" pitchFamily="34" charset="0"/>
              </a:rPr>
              <a:t> molecules with drug-like properties</a:t>
            </a:r>
            <a:r>
              <a:rPr lang="en-US" sz="1200" b="0" i="0" dirty="0">
                <a:solidFill>
                  <a:srgbClr val="4D5156"/>
                </a:solidFill>
                <a:effectLst/>
                <a:latin typeface="arial" panose="020B0604020202020204" pitchFamily="34" charset="0"/>
              </a:rPr>
              <a:t>.</a:t>
            </a:r>
            <a:endParaRPr lang="en-IN" sz="1200" dirty="0"/>
          </a:p>
        </p:txBody>
      </p:sp>
      <p:sp>
        <p:nvSpPr>
          <p:cNvPr id="20" name="TextBox 19">
            <a:extLst>
              <a:ext uri="{FF2B5EF4-FFF2-40B4-BE49-F238E27FC236}">
                <a16:creationId xmlns:a16="http://schemas.microsoft.com/office/drawing/2014/main" id="{542E92F7-2104-4A10-9A4D-E4DB62E12D6E}"/>
              </a:ext>
            </a:extLst>
          </p:cNvPr>
          <p:cNvSpPr txBox="1"/>
          <p:nvPr/>
        </p:nvSpPr>
        <p:spPr>
          <a:xfrm>
            <a:off x="2712720" y="2561738"/>
            <a:ext cx="4219035" cy="646331"/>
          </a:xfrm>
          <a:prstGeom prst="rect">
            <a:avLst/>
          </a:prstGeom>
          <a:noFill/>
          <a:ln>
            <a:solidFill>
              <a:schemeClr val="bg1">
                <a:lumMod val="75000"/>
              </a:schemeClr>
            </a:solidFill>
          </a:ln>
        </p:spPr>
        <p:txBody>
          <a:bodyPr wrap="square">
            <a:spAutoFit/>
          </a:bodyPr>
          <a:lstStyle/>
          <a:p>
            <a:r>
              <a:rPr lang="en-IN" sz="1200" dirty="0" err="1"/>
              <a:t>Pubchem</a:t>
            </a:r>
            <a:r>
              <a:rPr lang="en-IN" sz="1200" dirty="0"/>
              <a:t> CIDs converted to </a:t>
            </a:r>
            <a:r>
              <a:rPr lang="en-IN" sz="1200" dirty="0" err="1"/>
              <a:t>ChEMBL</a:t>
            </a:r>
            <a:r>
              <a:rPr lang="en-IN" sz="1200" dirty="0"/>
              <a:t> ids </a:t>
            </a:r>
            <a:br>
              <a:rPr lang="en-IN" sz="1200" dirty="0"/>
            </a:br>
            <a:r>
              <a:rPr lang="en-IN" sz="1200" dirty="0"/>
              <a:t>(</a:t>
            </a:r>
            <a:r>
              <a:rPr lang="en-IN" sz="1200" b="1" i="0" dirty="0">
                <a:solidFill>
                  <a:srgbClr val="666666"/>
                </a:solidFill>
                <a:effectLst/>
                <a:latin typeface="+mj-lt"/>
              </a:rPr>
              <a:t>PubChem Identifier Exchange Service)</a:t>
            </a:r>
          </a:p>
          <a:p>
            <a:r>
              <a:rPr lang="en-IN" sz="1200" i="0" dirty="0">
                <a:solidFill>
                  <a:srgbClr val="666666"/>
                </a:solidFill>
                <a:effectLst/>
                <a:latin typeface="+mj-lt"/>
              </a:rPr>
              <a:t>https://pubchem.ncbi.nlm.nih.gov/idexchange/idexchange.cgi</a:t>
            </a:r>
          </a:p>
        </p:txBody>
      </p:sp>
      <p:pic>
        <p:nvPicPr>
          <p:cNvPr id="22" name="Picture 21">
            <a:extLst>
              <a:ext uri="{FF2B5EF4-FFF2-40B4-BE49-F238E27FC236}">
                <a16:creationId xmlns:a16="http://schemas.microsoft.com/office/drawing/2014/main" id="{5B9249F8-A723-47B8-950D-26196710E009}"/>
              </a:ext>
            </a:extLst>
          </p:cNvPr>
          <p:cNvPicPr>
            <a:picLocks noChangeAspect="1"/>
          </p:cNvPicPr>
          <p:nvPr/>
        </p:nvPicPr>
        <p:blipFill>
          <a:blip r:embed="rId4"/>
          <a:stretch>
            <a:fillRect/>
          </a:stretch>
        </p:blipFill>
        <p:spPr>
          <a:xfrm>
            <a:off x="2733334" y="983490"/>
            <a:ext cx="4219035" cy="1166809"/>
          </a:xfrm>
          <a:prstGeom prst="rect">
            <a:avLst/>
          </a:prstGeom>
        </p:spPr>
      </p:pic>
      <p:pic>
        <p:nvPicPr>
          <p:cNvPr id="25" name="Picture 24">
            <a:extLst>
              <a:ext uri="{FF2B5EF4-FFF2-40B4-BE49-F238E27FC236}">
                <a16:creationId xmlns:a16="http://schemas.microsoft.com/office/drawing/2014/main" id="{C26FD71D-2238-458A-8373-CE52806ECEAD}"/>
              </a:ext>
            </a:extLst>
          </p:cNvPr>
          <p:cNvPicPr>
            <a:picLocks noChangeAspect="1"/>
          </p:cNvPicPr>
          <p:nvPr/>
        </p:nvPicPr>
        <p:blipFill rotWithShape="1">
          <a:blip r:embed="rId5"/>
          <a:srcRect l="1428" r="1371"/>
          <a:stretch/>
        </p:blipFill>
        <p:spPr>
          <a:xfrm>
            <a:off x="2733334" y="3594066"/>
            <a:ext cx="4219035" cy="1086911"/>
          </a:xfrm>
          <a:prstGeom prst="rect">
            <a:avLst/>
          </a:prstGeom>
        </p:spPr>
      </p:pic>
      <p:pic>
        <p:nvPicPr>
          <p:cNvPr id="29" name="Picture 28">
            <a:extLst>
              <a:ext uri="{FF2B5EF4-FFF2-40B4-BE49-F238E27FC236}">
                <a16:creationId xmlns:a16="http://schemas.microsoft.com/office/drawing/2014/main" id="{71FE045F-7D02-4141-805D-E8B373B9C5CC}"/>
              </a:ext>
            </a:extLst>
          </p:cNvPr>
          <p:cNvPicPr>
            <a:picLocks noChangeAspect="1"/>
          </p:cNvPicPr>
          <p:nvPr/>
        </p:nvPicPr>
        <p:blipFill>
          <a:blip r:embed="rId6"/>
          <a:stretch>
            <a:fillRect/>
          </a:stretch>
        </p:blipFill>
        <p:spPr>
          <a:xfrm>
            <a:off x="7432462" y="4469238"/>
            <a:ext cx="4632088" cy="2229878"/>
          </a:xfrm>
          <a:prstGeom prst="rect">
            <a:avLst/>
          </a:prstGeom>
        </p:spPr>
      </p:pic>
      <p:sp>
        <p:nvSpPr>
          <p:cNvPr id="33" name="TextBox 32">
            <a:extLst>
              <a:ext uri="{FF2B5EF4-FFF2-40B4-BE49-F238E27FC236}">
                <a16:creationId xmlns:a16="http://schemas.microsoft.com/office/drawing/2014/main" id="{9C169A95-A567-4271-8E85-5F1C3335D28D}"/>
              </a:ext>
            </a:extLst>
          </p:cNvPr>
          <p:cNvSpPr txBox="1"/>
          <p:nvPr/>
        </p:nvSpPr>
        <p:spPr>
          <a:xfrm>
            <a:off x="7428383" y="4136589"/>
            <a:ext cx="4264090" cy="307777"/>
          </a:xfrm>
          <a:prstGeom prst="rect">
            <a:avLst/>
          </a:prstGeom>
          <a:noFill/>
        </p:spPr>
        <p:txBody>
          <a:bodyPr wrap="square" rtlCol="0">
            <a:spAutoFit/>
          </a:bodyPr>
          <a:lstStyle/>
          <a:p>
            <a:r>
              <a:rPr lang="en-IN" sz="1400" b="1" dirty="0">
                <a:solidFill>
                  <a:schemeClr val="bg1">
                    <a:lumMod val="50000"/>
                  </a:schemeClr>
                </a:solidFill>
              </a:rPr>
              <a:t>Python Function for scraping bioactivity data</a:t>
            </a:r>
          </a:p>
        </p:txBody>
      </p:sp>
      <p:sp>
        <p:nvSpPr>
          <p:cNvPr id="35" name="TextBox 34">
            <a:extLst>
              <a:ext uri="{FF2B5EF4-FFF2-40B4-BE49-F238E27FC236}">
                <a16:creationId xmlns:a16="http://schemas.microsoft.com/office/drawing/2014/main" id="{1EF612E8-2CCC-480F-A324-59E1D4998460}"/>
              </a:ext>
            </a:extLst>
          </p:cNvPr>
          <p:cNvSpPr txBox="1"/>
          <p:nvPr/>
        </p:nvSpPr>
        <p:spPr>
          <a:xfrm>
            <a:off x="2712720" y="5168318"/>
            <a:ext cx="4239649" cy="1384995"/>
          </a:xfrm>
          <a:prstGeom prst="rect">
            <a:avLst/>
          </a:prstGeom>
          <a:noFill/>
          <a:ln>
            <a:solidFill>
              <a:schemeClr val="bg1">
                <a:lumMod val="75000"/>
              </a:schemeClr>
            </a:solidFill>
          </a:ln>
        </p:spPr>
        <p:txBody>
          <a:bodyPr wrap="square">
            <a:spAutoFit/>
          </a:bodyPr>
          <a:lstStyle/>
          <a:p>
            <a:pPr algn="ctr"/>
            <a:r>
              <a:rPr lang="en-IN" sz="1200" dirty="0"/>
              <a:t>URL- </a:t>
            </a:r>
            <a:r>
              <a:rPr lang="en-IN" sz="1200" dirty="0">
                <a:hlinkClick r:id="rId7"/>
              </a:rPr>
              <a:t>https://www.ebi.ac.uk/chembl/api/data/activity.json?molecule_chembl_id__in={}&amp;limit={}&amp;standard_type={}".format(molecules,limit,standard_type)</a:t>
            </a:r>
            <a:r>
              <a:rPr lang="en-IN" sz="1200" dirty="0"/>
              <a:t>.</a:t>
            </a:r>
          </a:p>
          <a:p>
            <a:r>
              <a:rPr lang="en-IN" sz="1200" dirty="0"/>
              <a:t>Limit- No. of records for each </a:t>
            </a:r>
            <a:r>
              <a:rPr lang="en-IN" sz="1200" dirty="0" err="1"/>
              <a:t>url</a:t>
            </a:r>
            <a:r>
              <a:rPr lang="en-IN" sz="1200" dirty="0"/>
              <a:t>/ID (5)</a:t>
            </a:r>
          </a:p>
          <a:p>
            <a:r>
              <a:rPr lang="en-IN" sz="1200" dirty="0"/>
              <a:t>Standard Bioactivity type – IC50</a:t>
            </a:r>
          </a:p>
          <a:p>
            <a:r>
              <a:rPr lang="en-IN" sz="1200" dirty="0"/>
              <a:t>Standard units – </a:t>
            </a:r>
            <a:r>
              <a:rPr lang="en-IN" sz="1200" dirty="0" err="1"/>
              <a:t>nM</a:t>
            </a:r>
            <a:endParaRPr lang="en-IN" sz="1200" dirty="0"/>
          </a:p>
        </p:txBody>
      </p:sp>
      <p:sp>
        <p:nvSpPr>
          <p:cNvPr id="38" name="Arrow: Down 37">
            <a:extLst>
              <a:ext uri="{FF2B5EF4-FFF2-40B4-BE49-F238E27FC236}">
                <a16:creationId xmlns:a16="http://schemas.microsoft.com/office/drawing/2014/main" id="{3301C855-8B88-4987-A853-8937F66EA537}"/>
              </a:ext>
            </a:extLst>
          </p:cNvPr>
          <p:cNvSpPr/>
          <p:nvPr/>
        </p:nvSpPr>
        <p:spPr>
          <a:xfrm>
            <a:off x="4622019" y="2176238"/>
            <a:ext cx="220832" cy="346877"/>
          </a:xfrm>
          <a:prstGeom prst="downArrow">
            <a:avLst/>
          </a:prstGeom>
          <a:solidFill>
            <a:schemeClr val="bg1">
              <a:lumMod val="6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bg1">
                  <a:lumMod val="50000"/>
                </a:schemeClr>
              </a:solidFill>
            </a:endParaRPr>
          </a:p>
        </p:txBody>
      </p:sp>
      <p:sp>
        <p:nvSpPr>
          <p:cNvPr id="39" name="Arrow: Down 38">
            <a:extLst>
              <a:ext uri="{FF2B5EF4-FFF2-40B4-BE49-F238E27FC236}">
                <a16:creationId xmlns:a16="http://schemas.microsoft.com/office/drawing/2014/main" id="{F2589391-15E8-4EA4-81D8-9BA362494BA0}"/>
              </a:ext>
            </a:extLst>
          </p:cNvPr>
          <p:cNvSpPr/>
          <p:nvPr/>
        </p:nvSpPr>
        <p:spPr>
          <a:xfrm>
            <a:off x="4622019" y="4766585"/>
            <a:ext cx="220832" cy="346877"/>
          </a:xfrm>
          <a:prstGeom prst="downArrow">
            <a:avLst/>
          </a:prstGeom>
          <a:solidFill>
            <a:schemeClr val="bg1">
              <a:lumMod val="6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bg1">
                  <a:lumMod val="50000"/>
                </a:schemeClr>
              </a:solidFill>
            </a:endParaRPr>
          </a:p>
        </p:txBody>
      </p:sp>
      <p:sp>
        <p:nvSpPr>
          <p:cNvPr id="42" name="TextBox 41">
            <a:extLst>
              <a:ext uri="{FF2B5EF4-FFF2-40B4-BE49-F238E27FC236}">
                <a16:creationId xmlns:a16="http://schemas.microsoft.com/office/drawing/2014/main" id="{A2EF845A-ED27-41CF-9435-59F81843DB4A}"/>
              </a:ext>
            </a:extLst>
          </p:cNvPr>
          <p:cNvSpPr txBox="1"/>
          <p:nvPr/>
        </p:nvSpPr>
        <p:spPr>
          <a:xfrm>
            <a:off x="2640739" y="4750865"/>
            <a:ext cx="1318052" cy="276999"/>
          </a:xfrm>
          <a:prstGeom prst="rect">
            <a:avLst/>
          </a:prstGeom>
          <a:noFill/>
        </p:spPr>
        <p:txBody>
          <a:bodyPr wrap="square">
            <a:spAutoFit/>
          </a:bodyPr>
          <a:lstStyle/>
          <a:p>
            <a:r>
              <a:rPr lang="en-IN" sz="1200" b="1" dirty="0">
                <a:solidFill>
                  <a:schemeClr val="bg1">
                    <a:lumMod val="65000"/>
                  </a:schemeClr>
                </a:solidFill>
              </a:rPr>
              <a:t>1145 X 6</a:t>
            </a:r>
            <a:endParaRPr lang="en-IN" sz="1200" dirty="0">
              <a:solidFill>
                <a:schemeClr val="bg1">
                  <a:lumMod val="65000"/>
                </a:schemeClr>
              </a:solidFill>
            </a:endParaRPr>
          </a:p>
        </p:txBody>
      </p:sp>
      <p:sp>
        <p:nvSpPr>
          <p:cNvPr id="43" name="Arrow: Down 42">
            <a:extLst>
              <a:ext uri="{FF2B5EF4-FFF2-40B4-BE49-F238E27FC236}">
                <a16:creationId xmlns:a16="http://schemas.microsoft.com/office/drawing/2014/main" id="{6E7391F2-A826-48FB-9EAA-2394831E3B70}"/>
              </a:ext>
            </a:extLst>
          </p:cNvPr>
          <p:cNvSpPr/>
          <p:nvPr/>
        </p:nvSpPr>
        <p:spPr>
          <a:xfrm>
            <a:off x="4622019" y="3265579"/>
            <a:ext cx="220832" cy="346877"/>
          </a:xfrm>
          <a:prstGeom prst="downArrow">
            <a:avLst/>
          </a:prstGeom>
          <a:solidFill>
            <a:schemeClr val="bg1">
              <a:lumMod val="6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bg1">
                  <a:lumMod val="50000"/>
                </a:schemeClr>
              </a:solidFill>
            </a:endParaRPr>
          </a:p>
        </p:txBody>
      </p:sp>
      <p:sp>
        <p:nvSpPr>
          <p:cNvPr id="19" name="TextBox 18">
            <a:extLst>
              <a:ext uri="{FF2B5EF4-FFF2-40B4-BE49-F238E27FC236}">
                <a16:creationId xmlns:a16="http://schemas.microsoft.com/office/drawing/2014/main" id="{BD5FC3C8-7ABC-41D9-8FDC-1104068B9ED8}"/>
              </a:ext>
            </a:extLst>
          </p:cNvPr>
          <p:cNvSpPr txBox="1"/>
          <p:nvPr/>
        </p:nvSpPr>
        <p:spPr>
          <a:xfrm>
            <a:off x="640568" y="5346547"/>
            <a:ext cx="1925523" cy="369332"/>
          </a:xfrm>
          <a:prstGeom prst="rect">
            <a:avLst/>
          </a:prstGeom>
          <a:noFill/>
        </p:spPr>
        <p:txBody>
          <a:bodyPr wrap="square">
            <a:spAutoFit/>
          </a:bodyPr>
          <a:lstStyle/>
          <a:p>
            <a:endParaRPr lang="en-IN" dirty="0"/>
          </a:p>
        </p:txBody>
      </p:sp>
      <p:pic>
        <p:nvPicPr>
          <p:cNvPr id="21" name="Picture 20">
            <a:extLst>
              <a:ext uri="{FF2B5EF4-FFF2-40B4-BE49-F238E27FC236}">
                <a16:creationId xmlns:a16="http://schemas.microsoft.com/office/drawing/2014/main" id="{A3E7A730-AC68-4764-81AE-5768C96F2B49}"/>
              </a:ext>
            </a:extLst>
          </p:cNvPr>
          <p:cNvPicPr>
            <a:picLocks noChangeAspect="1"/>
          </p:cNvPicPr>
          <p:nvPr/>
        </p:nvPicPr>
        <p:blipFill rotWithShape="1">
          <a:blip r:embed="rId8"/>
          <a:srcRect l="8495" t="3516" b="30206"/>
          <a:stretch/>
        </p:blipFill>
        <p:spPr>
          <a:xfrm>
            <a:off x="7508479" y="2145124"/>
            <a:ext cx="2051949" cy="1913269"/>
          </a:xfrm>
          <a:prstGeom prst="rect">
            <a:avLst/>
          </a:prstGeom>
        </p:spPr>
      </p:pic>
      <p:pic>
        <p:nvPicPr>
          <p:cNvPr id="23" name="Picture 22">
            <a:extLst>
              <a:ext uri="{FF2B5EF4-FFF2-40B4-BE49-F238E27FC236}">
                <a16:creationId xmlns:a16="http://schemas.microsoft.com/office/drawing/2014/main" id="{ABB17460-8CA4-4D94-8865-733DA3C54468}"/>
              </a:ext>
            </a:extLst>
          </p:cNvPr>
          <p:cNvPicPr>
            <a:picLocks noChangeAspect="1"/>
          </p:cNvPicPr>
          <p:nvPr/>
        </p:nvPicPr>
        <p:blipFill rotWithShape="1">
          <a:blip r:embed="rId8"/>
          <a:srcRect l="2634" t="77875" r="17929"/>
          <a:stretch/>
        </p:blipFill>
        <p:spPr>
          <a:xfrm>
            <a:off x="9560428" y="3439017"/>
            <a:ext cx="1781309" cy="638699"/>
          </a:xfrm>
          <a:prstGeom prst="rect">
            <a:avLst/>
          </a:prstGeom>
        </p:spPr>
      </p:pic>
    </p:spTree>
    <p:extLst>
      <p:ext uri="{BB962C8B-B14F-4D97-AF65-F5344CB8AC3E}">
        <p14:creationId xmlns:p14="http://schemas.microsoft.com/office/powerpoint/2010/main" val="14989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D718BD-4DBA-45DF-8124-13E60CA6050F}"/>
              </a:ext>
            </a:extLst>
          </p:cNvPr>
          <p:cNvSpPr txBox="1"/>
          <p:nvPr/>
        </p:nvSpPr>
        <p:spPr>
          <a:xfrm>
            <a:off x="8856310" y="730215"/>
            <a:ext cx="2816285" cy="1384995"/>
          </a:xfrm>
          <a:prstGeom prst="rect">
            <a:avLst/>
          </a:prstGeom>
          <a:noFill/>
        </p:spPr>
        <p:txBody>
          <a:bodyPr wrap="square" rtlCol="0">
            <a:spAutoFit/>
          </a:bodyPr>
          <a:lstStyle/>
          <a:p>
            <a:r>
              <a:rPr lang="en-IN" sz="1400" dirty="0"/>
              <a:t>Standard Value(IC50)-</a:t>
            </a:r>
          </a:p>
          <a:p>
            <a:pPr marL="285750" indent="-285750">
              <a:buFont typeface="Arial" panose="020B0604020202020204" pitchFamily="34" charset="0"/>
              <a:buChar char="•"/>
            </a:pPr>
            <a:r>
              <a:rPr lang="en-IN" sz="1400" dirty="0"/>
              <a:t>Conc. of molecule required for 50% inhibition of the target protein.</a:t>
            </a:r>
          </a:p>
          <a:p>
            <a:pPr marL="285750" indent="-285750">
              <a:buFont typeface="Arial" panose="020B0604020202020204" pitchFamily="34" charset="0"/>
              <a:buChar char="•"/>
            </a:pPr>
            <a:r>
              <a:rPr lang="en-IN" sz="1400" dirty="0"/>
              <a:t>Lower value better potency  better bioactivity</a:t>
            </a:r>
          </a:p>
        </p:txBody>
      </p:sp>
      <p:sp>
        <p:nvSpPr>
          <p:cNvPr id="6" name="TextBox 5">
            <a:extLst>
              <a:ext uri="{FF2B5EF4-FFF2-40B4-BE49-F238E27FC236}">
                <a16:creationId xmlns:a16="http://schemas.microsoft.com/office/drawing/2014/main" id="{682BDC5E-05F7-404B-A679-CA00CCBE1C43}"/>
              </a:ext>
            </a:extLst>
          </p:cNvPr>
          <p:cNvSpPr txBox="1"/>
          <p:nvPr/>
        </p:nvSpPr>
        <p:spPr>
          <a:xfrm>
            <a:off x="622041" y="235212"/>
            <a:ext cx="4854864" cy="369332"/>
          </a:xfrm>
          <a:prstGeom prst="rect">
            <a:avLst/>
          </a:prstGeom>
          <a:noFill/>
        </p:spPr>
        <p:txBody>
          <a:bodyPr wrap="square" rtlCol="0">
            <a:spAutoFit/>
          </a:bodyPr>
          <a:lstStyle/>
          <a:p>
            <a:r>
              <a:rPr lang="en-IN" sz="1600" b="1" i="1" dirty="0"/>
              <a:t>Data Processing ( Bioactivity Data Extraction</a:t>
            </a:r>
            <a:r>
              <a:rPr lang="en-IN" b="1" i="1" dirty="0"/>
              <a:t>)</a:t>
            </a:r>
          </a:p>
        </p:txBody>
      </p:sp>
      <p:pic>
        <p:nvPicPr>
          <p:cNvPr id="4" name="Picture 3">
            <a:extLst>
              <a:ext uri="{FF2B5EF4-FFF2-40B4-BE49-F238E27FC236}">
                <a16:creationId xmlns:a16="http://schemas.microsoft.com/office/drawing/2014/main" id="{BACC06A3-D61F-48E8-AA89-B9282BD6CC38}"/>
              </a:ext>
            </a:extLst>
          </p:cNvPr>
          <p:cNvPicPr>
            <a:picLocks noChangeAspect="1"/>
          </p:cNvPicPr>
          <p:nvPr/>
        </p:nvPicPr>
        <p:blipFill>
          <a:blip r:embed="rId2"/>
          <a:stretch>
            <a:fillRect/>
          </a:stretch>
        </p:blipFill>
        <p:spPr>
          <a:xfrm>
            <a:off x="2562815" y="775645"/>
            <a:ext cx="5424189" cy="1551772"/>
          </a:xfrm>
          <a:prstGeom prst="rect">
            <a:avLst/>
          </a:prstGeom>
        </p:spPr>
      </p:pic>
      <p:sp>
        <p:nvSpPr>
          <p:cNvPr id="9" name="TextBox 8">
            <a:extLst>
              <a:ext uri="{FF2B5EF4-FFF2-40B4-BE49-F238E27FC236}">
                <a16:creationId xmlns:a16="http://schemas.microsoft.com/office/drawing/2014/main" id="{7A03264D-84D0-48BB-8EF2-EC71B7F4E5EF}"/>
              </a:ext>
            </a:extLst>
          </p:cNvPr>
          <p:cNvSpPr txBox="1"/>
          <p:nvPr/>
        </p:nvSpPr>
        <p:spPr>
          <a:xfrm>
            <a:off x="7260907" y="2348466"/>
            <a:ext cx="2055067" cy="276999"/>
          </a:xfrm>
          <a:prstGeom prst="rect">
            <a:avLst/>
          </a:prstGeom>
          <a:noFill/>
        </p:spPr>
        <p:txBody>
          <a:bodyPr wrap="square">
            <a:spAutoFit/>
          </a:bodyPr>
          <a:lstStyle/>
          <a:p>
            <a:r>
              <a:rPr lang="en-IN" sz="1200" b="1" dirty="0"/>
              <a:t> </a:t>
            </a:r>
            <a:r>
              <a:rPr lang="en-IN" sz="1200" b="1" dirty="0">
                <a:solidFill>
                  <a:schemeClr val="bg1">
                    <a:lumMod val="65000"/>
                  </a:schemeClr>
                </a:solidFill>
              </a:rPr>
              <a:t>6553 X 8</a:t>
            </a:r>
          </a:p>
        </p:txBody>
      </p:sp>
      <p:sp>
        <p:nvSpPr>
          <p:cNvPr id="10" name="TextBox 9">
            <a:extLst>
              <a:ext uri="{FF2B5EF4-FFF2-40B4-BE49-F238E27FC236}">
                <a16:creationId xmlns:a16="http://schemas.microsoft.com/office/drawing/2014/main" id="{DFCF235A-DD7D-45AE-B027-0AFF3F5D467B}"/>
              </a:ext>
            </a:extLst>
          </p:cNvPr>
          <p:cNvSpPr txBox="1"/>
          <p:nvPr/>
        </p:nvSpPr>
        <p:spPr>
          <a:xfrm flipH="1">
            <a:off x="2562814" y="2744423"/>
            <a:ext cx="5853404" cy="369332"/>
          </a:xfrm>
          <a:prstGeom prst="rect">
            <a:avLst/>
          </a:prstGeom>
          <a:noFill/>
        </p:spPr>
        <p:txBody>
          <a:bodyPr wrap="square" rtlCol="0">
            <a:spAutoFit/>
          </a:bodyPr>
          <a:lstStyle/>
          <a:p>
            <a:r>
              <a:rPr lang="en-IN" sz="1400" dirty="0"/>
              <a:t>Sorted Data in ascending order. Kept first record for each id</a:t>
            </a:r>
            <a:r>
              <a:rPr lang="en-IN" dirty="0"/>
              <a:t>. </a:t>
            </a:r>
          </a:p>
        </p:txBody>
      </p:sp>
      <p:pic>
        <p:nvPicPr>
          <p:cNvPr id="13" name="Picture 12">
            <a:extLst>
              <a:ext uri="{FF2B5EF4-FFF2-40B4-BE49-F238E27FC236}">
                <a16:creationId xmlns:a16="http://schemas.microsoft.com/office/drawing/2014/main" id="{36E20D24-345B-4952-B864-870FAD102278}"/>
              </a:ext>
            </a:extLst>
          </p:cNvPr>
          <p:cNvPicPr>
            <a:picLocks noChangeAspect="1"/>
          </p:cNvPicPr>
          <p:nvPr/>
        </p:nvPicPr>
        <p:blipFill>
          <a:blip r:embed="rId3"/>
          <a:stretch>
            <a:fillRect/>
          </a:stretch>
        </p:blipFill>
        <p:spPr>
          <a:xfrm>
            <a:off x="2562814" y="3113755"/>
            <a:ext cx="5517495" cy="822540"/>
          </a:xfrm>
          <a:prstGeom prst="rect">
            <a:avLst/>
          </a:prstGeom>
        </p:spPr>
      </p:pic>
      <p:sp>
        <p:nvSpPr>
          <p:cNvPr id="14" name="Arrow: Down 13">
            <a:extLst>
              <a:ext uri="{FF2B5EF4-FFF2-40B4-BE49-F238E27FC236}">
                <a16:creationId xmlns:a16="http://schemas.microsoft.com/office/drawing/2014/main" id="{ED486B96-3558-49B7-99B4-9654711BD334}"/>
              </a:ext>
            </a:extLst>
          </p:cNvPr>
          <p:cNvSpPr/>
          <p:nvPr/>
        </p:nvSpPr>
        <p:spPr>
          <a:xfrm>
            <a:off x="5016768" y="2363867"/>
            <a:ext cx="251927" cy="481097"/>
          </a:xfrm>
          <a:prstGeom prst="downArrow">
            <a:avLst/>
          </a:prstGeom>
          <a:solidFill>
            <a:schemeClr val="bg1">
              <a:lumMod val="6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bg1">
                  <a:lumMod val="50000"/>
                </a:schemeClr>
              </a:solidFill>
            </a:endParaRPr>
          </a:p>
        </p:txBody>
      </p:sp>
      <p:sp>
        <p:nvSpPr>
          <p:cNvPr id="15" name="TextBox 14">
            <a:extLst>
              <a:ext uri="{FF2B5EF4-FFF2-40B4-BE49-F238E27FC236}">
                <a16:creationId xmlns:a16="http://schemas.microsoft.com/office/drawing/2014/main" id="{983224D5-1ECA-4BF2-8EA6-B2270699DE0A}"/>
              </a:ext>
            </a:extLst>
          </p:cNvPr>
          <p:cNvSpPr txBox="1"/>
          <p:nvPr/>
        </p:nvSpPr>
        <p:spPr>
          <a:xfrm>
            <a:off x="7382205" y="5599729"/>
            <a:ext cx="2055067" cy="276999"/>
          </a:xfrm>
          <a:prstGeom prst="rect">
            <a:avLst/>
          </a:prstGeom>
          <a:noFill/>
        </p:spPr>
        <p:txBody>
          <a:bodyPr wrap="square">
            <a:spAutoFit/>
          </a:bodyPr>
          <a:lstStyle/>
          <a:p>
            <a:r>
              <a:rPr lang="en-IN" sz="1200" b="1" dirty="0">
                <a:solidFill>
                  <a:schemeClr val="bg1">
                    <a:lumMod val="65000"/>
                  </a:schemeClr>
                </a:solidFill>
              </a:rPr>
              <a:t>365 X 6 </a:t>
            </a:r>
          </a:p>
        </p:txBody>
      </p:sp>
      <p:pic>
        <p:nvPicPr>
          <p:cNvPr id="19" name="Picture 18">
            <a:extLst>
              <a:ext uri="{FF2B5EF4-FFF2-40B4-BE49-F238E27FC236}">
                <a16:creationId xmlns:a16="http://schemas.microsoft.com/office/drawing/2014/main" id="{EE991377-50B9-4A0A-83CC-29F7669D2ED7}"/>
              </a:ext>
            </a:extLst>
          </p:cNvPr>
          <p:cNvPicPr>
            <a:picLocks noChangeAspect="1"/>
          </p:cNvPicPr>
          <p:nvPr/>
        </p:nvPicPr>
        <p:blipFill>
          <a:blip r:embed="rId4"/>
          <a:stretch>
            <a:fillRect/>
          </a:stretch>
        </p:blipFill>
        <p:spPr>
          <a:xfrm>
            <a:off x="2562814" y="4527049"/>
            <a:ext cx="5545250" cy="1087544"/>
          </a:xfrm>
          <a:prstGeom prst="rect">
            <a:avLst/>
          </a:prstGeom>
        </p:spPr>
      </p:pic>
      <p:sp>
        <p:nvSpPr>
          <p:cNvPr id="20" name="Arrow: Down 19">
            <a:extLst>
              <a:ext uri="{FF2B5EF4-FFF2-40B4-BE49-F238E27FC236}">
                <a16:creationId xmlns:a16="http://schemas.microsoft.com/office/drawing/2014/main" id="{EB81E115-FD53-4B6B-9DB6-559D01536132}"/>
              </a:ext>
            </a:extLst>
          </p:cNvPr>
          <p:cNvSpPr/>
          <p:nvPr/>
        </p:nvSpPr>
        <p:spPr>
          <a:xfrm>
            <a:off x="5016768" y="4009113"/>
            <a:ext cx="251927" cy="481097"/>
          </a:xfrm>
          <a:prstGeom prst="downArrow">
            <a:avLst/>
          </a:prstGeom>
          <a:solidFill>
            <a:schemeClr val="bg1">
              <a:lumMod val="6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bg1">
                  <a:lumMod val="50000"/>
                </a:schemeClr>
              </a:solidFill>
            </a:endParaRPr>
          </a:p>
        </p:txBody>
      </p:sp>
    </p:spTree>
    <p:extLst>
      <p:ext uri="{BB962C8B-B14F-4D97-AF65-F5344CB8AC3E}">
        <p14:creationId xmlns:p14="http://schemas.microsoft.com/office/powerpoint/2010/main" val="290820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14F7B8-E759-4B29-A7FF-30B2E8960F95}"/>
              </a:ext>
            </a:extLst>
          </p:cNvPr>
          <p:cNvSpPr txBox="1"/>
          <p:nvPr/>
        </p:nvSpPr>
        <p:spPr>
          <a:xfrm>
            <a:off x="622041" y="160567"/>
            <a:ext cx="6562530" cy="338554"/>
          </a:xfrm>
          <a:prstGeom prst="rect">
            <a:avLst/>
          </a:prstGeom>
          <a:noFill/>
        </p:spPr>
        <p:txBody>
          <a:bodyPr wrap="square" rtlCol="0">
            <a:spAutoFit/>
          </a:bodyPr>
          <a:lstStyle/>
          <a:p>
            <a:r>
              <a:rPr lang="en-IN" sz="1600" b="1" i="1" dirty="0"/>
              <a:t>Classification of Compounds on the basis of bioactivity</a:t>
            </a:r>
          </a:p>
        </p:txBody>
      </p:sp>
      <p:pic>
        <p:nvPicPr>
          <p:cNvPr id="10" name="Picture 9">
            <a:extLst>
              <a:ext uri="{FF2B5EF4-FFF2-40B4-BE49-F238E27FC236}">
                <a16:creationId xmlns:a16="http://schemas.microsoft.com/office/drawing/2014/main" id="{E0FDC30C-30BE-49DA-8903-259355DB9628}"/>
              </a:ext>
            </a:extLst>
          </p:cNvPr>
          <p:cNvPicPr>
            <a:picLocks noChangeAspect="1"/>
          </p:cNvPicPr>
          <p:nvPr/>
        </p:nvPicPr>
        <p:blipFill>
          <a:blip r:embed="rId2"/>
          <a:stretch>
            <a:fillRect/>
          </a:stretch>
        </p:blipFill>
        <p:spPr>
          <a:xfrm>
            <a:off x="763594" y="3737402"/>
            <a:ext cx="3139712" cy="1127858"/>
          </a:xfrm>
          <a:prstGeom prst="rect">
            <a:avLst/>
          </a:prstGeom>
        </p:spPr>
      </p:pic>
      <p:sp>
        <p:nvSpPr>
          <p:cNvPr id="15" name="TextBox 14">
            <a:extLst>
              <a:ext uri="{FF2B5EF4-FFF2-40B4-BE49-F238E27FC236}">
                <a16:creationId xmlns:a16="http://schemas.microsoft.com/office/drawing/2014/main" id="{EBF6B27F-952C-4469-9DD2-4DA0C46E9BC6}"/>
              </a:ext>
            </a:extLst>
          </p:cNvPr>
          <p:cNvSpPr txBox="1"/>
          <p:nvPr/>
        </p:nvSpPr>
        <p:spPr>
          <a:xfrm>
            <a:off x="4856623" y="1598657"/>
            <a:ext cx="2570547" cy="1384995"/>
          </a:xfrm>
          <a:prstGeom prst="rect">
            <a:avLst/>
          </a:prstGeom>
          <a:noFill/>
          <a:ln>
            <a:solidFill>
              <a:schemeClr val="bg1">
                <a:lumMod val="65000"/>
              </a:schemeClr>
            </a:solidFill>
          </a:ln>
        </p:spPr>
        <p:txBody>
          <a:bodyPr wrap="square">
            <a:spAutoFit/>
          </a:bodyPr>
          <a:lstStyle/>
          <a:p>
            <a:pPr algn="ctr"/>
            <a:r>
              <a:rPr lang="en-US" sz="1200" b="1" i="0" dirty="0">
                <a:solidFill>
                  <a:srgbClr val="000000"/>
                </a:solidFill>
                <a:effectLst/>
              </a:rPr>
              <a:t>IC50 to pIC50 (365 ids)</a:t>
            </a:r>
          </a:p>
          <a:p>
            <a:pPr marL="171450" indent="-171450">
              <a:buFont typeface="Arial" panose="020B0604020202020204" pitchFamily="34" charset="0"/>
              <a:buChar char="•"/>
            </a:pPr>
            <a:r>
              <a:rPr lang="en-US" sz="1200" i="0" dirty="0">
                <a:solidFill>
                  <a:srgbClr val="000000"/>
                </a:solidFill>
                <a:effectLst/>
              </a:rPr>
              <a:t>For a uniform distribution of IC50  value </a:t>
            </a:r>
          </a:p>
          <a:p>
            <a:pPr marL="171450" indent="-171450">
              <a:buFont typeface="Arial" panose="020B0604020202020204" pitchFamily="34" charset="0"/>
              <a:buChar char="•"/>
            </a:pPr>
            <a:r>
              <a:rPr lang="en-US" sz="1200" b="1" dirty="0" err="1">
                <a:solidFill>
                  <a:srgbClr val="000000"/>
                </a:solidFill>
              </a:rPr>
              <a:t>nM</a:t>
            </a:r>
            <a:r>
              <a:rPr lang="en-US" sz="1200" b="1" dirty="0">
                <a:solidFill>
                  <a:srgbClr val="000000"/>
                </a:solidFill>
              </a:rPr>
              <a:t> to M</a:t>
            </a:r>
            <a:r>
              <a:rPr lang="en-US" sz="1200" dirty="0">
                <a:solidFill>
                  <a:srgbClr val="000000"/>
                </a:solidFill>
              </a:rPr>
              <a:t> </a:t>
            </a:r>
            <a:r>
              <a:rPr lang="en-US" sz="1200" dirty="0">
                <a:solidFill>
                  <a:srgbClr val="000000"/>
                </a:solidFill>
                <a:sym typeface="Wingdings" panose="05000000000000000000" pitchFamily="2" charset="2"/>
              </a:rPr>
              <a:t>-</a:t>
            </a:r>
            <a:r>
              <a:rPr lang="en-US" sz="1200" b="1" i="0" dirty="0">
                <a:solidFill>
                  <a:srgbClr val="000000"/>
                </a:solidFill>
                <a:effectLst/>
              </a:rPr>
              <a:t> log10(IC50).</a:t>
            </a:r>
            <a:r>
              <a:rPr lang="en-US" sz="1200" dirty="0">
                <a:solidFill>
                  <a:srgbClr val="000000"/>
                </a:solidFill>
                <a:sym typeface="Wingdings" panose="05000000000000000000" pitchFamily="2" charset="2"/>
              </a:rPr>
              <a:t> </a:t>
            </a:r>
          </a:p>
          <a:p>
            <a:pPr marL="171450" indent="-171450">
              <a:buFont typeface="Arial" panose="020B0604020202020204" pitchFamily="34" charset="0"/>
              <a:buChar char="•"/>
            </a:pPr>
            <a:r>
              <a:rPr lang="en-US" sz="1200" b="1" i="0" dirty="0">
                <a:solidFill>
                  <a:srgbClr val="000000"/>
                </a:solidFill>
                <a:effectLst/>
              </a:rPr>
              <a:t>IC50 </a:t>
            </a:r>
            <a:r>
              <a:rPr lang="en-US" sz="1200" i="0" dirty="0">
                <a:solidFill>
                  <a:srgbClr val="000000"/>
                </a:solidFill>
                <a:effectLst/>
              </a:rPr>
              <a:t>converted  to the negative logarithmic scale which is essentially -</a:t>
            </a:r>
            <a:r>
              <a:rPr lang="en-US" sz="1200" b="1" i="0" dirty="0">
                <a:solidFill>
                  <a:srgbClr val="000000"/>
                </a:solidFill>
                <a:effectLst/>
              </a:rPr>
              <a:t>log10(IC50).</a:t>
            </a:r>
          </a:p>
        </p:txBody>
      </p:sp>
      <p:sp>
        <p:nvSpPr>
          <p:cNvPr id="17" name="TextBox 16">
            <a:extLst>
              <a:ext uri="{FF2B5EF4-FFF2-40B4-BE49-F238E27FC236}">
                <a16:creationId xmlns:a16="http://schemas.microsoft.com/office/drawing/2014/main" id="{8EEA5E7E-5CDD-4108-B96E-FDAF698A7627}"/>
              </a:ext>
            </a:extLst>
          </p:cNvPr>
          <p:cNvSpPr txBox="1"/>
          <p:nvPr/>
        </p:nvSpPr>
        <p:spPr>
          <a:xfrm>
            <a:off x="1139928" y="1598657"/>
            <a:ext cx="2387043" cy="1384995"/>
          </a:xfrm>
          <a:prstGeom prst="rect">
            <a:avLst/>
          </a:prstGeom>
          <a:noFill/>
          <a:ln>
            <a:solidFill>
              <a:schemeClr val="bg1">
                <a:lumMod val="65000"/>
              </a:schemeClr>
            </a:solidFill>
          </a:ln>
        </p:spPr>
        <p:txBody>
          <a:bodyPr wrap="square">
            <a:spAutoFit/>
          </a:bodyPr>
          <a:lstStyle/>
          <a:p>
            <a:pPr algn="ctr"/>
            <a:r>
              <a:rPr lang="en-IN" sz="1200" b="1" dirty="0"/>
              <a:t>Labelling compounds </a:t>
            </a:r>
          </a:p>
          <a:p>
            <a:pPr marL="171450" indent="-171450">
              <a:buFont typeface="Arial" panose="020B0604020202020204" pitchFamily="34" charset="0"/>
              <a:buChar char="•"/>
            </a:pPr>
            <a:r>
              <a:rPr lang="en-IN" sz="1200" dirty="0"/>
              <a:t>Standard value &lt; 1000 </a:t>
            </a:r>
            <a:r>
              <a:rPr lang="en-IN" sz="1200" dirty="0" err="1"/>
              <a:t>nM</a:t>
            </a:r>
            <a:r>
              <a:rPr lang="en-IN" sz="1200" dirty="0"/>
              <a:t> = Active</a:t>
            </a:r>
          </a:p>
          <a:p>
            <a:pPr marL="171450" indent="-171450">
              <a:buFont typeface="Arial" panose="020B0604020202020204" pitchFamily="34" charset="0"/>
              <a:buChar char="•"/>
            </a:pPr>
            <a:r>
              <a:rPr lang="en-IN" sz="1200" dirty="0"/>
              <a:t>Standard value &gt; 10,000 </a:t>
            </a:r>
            <a:r>
              <a:rPr lang="en-IN" sz="1200" dirty="0" err="1"/>
              <a:t>nM</a:t>
            </a:r>
            <a:r>
              <a:rPr lang="en-IN" sz="1200" dirty="0"/>
              <a:t> = Inactive</a:t>
            </a:r>
          </a:p>
          <a:p>
            <a:pPr marL="171450" indent="-171450">
              <a:buFont typeface="Arial" panose="020B0604020202020204" pitchFamily="34" charset="0"/>
              <a:buChar char="•"/>
            </a:pPr>
            <a:r>
              <a:rPr lang="en-IN" sz="1200" dirty="0"/>
              <a:t>Standard value between 1,000 and 10,000 </a:t>
            </a:r>
            <a:r>
              <a:rPr lang="en-IN" sz="1200" dirty="0" err="1"/>
              <a:t>nM</a:t>
            </a:r>
            <a:r>
              <a:rPr lang="en-IN" sz="1200" dirty="0"/>
              <a:t> = Intermediate</a:t>
            </a:r>
          </a:p>
        </p:txBody>
      </p:sp>
      <p:sp>
        <p:nvSpPr>
          <p:cNvPr id="18" name="TextBox 17">
            <a:extLst>
              <a:ext uri="{FF2B5EF4-FFF2-40B4-BE49-F238E27FC236}">
                <a16:creationId xmlns:a16="http://schemas.microsoft.com/office/drawing/2014/main" id="{4727D20A-E6FB-4C1C-97C8-06243DDB988A}"/>
              </a:ext>
            </a:extLst>
          </p:cNvPr>
          <p:cNvSpPr txBox="1"/>
          <p:nvPr/>
        </p:nvSpPr>
        <p:spPr>
          <a:xfrm>
            <a:off x="8728827" y="1568124"/>
            <a:ext cx="2570547" cy="1384995"/>
          </a:xfrm>
          <a:prstGeom prst="rect">
            <a:avLst/>
          </a:prstGeom>
          <a:noFill/>
          <a:ln>
            <a:solidFill>
              <a:schemeClr val="bg1">
                <a:lumMod val="65000"/>
              </a:schemeClr>
            </a:solidFill>
          </a:ln>
        </p:spPr>
        <p:txBody>
          <a:bodyPr wrap="square">
            <a:spAutoFit/>
          </a:bodyPr>
          <a:lstStyle/>
          <a:p>
            <a:pPr algn="ctr"/>
            <a:r>
              <a:rPr lang="en-US" sz="1200" b="1" dirty="0">
                <a:solidFill>
                  <a:srgbClr val="000000"/>
                </a:solidFill>
              </a:rPr>
              <a:t>Chemical Space Analysis Data</a:t>
            </a:r>
          </a:p>
          <a:p>
            <a:pPr algn="ctr"/>
            <a:endParaRPr lang="en-US" sz="1200" dirty="0">
              <a:solidFill>
                <a:srgbClr val="000000"/>
              </a:solidFill>
              <a:latin typeface="+mj-lt"/>
            </a:endParaRPr>
          </a:p>
          <a:p>
            <a:pPr marL="171450" indent="-171450">
              <a:buFont typeface="Arial" panose="020B0604020202020204" pitchFamily="34" charset="0"/>
              <a:buChar char="•"/>
            </a:pPr>
            <a:r>
              <a:rPr lang="en-US" sz="1200" dirty="0">
                <a:solidFill>
                  <a:srgbClr val="000000"/>
                </a:solidFill>
              </a:rPr>
              <a:t>Compounds belonging to intermediate class were removed.</a:t>
            </a:r>
          </a:p>
          <a:p>
            <a:pPr marL="171450" indent="-171450">
              <a:buFont typeface="Arial" panose="020B0604020202020204" pitchFamily="34" charset="0"/>
              <a:buChar char="•"/>
            </a:pPr>
            <a:r>
              <a:rPr lang="en-US" sz="1200" dirty="0">
                <a:solidFill>
                  <a:srgbClr val="000000"/>
                </a:solidFill>
              </a:rPr>
              <a:t>Merged with base data columns</a:t>
            </a:r>
          </a:p>
          <a:p>
            <a:pPr algn="ctr"/>
            <a:r>
              <a:rPr lang="en-US" sz="1200" dirty="0">
                <a:solidFill>
                  <a:srgbClr val="000000"/>
                </a:solidFill>
              </a:rPr>
              <a:t>(297 ids left)</a:t>
            </a:r>
          </a:p>
          <a:p>
            <a:pPr algn="ctr"/>
            <a:endParaRPr lang="en-US" sz="1200" b="1" dirty="0">
              <a:solidFill>
                <a:srgbClr val="000000"/>
              </a:solidFill>
              <a:latin typeface="+mj-lt"/>
            </a:endParaRPr>
          </a:p>
        </p:txBody>
      </p:sp>
      <p:pic>
        <p:nvPicPr>
          <p:cNvPr id="20" name="Picture 19">
            <a:extLst>
              <a:ext uri="{FF2B5EF4-FFF2-40B4-BE49-F238E27FC236}">
                <a16:creationId xmlns:a16="http://schemas.microsoft.com/office/drawing/2014/main" id="{1570410A-BC25-4CF9-90F8-5870277960D8}"/>
              </a:ext>
            </a:extLst>
          </p:cNvPr>
          <p:cNvPicPr>
            <a:picLocks noChangeAspect="1"/>
          </p:cNvPicPr>
          <p:nvPr/>
        </p:nvPicPr>
        <p:blipFill>
          <a:blip r:embed="rId3"/>
          <a:stretch>
            <a:fillRect/>
          </a:stretch>
        </p:blipFill>
        <p:spPr>
          <a:xfrm>
            <a:off x="4307127" y="3574196"/>
            <a:ext cx="6992247" cy="1454270"/>
          </a:xfrm>
          <a:prstGeom prst="rect">
            <a:avLst/>
          </a:prstGeom>
        </p:spPr>
      </p:pic>
      <p:sp>
        <p:nvSpPr>
          <p:cNvPr id="21" name="Rectangle 20">
            <a:extLst>
              <a:ext uri="{FF2B5EF4-FFF2-40B4-BE49-F238E27FC236}">
                <a16:creationId xmlns:a16="http://schemas.microsoft.com/office/drawing/2014/main" id="{AACEB338-77B7-4370-BAAD-742DF3342D38}"/>
              </a:ext>
            </a:extLst>
          </p:cNvPr>
          <p:cNvSpPr/>
          <p:nvPr/>
        </p:nvSpPr>
        <p:spPr>
          <a:xfrm>
            <a:off x="7641771" y="3564869"/>
            <a:ext cx="858417" cy="14542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AC0D86A4-AF4E-40E5-AADB-A9C4DEED69AE}"/>
              </a:ext>
            </a:extLst>
          </p:cNvPr>
          <p:cNvSpPr txBox="1"/>
          <p:nvPr/>
        </p:nvSpPr>
        <p:spPr>
          <a:xfrm>
            <a:off x="10573274" y="5028466"/>
            <a:ext cx="858417" cy="276999"/>
          </a:xfrm>
          <a:prstGeom prst="rect">
            <a:avLst/>
          </a:prstGeom>
          <a:noFill/>
        </p:spPr>
        <p:txBody>
          <a:bodyPr wrap="square">
            <a:spAutoFit/>
          </a:bodyPr>
          <a:lstStyle/>
          <a:p>
            <a:r>
              <a:rPr lang="en-IN" sz="1200" b="1" dirty="0"/>
              <a:t> </a:t>
            </a:r>
            <a:r>
              <a:rPr lang="en-IN" sz="1200" b="1" dirty="0">
                <a:solidFill>
                  <a:schemeClr val="bg1">
                    <a:lumMod val="65000"/>
                  </a:schemeClr>
                </a:solidFill>
              </a:rPr>
              <a:t>297 X 11</a:t>
            </a:r>
          </a:p>
        </p:txBody>
      </p:sp>
      <p:sp>
        <p:nvSpPr>
          <p:cNvPr id="24" name="Arrow: Down 23">
            <a:extLst>
              <a:ext uri="{FF2B5EF4-FFF2-40B4-BE49-F238E27FC236}">
                <a16:creationId xmlns:a16="http://schemas.microsoft.com/office/drawing/2014/main" id="{BF8BE6ED-E19B-47BD-9D3B-0F325A8C5C00}"/>
              </a:ext>
            </a:extLst>
          </p:cNvPr>
          <p:cNvSpPr/>
          <p:nvPr/>
        </p:nvSpPr>
        <p:spPr>
          <a:xfrm rot="16200000">
            <a:off x="4074785" y="1889525"/>
            <a:ext cx="251927" cy="836644"/>
          </a:xfrm>
          <a:prstGeom prst="downArrow">
            <a:avLst/>
          </a:prstGeom>
          <a:solidFill>
            <a:schemeClr val="bg1">
              <a:lumMod val="6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bg1">
                  <a:lumMod val="50000"/>
                </a:schemeClr>
              </a:solidFill>
            </a:endParaRPr>
          </a:p>
        </p:txBody>
      </p:sp>
      <p:sp>
        <p:nvSpPr>
          <p:cNvPr id="25" name="Arrow: Down 24">
            <a:extLst>
              <a:ext uri="{FF2B5EF4-FFF2-40B4-BE49-F238E27FC236}">
                <a16:creationId xmlns:a16="http://schemas.microsoft.com/office/drawing/2014/main" id="{8A73D985-5FE1-4669-BE89-8125923D0996}"/>
              </a:ext>
            </a:extLst>
          </p:cNvPr>
          <p:cNvSpPr/>
          <p:nvPr/>
        </p:nvSpPr>
        <p:spPr>
          <a:xfrm rot="16200000">
            <a:off x="7902609" y="1918094"/>
            <a:ext cx="251927" cy="836644"/>
          </a:xfrm>
          <a:prstGeom prst="downArrow">
            <a:avLst/>
          </a:prstGeom>
          <a:solidFill>
            <a:schemeClr val="bg1">
              <a:lumMod val="6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bg1">
                  <a:lumMod val="50000"/>
                </a:schemeClr>
              </a:solidFill>
            </a:endParaRPr>
          </a:p>
        </p:txBody>
      </p:sp>
    </p:spTree>
    <p:extLst>
      <p:ext uri="{BB962C8B-B14F-4D97-AF65-F5344CB8AC3E}">
        <p14:creationId xmlns:p14="http://schemas.microsoft.com/office/powerpoint/2010/main" val="26484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EC9A59-4627-4E4C-A3EF-4B2787B29DF3}"/>
              </a:ext>
            </a:extLst>
          </p:cNvPr>
          <p:cNvPicPr>
            <a:picLocks noChangeAspect="1"/>
          </p:cNvPicPr>
          <p:nvPr/>
        </p:nvPicPr>
        <p:blipFill rotWithShape="1">
          <a:blip r:embed="rId2">
            <a:extLst>
              <a:ext uri="{28A0092B-C50C-407E-A947-70E740481C1C}">
                <a14:useLocalDpi xmlns:a14="http://schemas.microsoft.com/office/drawing/2010/main" val="0"/>
              </a:ext>
            </a:extLst>
          </a:blip>
          <a:srcRect l="2149" t="9412" r="7638" b="4165"/>
          <a:stretch/>
        </p:blipFill>
        <p:spPr>
          <a:xfrm>
            <a:off x="3917252" y="1630201"/>
            <a:ext cx="3755333" cy="3597597"/>
          </a:xfrm>
          <a:prstGeom prst="rect">
            <a:avLst/>
          </a:prstGeom>
        </p:spPr>
      </p:pic>
      <p:sp>
        <p:nvSpPr>
          <p:cNvPr id="5" name="TextBox 4">
            <a:extLst>
              <a:ext uri="{FF2B5EF4-FFF2-40B4-BE49-F238E27FC236}">
                <a16:creationId xmlns:a16="http://schemas.microsoft.com/office/drawing/2014/main" id="{78425280-70EF-405A-8852-A7175F1EBD86}"/>
              </a:ext>
            </a:extLst>
          </p:cNvPr>
          <p:cNvSpPr txBox="1"/>
          <p:nvPr/>
        </p:nvSpPr>
        <p:spPr>
          <a:xfrm>
            <a:off x="8313575" y="5611717"/>
            <a:ext cx="3803219" cy="646331"/>
          </a:xfrm>
          <a:prstGeom prst="rect">
            <a:avLst/>
          </a:prstGeom>
          <a:noFill/>
        </p:spPr>
        <p:txBody>
          <a:bodyPr wrap="square">
            <a:spAutoFit/>
          </a:bodyPr>
          <a:lstStyle/>
          <a:p>
            <a:r>
              <a:rPr lang="en-US" sz="1200" b="0" i="0" dirty="0">
                <a:solidFill>
                  <a:srgbClr val="000000"/>
                </a:solidFill>
                <a:effectLst/>
              </a:rPr>
              <a:t>It can be seen that the two  bioactivity classes are spanning similar chemical spaces as evident by the scatter plot of MW vs </a:t>
            </a:r>
            <a:r>
              <a:rPr lang="en-US" sz="1200" b="0" i="0" dirty="0" err="1">
                <a:solidFill>
                  <a:srgbClr val="000000"/>
                </a:solidFill>
                <a:effectLst/>
              </a:rPr>
              <a:t>LogP</a:t>
            </a:r>
            <a:endParaRPr lang="en-IN" sz="1200" dirty="0"/>
          </a:p>
        </p:txBody>
      </p:sp>
      <p:pic>
        <p:nvPicPr>
          <p:cNvPr id="6" name="Picture 5">
            <a:extLst>
              <a:ext uri="{FF2B5EF4-FFF2-40B4-BE49-F238E27FC236}">
                <a16:creationId xmlns:a16="http://schemas.microsoft.com/office/drawing/2014/main" id="{BDF51380-F3DD-4347-B859-61E490371A69}"/>
              </a:ext>
            </a:extLst>
          </p:cNvPr>
          <p:cNvPicPr>
            <a:picLocks noChangeAspect="1"/>
          </p:cNvPicPr>
          <p:nvPr/>
        </p:nvPicPr>
        <p:blipFill rotWithShape="1">
          <a:blip r:embed="rId3">
            <a:extLst>
              <a:ext uri="{28A0092B-C50C-407E-A947-70E740481C1C}">
                <a14:useLocalDpi xmlns:a14="http://schemas.microsoft.com/office/drawing/2010/main" val="0"/>
              </a:ext>
            </a:extLst>
          </a:blip>
          <a:srcRect l="692" t="10286" r="6763" b="3355"/>
          <a:stretch/>
        </p:blipFill>
        <p:spPr>
          <a:xfrm>
            <a:off x="106618" y="1669535"/>
            <a:ext cx="3755333" cy="3518929"/>
          </a:xfrm>
          <a:prstGeom prst="rect">
            <a:avLst/>
          </a:prstGeom>
        </p:spPr>
      </p:pic>
      <p:grpSp>
        <p:nvGrpSpPr>
          <p:cNvPr id="8" name="Group 7">
            <a:extLst>
              <a:ext uri="{FF2B5EF4-FFF2-40B4-BE49-F238E27FC236}">
                <a16:creationId xmlns:a16="http://schemas.microsoft.com/office/drawing/2014/main" id="{72DB7F31-7838-4AEF-8CF6-3EDA3B34F9CE}"/>
              </a:ext>
            </a:extLst>
          </p:cNvPr>
          <p:cNvGrpSpPr/>
          <p:nvPr/>
        </p:nvGrpSpPr>
        <p:grpSpPr>
          <a:xfrm>
            <a:off x="7818204" y="1543570"/>
            <a:ext cx="4152971" cy="4068147"/>
            <a:chOff x="7267698" y="1700604"/>
            <a:chExt cx="4152971" cy="4068147"/>
          </a:xfrm>
        </p:grpSpPr>
        <p:pic>
          <p:nvPicPr>
            <p:cNvPr id="15" name="Picture 14">
              <a:extLst>
                <a:ext uri="{FF2B5EF4-FFF2-40B4-BE49-F238E27FC236}">
                  <a16:creationId xmlns:a16="http://schemas.microsoft.com/office/drawing/2014/main" id="{52293D94-C476-427A-9A34-92842CDD2D47}"/>
                </a:ext>
              </a:extLst>
            </p:cNvPr>
            <p:cNvPicPr>
              <a:picLocks noChangeAspect="1"/>
            </p:cNvPicPr>
            <p:nvPr/>
          </p:nvPicPr>
          <p:blipFill rotWithShape="1">
            <a:blip r:embed="rId4">
              <a:extLst>
                <a:ext uri="{28A0092B-C50C-407E-A947-70E740481C1C}">
                  <a14:useLocalDpi xmlns:a14="http://schemas.microsoft.com/office/drawing/2010/main" val="0"/>
                </a:ext>
              </a:extLst>
            </a:blip>
            <a:srcRect l="6259" t="9823" r="7518" b="5715"/>
            <a:stretch/>
          </p:blipFill>
          <p:spPr>
            <a:xfrm>
              <a:off x="7267698" y="1700604"/>
              <a:ext cx="4152971" cy="4068147"/>
            </a:xfrm>
            <a:prstGeom prst="rect">
              <a:avLst/>
            </a:prstGeom>
          </p:spPr>
        </p:pic>
        <p:pic>
          <p:nvPicPr>
            <p:cNvPr id="4" name="Picture 3">
              <a:extLst>
                <a:ext uri="{FF2B5EF4-FFF2-40B4-BE49-F238E27FC236}">
                  <a16:creationId xmlns:a16="http://schemas.microsoft.com/office/drawing/2014/main" id="{C29F7F5F-91B3-4A3B-ACF9-5AC587A95F65}"/>
                </a:ext>
              </a:extLst>
            </p:cNvPr>
            <p:cNvPicPr>
              <a:picLocks noChangeAspect="1"/>
            </p:cNvPicPr>
            <p:nvPr/>
          </p:nvPicPr>
          <p:blipFill rotWithShape="1">
            <a:blip r:embed="rId5"/>
            <a:srcRect l="87431" b="76351"/>
            <a:stretch/>
          </p:blipFill>
          <p:spPr>
            <a:xfrm>
              <a:off x="10478270" y="3027076"/>
              <a:ext cx="681992" cy="1101136"/>
            </a:xfrm>
            <a:prstGeom prst="rect">
              <a:avLst/>
            </a:prstGeom>
          </p:spPr>
        </p:pic>
      </p:grpSp>
      <p:sp>
        <p:nvSpPr>
          <p:cNvPr id="11" name="TextBox 10">
            <a:extLst>
              <a:ext uri="{FF2B5EF4-FFF2-40B4-BE49-F238E27FC236}">
                <a16:creationId xmlns:a16="http://schemas.microsoft.com/office/drawing/2014/main" id="{B38BCF93-ABB4-4D32-A8A7-D727812CBE83}"/>
              </a:ext>
            </a:extLst>
          </p:cNvPr>
          <p:cNvSpPr txBox="1"/>
          <p:nvPr/>
        </p:nvSpPr>
        <p:spPr>
          <a:xfrm>
            <a:off x="622041" y="160567"/>
            <a:ext cx="6562530" cy="338554"/>
          </a:xfrm>
          <a:prstGeom prst="rect">
            <a:avLst/>
          </a:prstGeom>
          <a:noFill/>
        </p:spPr>
        <p:txBody>
          <a:bodyPr wrap="square" rtlCol="0">
            <a:spAutoFit/>
          </a:bodyPr>
          <a:lstStyle/>
          <a:p>
            <a:r>
              <a:rPr lang="en-IN" sz="1600" b="1" dirty="0"/>
              <a:t>Exploratory Data Analysis</a:t>
            </a:r>
          </a:p>
        </p:txBody>
      </p:sp>
      <p:sp>
        <p:nvSpPr>
          <p:cNvPr id="12" name="TextBox 11">
            <a:extLst>
              <a:ext uri="{FF2B5EF4-FFF2-40B4-BE49-F238E27FC236}">
                <a16:creationId xmlns:a16="http://schemas.microsoft.com/office/drawing/2014/main" id="{49608984-198F-4118-ADB8-89C3FB957741}"/>
              </a:ext>
            </a:extLst>
          </p:cNvPr>
          <p:cNvSpPr txBox="1"/>
          <p:nvPr/>
        </p:nvSpPr>
        <p:spPr>
          <a:xfrm>
            <a:off x="4275645" y="1146315"/>
            <a:ext cx="3190947" cy="523220"/>
          </a:xfrm>
          <a:prstGeom prst="rect">
            <a:avLst/>
          </a:prstGeom>
          <a:noFill/>
        </p:spPr>
        <p:txBody>
          <a:bodyPr wrap="square" rtlCol="0">
            <a:spAutoFit/>
          </a:bodyPr>
          <a:lstStyle/>
          <a:p>
            <a:pPr algn="ctr"/>
            <a:r>
              <a:rPr lang="en-IN" sz="1400" b="1" i="1" dirty="0"/>
              <a:t>Frequency Plot </a:t>
            </a:r>
            <a:br>
              <a:rPr lang="en-IN" sz="1400" b="1" i="1" dirty="0"/>
            </a:br>
            <a:r>
              <a:rPr lang="en-IN" sz="1400" b="1" i="1" dirty="0"/>
              <a:t>(Active &amp; Inactive Natural molecules)</a:t>
            </a:r>
          </a:p>
        </p:txBody>
      </p:sp>
      <p:sp>
        <p:nvSpPr>
          <p:cNvPr id="13" name="TextBox 12">
            <a:extLst>
              <a:ext uri="{FF2B5EF4-FFF2-40B4-BE49-F238E27FC236}">
                <a16:creationId xmlns:a16="http://schemas.microsoft.com/office/drawing/2014/main" id="{FABA8430-D950-411D-819E-48739F0D32BD}"/>
              </a:ext>
            </a:extLst>
          </p:cNvPr>
          <p:cNvSpPr txBox="1"/>
          <p:nvPr/>
        </p:nvSpPr>
        <p:spPr>
          <a:xfrm>
            <a:off x="204376" y="1086910"/>
            <a:ext cx="3998460" cy="523220"/>
          </a:xfrm>
          <a:prstGeom prst="rect">
            <a:avLst/>
          </a:prstGeom>
          <a:noFill/>
        </p:spPr>
        <p:txBody>
          <a:bodyPr wrap="square" rtlCol="0">
            <a:spAutoFit/>
          </a:bodyPr>
          <a:lstStyle/>
          <a:p>
            <a:pPr algn="ctr"/>
            <a:r>
              <a:rPr lang="en-IN" sz="1400" b="1" i="1" dirty="0"/>
              <a:t>Frequency Plot </a:t>
            </a:r>
            <a:br>
              <a:rPr lang="en-IN" sz="1400" b="1" i="1" dirty="0"/>
            </a:br>
            <a:r>
              <a:rPr lang="en-IN" sz="1400" b="1" i="1" dirty="0"/>
              <a:t>(Synthetic &amp; Natural </a:t>
            </a:r>
            <a:r>
              <a:rPr lang="en-IN" sz="1400" b="1" i="1" dirty="0" err="1"/>
              <a:t>Flavor</a:t>
            </a:r>
            <a:r>
              <a:rPr lang="en-IN" sz="1400" b="1" i="1" dirty="0"/>
              <a:t> molecules)</a:t>
            </a:r>
          </a:p>
        </p:txBody>
      </p:sp>
      <p:sp>
        <p:nvSpPr>
          <p:cNvPr id="14" name="TextBox 13">
            <a:extLst>
              <a:ext uri="{FF2B5EF4-FFF2-40B4-BE49-F238E27FC236}">
                <a16:creationId xmlns:a16="http://schemas.microsoft.com/office/drawing/2014/main" id="{1C054190-8839-4B73-AC98-37629C876D95}"/>
              </a:ext>
            </a:extLst>
          </p:cNvPr>
          <p:cNvSpPr txBox="1"/>
          <p:nvPr/>
        </p:nvSpPr>
        <p:spPr>
          <a:xfrm>
            <a:off x="8299215" y="1020350"/>
            <a:ext cx="3190947" cy="523220"/>
          </a:xfrm>
          <a:prstGeom prst="rect">
            <a:avLst/>
          </a:prstGeom>
          <a:noFill/>
        </p:spPr>
        <p:txBody>
          <a:bodyPr wrap="square" rtlCol="0">
            <a:spAutoFit/>
          </a:bodyPr>
          <a:lstStyle/>
          <a:p>
            <a:pPr algn="ctr"/>
            <a:r>
              <a:rPr lang="en-IN" sz="1400" b="1" i="1"/>
              <a:t>Scatter Plot of MW vs LogP </a:t>
            </a:r>
            <a:br>
              <a:rPr lang="en-IN" sz="1400" b="1" i="1"/>
            </a:br>
            <a:r>
              <a:rPr lang="en-IN" sz="1400" b="1" i="1"/>
              <a:t>(Active &amp; Inactive Natural molecules)</a:t>
            </a:r>
            <a:endParaRPr lang="en-IN" sz="1400" b="1" i="1" dirty="0"/>
          </a:p>
        </p:txBody>
      </p:sp>
      <p:sp>
        <p:nvSpPr>
          <p:cNvPr id="2" name="TextBox 1">
            <a:extLst>
              <a:ext uri="{FF2B5EF4-FFF2-40B4-BE49-F238E27FC236}">
                <a16:creationId xmlns:a16="http://schemas.microsoft.com/office/drawing/2014/main" id="{DF52D255-2CD7-4166-B822-9D8BB0E07E41}"/>
              </a:ext>
            </a:extLst>
          </p:cNvPr>
          <p:cNvSpPr txBox="1"/>
          <p:nvPr/>
        </p:nvSpPr>
        <p:spPr>
          <a:xfrm flipH="1">
            <a:off x="881706" y="1890142"/>
            <a:ext cx="1321900" cy="307777"/>
          </a:xfrm>
          <a:prstGeom prst="rect">
            <a:avLst/>
          </a:prstGeom>
          <a:noFill/>
        </p:spPr>
        <p:txBody>
          <a:bodyPr wrap="square" rtlCol="0">
            <a:spAutoFit/>
          </a:bodyPr>
          <a:lstStyle/>
          <a:p>
            <a:r>
              <a:rPr lang="en-US" sz="1400" b="1" i="1" dirty="0"/>
              <a:t>Synthetic</a:t>
            </a:r>
            <a:endParaRPr lang="en-IN" sz="1400" b="1" i="1" dirty="0"/>
          </a:p>
        </p:txBody>
      </p:sp>
      <p:sp>
        <p:nvSpPr>
          <p:cNvPr id="16" name="TextBox 15">
            <a:extLst>
              <a:ext uri="{FF2B5EF4-FFF2-40B4-BE49-F238E27FC236}">
                <a16:creationId xmlns:a16="http://schemas.microsoft.com/office/drawing/2014/main" id="{E080F9F6-8B21-4207-94D0-16A2BBF4E19E}"/>
              </a:ext>
            </a:extLst>
          </p:cNvPr>
          <p:cNvSpPr txBox="1"/>
          <p:nvPr/>
        </p:nvSpPr>
        <p:spPr>
          <a:xfrm flipH="1">
            <a:off x="2349722" y="4188582"/>
            <a:ext cx="1321900" cy="307777"/>
          </a:xfrm>
          <a:prstGeom prst="rect">
            <a:avLst/>
          </a:prstGeom>
          <a:noFill/>
        </p:spPr>
        <p:txBody>
          <a:bodyPr wrap="square" rtlCol="0">
            <a:spAutoFit/>
          </a:bodyPr>
          <a:lstStyle/>
          <a:p>
            <a:r>
              <a:rPr lang="en-US" sz="1400" b="1" i="1" dirty="0"/>
              <a:t>Natural</a:t>
            </a:r>
            <a:endParaRPr lang="en-IN" sz="1400" b="1" i="1" dirty="0"/>
          </a:p>
        </p:txBody>
      </p:sp>
    </p:spTree>
    <p:extLst>
      <p:ext uri="{BB962C8B-B14F-4D97-AF65-F5344CB8AC3E}">
        <p14:creationId xmlns:p14="http://schemas.microsoft.com/office/powerpoint/2010/main" val="243713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75850A-A0B0-4998-89B9-2A1135E33A5B}"/>
              </a:ext>
            </a:extLst>
          </p:cNvPr>
          <p:cNvPicPr>
            <a:picLocks noChangeAspect="1"/>
          </p:cNvPicPr>
          <p:nvPr/>
        </p:nvPicPr>
        <p:blipFill rotWithShape="1">
          <a:blip r:embed="rId2">
            <a:extLst>
              <a:ext uri="{28A0092B-C50C-407E-A947-70E740481C1C}">
                <a14:useLocalDpi xmlns:a14="http://schemas.microsoft.com/office/drawing/2010/main" val="0"/>
              </a:ext>
            </a:extLst>
          </a:blip>
          <a:srcRect l="2732" t="9994" r="6472" b="4311"/>
          <a:stretch/>
        </p:blipFill>
        <p:spPr>
          <a:xfrm>
            <a:off x="215495" y="1124340"/>
            <a:ext cx="3524361" cy="3326363"/>
          </a:xfrm>
          <a:prstGeom prst="rect">
            <a:avLst/>
          </a:prstGeom>
        </p:spPr>
      </p:pic>
      <p:pic>
        <p:nvPicPr>
          <p:cNvPr id="5" name="Picture 4">
            <a:extLst>
              <a:ext uri="{FF2B5EF4-FFF2-40B4-BE49-F238E27FC236}">
                <a16:creationId xmlns:a16="http://schemas.microsoft.com/office/drawing/2014/main" id="{8FA8A8EC-110D-426B-98F1-A40CA1C53ECB}"/>
              </a:ext>
            </a:extLst>
          </p:cNvPr>
          <p:cNvPicPr>
            <a:picLocks noChangeAspect="1"/>
          </p:cNvPicPr>
          <p:nvPr/>
        </p:nvPicPr>
        <p:blipFill rotWithShape="1">
          <a:blip r:embed="rId3">
            <a:extLst>
              <a:ext uri="{28A0092B-C50C-407E-A947-70E740481C1C}">
                <a14:useLocalDpi xmlns:a14="http://schemas.microsoft.com/office/drawing/2010/main" val="0"/>
              </a:ext>
            </a:extLst>
          </a:blip>
          <a:srcRect l="3703" t="10724" r="7493" b="4311"/>
          <a:stretch/>
        </p:blipFill>
        <p:spPr>
          <a:xfrm>
            <a:off x="7526528" y="3480318"/>
            <a:ext cx="3530247" cy="3377682"/>
          </a:xfrm>
          <a:prstGeom prst="rect">
            <a:avLst/>
          </a:prstGeom>
        </p:spPr>
      </p:pic>
      <p:pic>
        <p:nvPicPr>
          <p:cNvPr id="6" name="Picture 5">
            <a:extLst>
              <a:ext uri="{FF2B5EF4-FFF2-40B4-BE49-F238E27FC236}">
                <a16:creationId xmlns:a16="http://schemas.microsoft.com/office/drawing/2014/main" id="{F251FC1F-99F5-4404-8EAE-01F7E55AD742}"/>
              </a:ext>
            </a:extLst>
          </p:cNvPr>
          <p:cNvPicPr>
            <a:picLocks noChangeAspect="1"/>
          </p:cNvPicPr>
          <p:nvPr/>
        </p:nvPicPr>
        <p:blipFill rotWithShape="1">
          <a:blip r:embed="rId4">
            <a:extLst>
              <a:ext uri="{28A0092B-C50C-407E-A947-70E740481C1C}">
                <a14:useLocalDpi xmlns:a14="http://schemas.microsoft.com/office/drawing/2010/main" val="0"/>
              </a:ext>
            </a:extLst>
          </a:blip>
          <a:srcRect l="1858" t="10577" r="8222" b="2562"/>
          <a:stretch/>
        </p:blipFill>
        <p:spPr>
          <a:xfrm>
            <a:off x="3996281" y="102637"/>
            <a:ext cx="3530247" cy="3410094"/>
          </a:xfrm>
          <a:prstGeom prst="rect">
            <a:avLst/>
          </a:prstGeom>
        </p:spPr>
      </p:pic>
      <p:pic>
        <p:nvPicPr>
          <p:cNvPr id="7" name="Picture 6">
            <a:extLst>
              <a:ext uri="{FF2B5EF4-FFF2-40B4-BE49-F238E27FC236}">
                <a16:creationId xmlns:a16="http://schemas.microsoft.com/office/drawing/2014/main" id="{557F6429-E1F0-4B87-9552-407421565E13}"/>
              </a:ext>
            </a:extLst>
          </p:cNvPr>
          <p:cNvPicPr>
            <a:picLocks noChangeAspect="1"/>
          </p:cNvPicPr>
          <p:nvPr/>
        </p:nvPicPr>
        <p:blipFill rotWithShape="1">
          <a:blip r:embed="rId5">
            <a:extLst>
              <a:ext uri="{28A0092B-C50C-407E-A947-70E740481C1C}">
                <a14:useLocalDpi xmlns:a14="http://schemas.microsoft.com/office/drawing/2010/main" val="0"/>
              </a:ext>
            </a:extLst>
          </a:blip>
          <a:srcRect l="2877" t="10692" r="8319" b="4341"/>
          <a:stretch/>
        </p:blipFill>
        <p:spPr>
          <a:xfrm>
            <a:off x="3946850" y="3463096"/>
            <a:ext cx="3455602" cy="3306263"/>
          </a:xfrm>
          <a:prstGeom prst="rect">
            <a:avLst/>
          </a:prstGeom>
        </p:spPr>
      </p:pic>
      <p:sp>
        <p:nvSpPr>
          <p:cNvPr id="10" name="TextBox 9">
            <a:extLst>
              <a:ext uri="{FF2B5EF4-FFF2-40B4-BE49-F238E27FC236}">
                <a16:creationId xmlns:a16="http://schemas.microsoft.com/office/drawing/2014/main" id="{93AE79F3-5978-4262-B2E2-F37A61B332C2}"/>
              </a:ext>
            </a:extLst>
          </p:cNvPr>
          <p:cNvSpPr txBox="1"/>
          <p:nvPr/>
        </p:nvSpPr>
        <p:spPr>
          <a:xfrm>
            <a:off x="98222" y="4873709"/>
            <a:ext cx="3724552" cy="1569660"/>
          </a:xfrm>
          <a:prstGeom prst="rect">
            <a:avLst/>
          </a:prstGeom>
          <a:noFill/>
        </p:spPr>
        <p:txBody>
          <a:bodyPr wrap="square" rtlCol="0">
            <a:spAutoFit/>
          </a:bodyPr>
          <a:lstStyle/>
          <a:p>
            <a:pPr marL="285750" indent="-285750" algn="just">
              <a:buFontTx/>
              <a:buChar char="-"/>
            </a:pPr>
            <a:r>
              <a:rPr lang="en-IN" sz="1200" dirty="0"/>
              <a:t>Both the classes almost satisfy the drug-like properties.</a:t>
            </a:r>
          </a:p>
          <a:p>
            <a:pPr marL="285750" indent="-285750" algn="just">
              <a:buFontTx/>
              <a:buChar char="-"/>
            </a:pPr>
            <a:r>
              <a:rPr lang="en-US" sz="1200" dirty="0"/>
              <a:t>Box Plot of pIC50 values, the actives and </a:t>
            </a:r>
            <a:r>
              <a:rPr lang="en-US" sz="1200" dirty="0" err="1"/>
              <a:t>inactives</a:t>
            </a:r>
            <a:r>
              <a:rPr lang="en-US" sz="1200" dirty="0"/>
              <a:t> displayed statistically significant difference, which is to be expected since threshold values (IC50 &lt; 1,000 </a:t>
            </a:r>
            <a:r>
              <a:rPr lang="en-US" sz="1200" dirty="0" err="1"/>
              <a:t>nM</a:t>
            </a:r>
            <a:r>
              <a:rPr lang="en-US" sz="1200" dirty="0"/>
              <a:t> = Actives while IC50 &gt; 10,000 </a:t>
            </a:r>
            <a:r>
              <a:rPr lang="en-US" sz="1200" dirty="0" err="1"/>
              <a:t>nM</a:t>
            </a:r>
            <a:r>
              <a:rPr lang="en-US" sz="1200" dirty="0"/>
              <a:t> = </a:t>
            </a:r>
            <a:r>
              <a:rPr lang="en-US" sz="1200" dirty="0" err="1"/>
              <a:t>Inactives</a:t>
            </a:r>
            <a:r>
              <a:rPr lang="en-US" sz="1200" dirty="0"/>
              <a:t>, corresponding to pIC50 &gt; 6 = Actives and pIC50 &lt; 5 = </a:t>
            </a:r>
            <a:r>
              <a:rPr lang="en-US" sz="1200" dirty="0" err="1"/>
              <a:t>Inactives</a:t>
            </a:r>
            <a:r>
              <a:rPr lang="en-US" sz="1200" dirty="0"/>
              <a:t>) were used to define actives and </a:t>
            </a:r>
            <a:r>
              <a:rPr lang="en-US" sz="1200" dirty="0" err="1"/>
              <a:t>Inactives</a:t>
            </a:r>
            <a:r>
              <a:rPr lang="en-US" sz="1200" dirty="0"/>
              <a:t>.</a:t>
            </a:r>
            <a:endParaRPr lang="en-IN" sz="1200" dirty="0"/>
          </a:p>
        </p:txBody>
      </p:sp>
      <p:cxnSp>
        <p:nvCxnSpPr>
          <p:cNvPr id="11" name="Straight Connector 10">
            <a:extLst>
              <a:ext uri="{FF2B5EF4-FFF2-40B4-BE49-F238E27FC236}">
                <a16:creationId xmlns:a16="http://schemas.microsoft.com/office/drawing/2014/main" id="{7D6E6354-DE78-48C8-B744-E64A2CFB019F}"/>
              </a:ext>
            </a:extLst>
          </p:cNvPr>
          <p:cNvCxnSpPr>
            <a:cxnSpLocks/>
          </p:cNvCxnSpPr>
          <p:nvPr/>
        </p:nvCxnSpPr>
        <p:spPr>
          <a:xfrm>
            <a:off x="4410269" y="2242457"/>
            <a:ext cx="2992183" cy="0"/>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0B7A1A8-BE42-4283-9A5B-BB48DF958C32}"/>
              </a:ext>
            </a:extLst>
          </p:cNvPr>
          <p:cNvCxnSpPr>
            <a:cxnSpLocks/>
          </p:cNvCxnSpPr>
          <p:nvPr/>
        </p:nvCxnSpPr>
        <p:spPr>
          <a:xfrm>
            <a:off x="4329402" y="5735216"/>
            <a:ext cx="2992183" cy="0"/>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AE42CD-C959-46D7-8E68-CF8FBB7C704C}"/>
              </a:ext>
            </a:extLst>
          </p:cNvPr>
          <p:cNvCxnSpPr>
            <a:cxnSpLocks/>
          </p:cNvCxnSpPr>
          <p:nvPr/>
        </p:nvCxnSpPr>
        <p:spPr>
          <a:xfrm>
            <a:off x="7868820" y="4450703"/>
            <a:ext cx="3115339" cy="0"/>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3C6A4BDA-B412-4D08-817D-FE3595A9C89F}"/>
              </a:ext>
            </a:extLst>
          </p:cNvPr>
          <p:cNvPicPr>
            <a:picLocks noChangeAspect="1"/>
          </p:cNvPicPr>
          <p:nvPr/>
        </p:nvPicPr>
        <p:blipFill rotWithShape="1">
          <a:blip r:embed="rId6">
            <a:extLst>
              <a:ext uri="{28A0092B-C50C-407E-A947-70E740481C1C}">
                <a14:useLocalDpi xmlns:a14="http://schemas.microsoft.com/office/drawing/2010/main" val="0"/>
              </a:ext>
            </a:extLst>
          </a:blip>
          <a:srcRect l="3752" t="10576" r="8270" b="5041"/>
          <a:stretch/>
        </p:blipFill>
        <p:spPr>
          <a:xfrm>
            <a:off x="7563850" y="102637"/>
            <a:ext cx="3455602" cy="3314386"/>
          </a:xfrm>
          <a:prstGeom prst="rect">
            <a:avLst/>
          </a:prstGeom>
        </p:spPr>
      </p:pic>
      <p:cxnSp>
        <p:nvCxnSpPr>
          <p:cNvPr id="20" name="Straight Connector 19">
            <a:extLst>
              <a:ext uri="{FF2B5EF4-FFF2-40B4-BE49-F238E27FC236}">
                <a16:creationId xmlns:a16="http://schemas.microsoft.com/office/drawing/2014/main" id="{078CA188-D4E4-47DA-A388-24C1C697F002}"/>
              </a:ext>
            </a:extLst>
          </p:cNvPr>
          <p:cNvCxnSpPr>
            <a:cxnSpLocks/>
          </p:cNvCxnSpPr>
          <p:nvPr/>
        </p:nvCxnSpPr>
        <p:spPr>
          <a:xfrm flipV="1">
            <a:off x="7899917" y="2416630"/>
            <a:ext cx="3119531" cy="21772"/>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7B60DAB-5961-49F3-936D-F66ECEC5C292}"/>
              </a:ext>
            </a:extLst>
          </p:cNvPr>
          <p:cNvSpPr txBox="1"/>
          <p:nvPr/>
        </p:nvSpPr>
        <p:spPr>
          <a:xfrm>
            <a:off x="548909" y="178114"/>
            <a:ext cx="3190947" cy="523220"/>
          </a:xfrm>
          <a:prstGeom prst="rect">
            <a:avLst/>
          </a:prstGeom>
          <a:noFill/>
        </p:spPr>
        <p:txBody>
          <a:bodyPr wrap="square" rtlCol="0">
            <a:spAutoFit/>
          </a:bodyPr>
          <a:lstStyle/>
          <a:p>
            <a:pPr algn="ctr"/>
            <a:r>
              <a:rPr lang="en-IN" sz="1400" b="1" i="1" dirty="0"/>
              <a:t>Box Plot using Lipinski’s Descriptors </a:t>
            </a:r>
            <a:br>
              <a:rPr lang="en-IN" sz="1400" b="1" i="1" dirty="0"/>
            </a:br>
            <a:r>
              <a:rPr lang="en-IN" sz="1400" b="1" i="1" dirty="0"/>
              <a:t>(Active &amp; Inactive Natural molecules)</a:t>
            </a:r>
          </a:p>
        </p:txBody>
      </p:sp>
    </p:spTree>
    <p:extLst>
      <p:ext uri="{BB962C8B-B14F-4D97-AF65-F5344CB8AC3E}">
        <p14:creationId xmlns:p14="http://schemas.microsoft.com/office/powerpoint/2010/main" val="332303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EABD07C-363C-42EB-BE57-98C4DEBE68BD}"/>
              </a:ext>
            </a:extLst>
          </p:cNvPr>
          <p:cNvGraphicFramePr>
            <a:graphicFrameLocks noGrp="1"/>
          </p:cNvGraphicFramePr>
          <p:nvPr>
            <p:extLst>
              <p:ext uri="{D42A27DB-BD31-4B8C-83A1-F6EECF244321}">
                <p14:modId xmlns:p14="http://schemas.microsoft.com/office/powerpoint/2010/main" val="3170737983"/>
              </p:ext>
            </p:extLst>
          </p:nvPr>
        </p:nvGraphicFramePr>
        <p:xfrm>
          <a:off x="699797" y="973404"/>
          <a:ext cx="6652724" cy="2926080"/>
        </p:xfrm>
        <a:graphic>
          <a:graphicData uri="http://schemas.openxmlformats.org/drawingml/2006/table">
            <a:tbl>
              <a:tblPr>
                <a:tableStyleId>{7DF18680-E054-41AD-8BC1-D1AEF772440D}</a:tableStyleId>
              </a:tblPr>
              <a:tblGrid>
                <a:gridCol w="1404578">
                  <a:extLst>
                    <a:ext uri="{9D8B030D-6E8A-4147-A177-3AD203B41FA5}">
                      <a16:colId xmlns:a16="http://schemas.microsoft.com/office/drawing/2014/main" val="2472320915"/>
                    </a:ext>
                  </a:extLst>
                </a:gridCol>
                <a:gridCol w="1198267">
                  <a:extLst>
                    <a:ext uri="{9D8B030D-6E8A-4147-A177-3AD203B41FA5}">
                      <a16:colId xmlns:a16="http://schemas.microsoft.com/office/drawing/2014/main" val="2112525483"/>
                    </a:ext>
                  </a:extLst>
                </a:gridCol>
                <a:gridCol w="1219515">
                  <a:extLst>
                    <a:ext uri="{9D8B030D-6E8A-4147-A177-3AD203B41FA5}">
                      <a16:colId xmlns:a16="http://schemas.microsoft.com/office/drawing/2014/main" val="1806759493"/>
                    </a:ext>
                  </a:extLst>
                </a:gridCol>
                <a:gridCol w="1255917">
                  <a:extLst>
                    <a:ext uri="{9D8B030D-6E8A-4147-A177-3AD203B41FA5}">
                      <a16:colId xmlns:a16="http://schemas.microsoft.com/office/drawing/2014/main" val="709585480"/>
                    </a:ext>
                  </a:extLst>
                </a:gridCol>
                <a:gridCol w="1574447">
                  <a:extLst>
                    <a:ext uri="{9D8B030D-6E8A-4147-A177-3AD203B41FA5}">
                      <a16:colId xmlns:a16="http://schemas.microsoft.com/office/drawing/2014/main" val="699687993"/>
                    </a:ext>
                  </a:extLst>
                </a:gridCol>
              </a:tblGrid>
              <a:tr h="365781">
                <a:tc>
                  <a:txBody>
                    <a:bodyPr/>
                    <a:lstStyle/>
                    <a:p>
                      <a:pPr algn="ctr" fontAlgn="ctr"/>
                      <a:r>
                        <a:rPr lang="en-IN" sz="1200" b="1" dirty="0">
                          <a:effectLst/>
                          <a:latin typeface="+mn-lt"/>
                        </a:rPr>
                        <a:t>Descriptor</a:t>
                      </a:r>
                    </a:p>
                  </a:txBody>
                  <a:tcPr anchor="ctr"/>
                </a:tc>
                <a:tc>
                  <a:txBody>
                    <a:bodyPr/>
                    <a:lstStyle/>
                    <a:p>
                      <a:pPr algn="ctr" fontAlgn="ctr"/>
                      <a:r>
                        <a:rPr lang="en-IN" sz="1200" b="1" dirty="0">
                          <a:effectLst/>
                          <a:latin typeface="+mn-lt"/>
                        </a:rPr>
                        <a:t>Statistics</a:t>
                      </a:r>
                    </a:p>
                  </a:txBody>
                  <a:tcPr anchor="ctr"/>
                </a:tc>
                <a:tc>
                  <a:txBody>
                    <a:bodyPr/>
                    <a:lstStyle/>
                    <a:p>
                      <a:pPr algn="ctr" fontAlgn="ctr"/>
                      <a:r>
                        <a:rPr lang="en-IN" sz="1200" b="1" dirty="0">
                          <a:effectLst/>
                          <a:latin typeface="+mn-lt"/>
                        </a:rPr>
                        <a:t>P-value</a:t>
                      </a:r>
                    </a:p>
                  </a:txBody>
                  <a:tcPr anchor="ctr"/>
                </a:tc>
                <a:tc>
                  <a:txBody>
                    <a:bodyPr/>
                    <a:lstStyle/>
                    <a:p>
                      <a:pPr algn="ctr" fontAlgn="ctr"/>
                      <a:r>
                        <a:rPr lang="en-IN" sz="1200" b="1" dirty="0">
                          <a:effectLst/>
                          <a:latin typeface="+mn-lt"/>
                        </a:rPr>
                        <a:t>Alpha</a:t>
                      </a:r>
                      <a:br>
                        <a:rPr lang="en-IN" sz="1200" b="1" dirty="0">
                          <a:effectLst/>
                          <a:latin typeface="+mn-lt"/>
                        </a:rPr>
                      </a:br>
                      <a:r>
                        <a:rPr lang="en-IN" sz="1200" b="1" dirty="0">
                          <a:effectLst/>
                          <a:latin typeface="+mn-lt"/>
                        </a:rPr>
                        <a:t>(significance level)</a:t>
                      </a:r>
                    </a:p>
                  </a:txBody>
                  <a:tcPr anchor="ctr"/>
                </a:tc>
                <a:tc>
                  <a:txBody>
                    <a:bodyPr/>
                    <a:lstStyle/>
                    <a:p>
                      <a:pPr algn="ctr" fontAlgn="ctr"/>
                      <a:r>
                        <a:rPr lang="en-IN" sz="1200" b="1" dirty="0">
                          <a:effectLst/>
                          <a:latin typeface="+mn-lt"/>
                        </a:rPr>
                        <a:t>Interpretation</a:t>
                      </a:r>
                    </a:p>
                  </a:txBody>
                  <a:tcPr anchor="ctr"/>
                </a:tc>
                <a:extLst>
                  <a:ext uri="{0D108BD9-81ED-4DB2-BD59-A6C34878D82A}">
                    <a16:rowId xmlns:a16="http://schemas.microsoft.com/office/drawing/2014/main" val="664806513"/>
                  </a:ext>
                </a:extLst>
              </a:tr>
              <a:tr h="266627">
                <a:tc>
                  <a:txBody>
                    <a:bodyPr/>
                    <a:lstStyle/>
                    <a:p>
                      <a:pPr algn="ctr" fontAlgn="ctr"/>
                      <a:r>
                        <a:rPr lang="en-IN" sz="1200" dirty="0">
                          <a:effectLst/>
                          <a:latin typeface="+mn-lt"/>
                        </a:rPr>
                        <a:t>pIC50</a:t>
                      </a:r>
                    </a:p>
                  </a:txBody>
                  <a:tcPr anchor="ctr"/>
                </a:tc>
                <a:tc>
                  <a:txBody>
                    <a:bodyPr/>
                    <a:lstStyle/>
                    <a:p>
                      <a:pPr algn="ctr" fontAlgn="ctr"/>
                      <a:r>
                        <a:rPr lang="en-IN" sz="1200" dirty="0">
                          <a:effectLst/>
                          <a:latin typeface="+mn-lt"/>
                        </a:rPr>
                        <a:t>0.0</a:t>
                      </a:r>
                    </a:p>
                  </a:txBody>
                  <a:tcPr anchor="ctr"/>
                </a:tc>
                <a:tc>
                  <a:txBody>
                    <a:bodyPr/>
                    <a:lstStyle/>
                    <a:p>
                      <a:pPr algn="ctr" fontAlgn="ctr"/>
                      <a:r>
                        <a:rPr lang="en-IN" sz="1200" dirty="0">
                          <a:effectLst/>
                          <a:latin typeface="+mn-lt"/>
                        </a:rPr>
                        <a:t>6.087553e-42</a:t>
                      </a:r>
                    </a:p>
                  </a:txBody>
                  <a:tcPr anchor="ctr"/>
                </a:tc>
                <a:tc>
                  <a:txBody>
                    <a:bodyPr/>
                    <a:lstStyle/>
                    <a:p>
                      <a:pPr algn="ctr" fontAlgn="ctr"/>
                      <a:r>
                        <a:rPr lang="en-IN" sz="1200" dirty="0">
                          <a:effectLst/>
                          <a:latin typeface="+mn-lt"/>
                        </a:rPr>
                        <a:t>0.05</a:t>
                      </a:r>
                    </a:p>
                  </a:txBody>
                  <a:tcPr anchor="ctr"/>
                </a:tc>
                <a:tc>
                  <a:txBody>
                    <a:bodyPr/>
                    <a:lstStyle/>
                    <a:p>
                      <a:pPr algn="ctr" fontAlgn="ctr"/>
                      <a:r>
                        <a:rPr lang="en-IN" sz="1200" dirty="0">
                          <a:effectLst/>
                          <a:latin typeface="+mn-lt"/>
                        </a:rPr>
                        <a:t>Different distribution (reject H0)</a:t>
                      </a:r>
                    </a:p>
                  </a:txBody>
                  <a:tcPr anchor="ctr"/>
                </a:tc>
                <a:extLst>
                  <a:ext uri="{0D108BD9-81ED-4DB2-BD59-A6C34878D82A}">
                    <a16:rowId xmlns:a16="http://schemas.microsoft.com/office/drawing/2014/main" val="966022350"/>
                  </a:ext>
                </a:extLst>
              </a:tr>
              <a:tr h="418985">
                <a:tc>
                  <a:txBody>
                    <a:bodyPr/>
                    <a:lstStyle/>
                    <a:p>
                      <a:pPr algn="ctr" fontAlgn="ctr"/>
                      <a:br>
                        <a:rPr lang="en-IN" sz="1200" dirty="0">
                          <a:effectLst/>
                          <a:latin typeface="+mn-lt"/>
                        </a:rPr>
                      </a:br>
                      <a:r>
                        <a:rPr lang="en-IN" sz="1200" dirty="0" err="1">
                          <a:effectLst/>
                          <a:latin typeface="+mn-lt"/>
                        </a:rPr>
                        <a:t>molecular_weight</a:t>
                      </a:r>
                      <a:endParaRPr lang="en-IN" sz="1200" dirty="0">
                        <a:effectLst/>
                        <a:latin typeface="+mn-lt"/>
                      </a:endParaRPr>
                    </a:p>
                  </a:txBody>
                  <a:tcPr anchor="ctr"/>
                </a:tc>
                <a:tc>
                  <a:txBody>
                    <a:bodyPr/>
                    <a:lstStyle/>
                    <a:p>
                      <a:pPr algn="ctr" fontAlgn="ctr"/>
                      <a:r>
                        <a:rPr lang="en-IN" sz="1200" dirty="0">
                          <a:effectLst/>
                          <a:latin typeface="+mn-lt"/>
                        </a:rPr>
                        <a:t>5254.5</a:t>
                      </a:r>
                    </a:p>
                  </a:txBody>
                  <a:tcPr anchor="ctr"/>
                </a:tc>
                <a:tc>
                  <a:txBody>
                    <a:bodyPr/>
                    <a:lstStyle/>
                    <a:p>
                      <a:pPr algn="ctr" fontAlgn="ctr"/>
                      <a:r>
                        <a:rPr lang="en-IN" sz="1200" dirty="0">
                          <a:effectLst/>
                          <a:latin typeface="+mn-lt"/>
                        </a:rPr>
                        <a:t>6.436918e-09</a:t>
                      </a:r>
                    </a:p>
                  </a:txBody>
                  <a:tcPr anchor="ctr"/>
                </a:tc>
                <a:tc>
                  <a:txBody>
                    <a:bodyPr/>
                    <a:lstStyle/>
                    <a:p>
                      <a:pPr algn="ctr" fontAlgn="ctr"/>
                      <a:r>
                        <a:rPr lang="en-IN" sz="1200" dirty="0">
                          <a:effectLst/>
                          <a:latin typeface="+mn-lt"/>
                        </a:rPr>
                        <a:t>0.05</a:t>
                      </a:r>
                    </a:p>
                  </a:txBody>
                  <a:tcPr anchor="ctr"/>
                </a:tc>
                <a:tc>
                  <a:txBody>
                    <a:bodyPr/>
                    <a:lstStyle/>
                    <a:p>
                      <a:pPr algn="ctr" fontAlgn="ctr"/>
                      <a:r>
                        <a:rPr lang="en-IN" sz="1200" dirty="0">
                          <a:effectLst/>
                          <a:latin typeface="+mn-lt"/>
                        </a:rPr>
                        <a:t>Different distribution (reject H0</a:t>
                      </a:r>
                    </a:p>
                  </a:txBody>
                  <a:tcPr anchor="ctr"/>
                </a:tc>
                <a:extLst>
                  <a:ext uri="{0D108BD9-81ED-4DB2-BD59-A6C34878D82A}">
                    <a16:rowId xmlns:a16="http://schemas.microsoft.com/office/drawing/2014/main" val="2863845570"/>
                  </a:ext>
                </a:extLst>
              </a:tr>
              <a:tr h="261272">
                <a:tc>
                  <a:txBody>
                    <a:bodyPr/>
                    <a:lstStyle/>
                    <a:p>
                      <a:pPr algn="ctr" fontAlgn="ctr"/>
                      <a:r>
                        <a:rPr lang="en-IN" sz="1200" dirty="0" err="1">
                          <a:effectLst/>
                          <a:highlight>
                            <a:srgbClr val="FFFF00"/>
                          </a:highlight>
                          <a:latin typeface="+mn-lt"/>
                        </a:rPr>
                        <a:t>xlogp</a:t>
                      </a:r>
                      <a:endParaRPr lang="en-IN" sz="1200" dirty="0">
                        <a:effectLst/>
                        <a:highlight>
                          <a:srgbClr val="FFFF00"/>
                        </a:highlight>
                        <a:latin typeface="+mn-lt"/>
                      </a:endParaRPr>
                    </a:p>
                  </a:txBody>
                  <a:tcPr anchor="ctr"/>
                </a:tc>
                <a:tc>
                  <a:txBody>
                    <a:bodyPr/>
                    <a:lstStyle/>
                    <a:p>
                      <a:pPr algn="ctr" fontAlgn="ctr"/>
                      <a:r>
                        <a:rPr lang="en-IN" sz="1200" dirty="0">
                          <a:effectLst/>
                          <a:highlight>
                            <a:srgbClr val="FFFF00"/>
                          </a:highlight>
                          <a:latin typeface="+mn-lt"/>
                        </a:rPr>
                        <a:t>8217.5</a:t>
                      </a:r>
                    </a:p>
                  </a:txBody>
                  <a:tcPr anchor="ctr"/>
                </a:tc>
                <a:tc>
                  <a:txBody>
                    <a:bodyPr/>
                    <a:lstStyle/>
                    <a:p>
                      <a:pPr algn="ctr" fontAlgn="ctr"/>
                      <a:r>
                        <a:rPr lang="en-IN" sz="1200" dirty="0">
                          <a:effectLst/>
                          <a:highlight>
                            <a:srgbClr val="FFFF00"/>
                          </a:highlight>
                          <a:latin typeface="+mn-lt"/>
                        </a:rPr>
                        <a:t>0.10134</a:t>
                      </a:r>
                    </a:p>
                  </a:txBody>
                  <a:tcPr anchor="ctr"/>
                </a:tc>
                <a:tc>
                  <a:txBody>
                    <a:bodyPr/>
                    <a:lstStyle/>
                    <a:p>
                      <a:pPr algn="ctr" fontAlgn="ctr"/>
                      <a:r>
                        <a:rPr lang="en-IN" sz="1200" dirty="0">
                          <a:effectLst/>
                          <a:highlight>
                            <a:srgbClr val="FFFF00"/>
                          </a:highlight>
                          <a:latin typeface="+mn-lt"/>
                        </a:rPr>
                        <a:t>0.05</a:t>
                      </a:r>
                    </a:p>
                  </a:txBody>
                  <a:tcPr anchor="ctr"/>
                </a:tc>
                <a:tc>
                  <a:txBody>
                    <a:bodyPr/>
                    <a:lstStyle/>
                    <a:p>
                      <a:pPr algn="ctr" fontAlgn="ctr"/>
                      <a:r>
                        <a:rPr lang="en-US" sz="1200" dirty="0">
                          <a:effectLst/>
                          <a:highlight>
                            <a:srgbClr val="FFFF00"/>
                          </a:highlight>
                          <a:latin typeface="+mn-lt"/>
                        </a:rPr>
                        <a:t>Same distribution (fail to reject H0)</a:t>
                      </a:r>
                    </a:p>
                  </a:txBody>
                  <a:tcPr anchor="ctr"/>
                </a:tc>
                <a:extLst>
                  <a:ext uri="{0D108BD9-81ED-4DB2-BD59-A6C34878D82A}">
                    <a16:rowId xmlns:a16="http://schemas.microsoft.com/office/drawing/2014/main" val="4239373606"/>
                  </a:ext>
                </a:extLst>
              </a:tr>
              <a:tr h="266627">
                <a:tc>
                  <a:txBody>
                    <a:bodyPr/>
                    <a:lstStyle/>
                    <a:p>
                      <a:pPr algn="ctr" fontAlgn="ctr"/>
                      <a:r>
                        <a:rPr lang="en-IN" sz="1200" dirty="0" err="1">
                          <a:effectLst/>
                          <a:latin typeface="+mn-lt"/>
                        </a:rPr>
                        <a:t>hbd_count</a:t>
                      </a:r>
                      <a:endParaRPr lang="en-IN" sz="1200" dirty="0">
                        <a:effectLst/>
                        <a:latin typeface="+mn-lt"/>
                      </a:endParaRPr>
                    </a:p>
                  </a:txBody>
                  <a:tcPr anchor="ctr"/>
                </a:tc>
                <a:tc>
                  <a:txBody>
                    <a:bodyPr/>
                    <a:lstStyle/>
                    <a:p>
                      <a:pPr algn="ctr" fontAlgn="ctr"/>
                      <a:r>
                        <a:rPr lang="en-IN" sz="1200">
                          <a:effectLst/>
                          <a:latin typeface="+mn-lt"/>
                        </a:rPr>
                        <a:t>5945.5</a:t>
                      </a:r>
                    </a:p>
                  </a:txBody>
                  <a:tcPr anchor="ctr"/>
                </a:tc>
                <a:tc>
                  <a:txBody>
                    <a:bodyPr/>
                    <a:lstStyle/>
                    <a:p>
                      <a:pPr algn="ctr" fontAlgn="ctr"/>
                      <a:r>
                        <a:rPr lang="en-IN" sz="1200" dirty="0">
                          <a:effectLst/>
                          <a:latin typeface="+mn-lt"/>
                        </a:rPr>
                        <a:t>6.722676e-07</a:t>
                      </a:r>
                    </a:p>
                  </a:txBody>
                  <a:tcPr anchor="ctr"/>
                </a:tc>
                <a:tc>
                  <a:txBody>
                    <a:bodyPr/>
                    <a:lstStyle/>
                    <a:p>
                      <a:pPr algn="ctr" fontAlgn="ctr"/>
                      <a:r>
                        <a:rPr lang="en-IN" sz="1200" dirty="0">
                          <a:effectLst/>
                          <a:latin typeface="+mn-lt"/>
                        </a:rPr>
                        <a:t>0.05</a:t>
                      </a:r>
                    </a:p>
                  </a:txBody>
                  <a:tcPr anchor="ctr"/>
                </a:tc>
                <a:tc>
                  <a:txBody>
                    <a:bodyPr/>
                    <a:lstStyle/>
                    <a:p>
                      <a:pPr algn="ctr" fontAlgn="ctr"/>
                      <a:r>
                        <a:rPr lang="en-IN" sz="1200" dirty="0">
                          <a:effectLst/>
                          <a:latin typeface="+mn-lt"/>
                        </a:rPr>
                        <a:t>Different distribution (reject H0)</a:t>
                      </a:r>
                    </a:p>
                  </a:txBody>
                  <a:tcPr anchor="ctr"/>
                </a:tc>
                <a:extLst>
                  <a:ext uri="{0D108BD9-81ED-4DB2-BD59-A6C34878D82A}">
                    <a16:rowId xmlns:a16="http://schemas.microsoft.com/office/drawing/2014/main" val="3779011854"/>
                  </a:ext>
                </a:extLst>
              </a:tr>
              <a:tr h="266627">
                <a:tc>
                  <a:txBody>
                    <a:bodyPr/>
                    <a:lstStyle/>
                    <a:p>
                      <a:pPr algn="ctr" fontAlgn="ctr"/>
                      <a:r>
                        <a:rPr lang="en-IN" sz="1200" dirty="0" err="1">
                          <a:effectLst/>
                          <a:latin typeface="+mn-lt"/>
                        </a:rPr>
                        <a:t>hba_count</a:t>
                      </a:r>
                      <a:endParaRPr lang="en-IN" sz="1200" dirty="0">
                        <a:effectLst/>
                        <a:latin typeface="+mn-lt"/>
                      </a:endParaRPr>
                    </a:p>
                  </a:txBody>
                  <a:tcPr anchor="ctr"/>
                </a:tc>
                <a:tc>
                  <a:txBody>
                    <a:bodyPr/>
                    <a:lstStyle/>
                    <a:p>
                      <a:pPr algn="ctr" fontAlgn="ctr"/>
                      <a:r>
                        <a:rPr lang="en-IN" sz="1200">
                          <a:effectLst/>
                          <a:latin typeface="+mn-lt"/>
                        </a:rPr>
                        <a:t>5616.0</a:t>
                      </a:r>
                    </a:p>
                  </a:txBody>
                  <a:tcPr anchor="ctr"/>
                </a:tc>
                <a:tc>
                  <a:txBody>
                    <a:bodyPr/>
                    <a:lstStyle/>
                    <a:p>
                      <a:pPr algn="ctr" fontAlgn="ctr"/>
                      <a:r>
                        <a:rPr lang="en-IN" sz="1200">
                          <a:effectLst/>
                          <a:latin typeface="+mn-lt"/>
                        </a:rPr>
                        <a:t>7.643777e-08</a:t>
                      </a:r>
                    </a:p>
                  </a:txBody>
                  <a:tcPr anchor="ctr"/>
                </a:tc>
                <a:tc>
                  <a:txBody>
                    <a:bodyPr/>
                    <a:lstStyle/>
                    <a:p>
                      <a:pPr algn="ctr" fontAlgn="ctr"/>
                      <a:r>
                        <a:rPr lang="en-IN" sz="1200" dirty="0">
                          <a:effectLst/>
                          <a:latin typeface="+mn-lt"/>
                        </a:rPr>
                        <a:t>0.05</a:t>
                      </a:r>
                    </a:p>
                  </a:txBody>
                  <a:tcPr anchor="ctr"/>
                </a:tc>
                <a:tc>
                  <a:txBody>
                    <a:bodyPr/>
                    <a:lstStyle/>
                    <a:p>
                      <a:pPr algn="ctr" fontAlgn="ctr"/>
                      <a:r>
                        <a:rPr lang="en-IN" sz="1200" dirty="0">
                          <a:effectLst/>
                          <a:latin typeface="+mn-lt"/>
                        </a:rPr>
                        <a:t>Different distribution (reject H0)</a:t>
                      </a:r>
                    </a:p>
                  </a:txBody>
                  <a:tcPr anchor="ctr"/>
                </a:tc>
                <a:extLst>
                  <a:ext uri="{0D108BD9-81ED-4DB2-BD59-A6C34878D82A}">
                    <a16:rowId xmlns:a16="http://schemas.microsoft.com/office/drawing/2014/main" val="953876374"/>
                  </a:ext>
                </a:extLst>
              </a:tr>
            </a:tbl>
          </a:graphicData>
        </a:graphic>
      </p:graphicFrame>
      <p:sp>
        <p:nvSpPr>
          <p:cNvPr id="6" name="TextBox 5">
            <a:extLst>
              <a:ext uri="{FF2B5EF4-FFF2-40B4-BE49-F238E27FC236}">
                <a16:creationId xmlns:a16="http://schemas.microsoft.com/office/drawing/2014/main" id="{A0E78A68-D664-445F-BCF0-EC6B0C2C10FB}"/>
              </a:ext>
            </a:extLst>
          </p:cNvPr>
          <p:cNvSpPr txBox="1"/>
          <p:nvPr/>
        </p:nvSpPr>
        <p:spPr>
          <a:xfrm>
            <a:off x="436039" y="4392624"/>
            <a:ext cx="6820679" cy="1815882"/>
          </a:xfrm>
          <a:prstGeom prst="rect">
            <a:avLst/>
          </a:prstGeom>
          <a:noFill/>
        </p:spPr>
        <p:txBody>
          <a:bodyPr wrap="square">
            <a:spAutoFit/>
          </a:bodyPr>
          <a:lstStyle/>
          <a:p>
            <a:pPr marL="171450" indent="-171450" algn="just">
              <a:buFont typeface="Wingdings" panose="05000000000000000000" pitchFamily="2" charset="2"/>
              <a:buChar char="Ø"/>
            </a:pPr>
            <a:r>
              <a:rPr lang="en-US" sz="1400" b="0" i="0" dirty="0">
                <a:effectLst/>
                <a:latin typeface="+mj-lt"/>
              </a:rPr>
              <a:t>Non-parametric tests are used when the distribution of data is not known.</a:t>
            </a:r>
          </a:p>
          <a:p>
            <a:pPr algn="just"/>
            <a:r>
              <a:rPr lang="en-US" sz="1400" dirty="0">
                <a:latin typeface="+mj-lt"/>
              </a:rPr>
              <a:t>    Null Hypothesis assumption: Samples are drawn from population with same distribution.</a:t>
            </a:r>
          </a:p>
          <a:p>
            <a:pPr algn="just"/>
            <a:r>
              <a:rPr lang="en-US" sz="1400" dirty="0">
                <a:latin typeface="+mj-lt"/>
              </a:rPr>
              <a:t>    P-value is used to interpret the result.</a:t>
            </a:r>
            <a:endParaRPr lang="en-US" sz="1400" b="0" i="0" dirty="0">
              <a:effectLst/>
              <a:latin typeface="+mj-lt"/>
            </a:endParaRPr>
          </a:p>
          <a:p>
            <a:pPr marL="171450" indent="-171450" algn="just">
              <a:buFont typeface="Wingdings" panose="05000000000000000000" pitchFamily="2" charset="2"/>
              <a:buChar char="Ø"/>
            </a:pPr>
            <a:r>
              <a:rPr lang="en-US" sz="1400" b="0" i="0" dirty="0">
                <a:effectLst/>
                <a:latin typeface="+mj-lt"/>
              </a:rPr>
              <a:t>Mann–Whitney U test  was used to </a:t>
            </a:r>
            <a:r>
              <a:rPr lang="en-US" sz="1400" dirty="0">
                <a:effectLst/>
                <a:latin typeface="+mj-lt"/>
              </a:rPr>
              <a:t> </a:t>
            </a:r>
            <a:r>
              <a:rPr lang="en-US" sz="1400" b="0" i="0" u="none" strike="noStrike" baseline="0" dirty="0">
                <a:latin typeface="+mj-lt"/>
              </a:rPr>
              <a:t>determine if there is a significant difference between the two Groups active/ inactive groups or not. </a:t>
            </a:r>
          </a:p>
          <a:p>
            <a:pPr marL="171450" indent="-171450" algn="just">
              <a:buFont typeface="Wingdings" panose="05000000000000000000" pitchFamily="2" charset="2"/>
              <a:buChar char="Ø"/>
            </a:pPr>
            <a:r>
              <a:rPr lang="en-US" sz="1400" b="0" i="0" u="none" strike="noStrike" baseline="0" dirty="0">
                <a:latin typeface="+mj-lt"/>
              </a:rPr>
              <a:t>Overall, there is a significant difference between </a:t>
            </a:r>
            <a:r>
              <a:rPr lang="en-US" sz="1400" dirty="0">
                <a:latin typeface="+mj-lt"/>
              </a:rPr>
              <a:t>Active and inactive flavor molecules </a:t>
            </a:r>
            <a:r>
              <a:rPr lang="en-US" sz="1400" b="0" i="0" u="none" strike="noStrike" baseline="0" dirty="0">
                <a:latin typeface="+mj-lt"/>
              </a:rPr>
              <a:t>for most of the molecular properties. </a:t>
            </a:r>
          </a:p>
          <a:p>
            <a:pPr marL="171450" indent="-171450" algn="just">
              <a:buFont typeface="Wingdings" panose="05000000000000000000" pitchFamily="2" charset="2"/>
              <a:buChar char="Ø"/>
            </a:pPr>
            <a:r>
              <a:rPr lang="en-US" sz="1400" b="0" i="0" u="none" strike="noStrike" baseline="0" dirty="0">
                <a:latin typeface="+mj-lt"/>
              </a:rPr>
              <a:t>The only molecular property for which there is no statistical difference is </a:t>
            </a:r>
            <a:r>
              <a:rPr lang="en-US" sz="1400" b="0" i="0" u="none" strike="noStrike" baseline="0" dirty="0" err="1">
                <a:latin typeface="+mj-lt"/>
              </a:rPr>
              <a:t>xlogP</a:t>
            </a:r>
            <a:r>
              <a:rPr lang="en-US" sz="1400" b="0" i="0" u="none" strike="noStrike" baseline="0" dirty="0">
                <a:latin typeface="+mj-lt"/>
              </a:rPr>
              <a:t>.</a:t>
            </a:r>
            <a:endParaRPr lang="en-IN" sz="1400" dirty="0">
              <a:latin typeface="+mj-lt"/>
            </a:endParaRPr>
          </a:p>
        </p:txBody>
      </p:sp>
      <p:sp>
        <p:nvSpPr>
          <p:cNvPr id="5" name="TextBox 4">
            <a:extLst>
              <a:ext uri="{FF2B5EF4-FFF2-40B4-BE49-F238E27FC236}">
                <a16:creationId xmlns:a16="http://schemas.microsoft.com/office/drawing/2014/main" id="{A57E25B3-6AA8-4B8E-9084-3F12256D1A21}"/>
              </a:ext>
            </a:extLst>
          </p:cNvPr>
          <p:cNvSpPr txBox="1"/>
          <p:nvPr/>
        </p:nvSpPr>
        <p:spPr>
          <a:xfrm>
            <a:off x="7927440" y="1307115"/>
            <a:ext cx="3277377" cy="461665"/>
          </a:xfrm>
          <a:prstGeom prst="rect">
            <a:avLst/>
          </a:prstGeom>
          <a:noFill/>
        </p:spPr>
        <p:txBody>
          <a:bodyPr wrap="square">
            <a:spAutoFit/>
          </a:bodyPr>
          <a:lstStyle/>
          <a:p>
            <a:pPr algn="l" fontAlgn="base">
              <a:buFont typeface="Arial" panose="020B0604020202020204" pitchFamily="34" charset="0"/>
              <a:buChar char="•"/>
            </a:pPr>
            <a:r>
              <a:rPr lang="en-US" sz="1200" b="1" i="0" dirty="0">
                <a:solidFill>
                  <a:schemeClr val="bg1">
                    <a:lumMod val="65000"/>
                  </a:schemeClr>
                </a:solidFill>
                <a:effectLst/>
              </a:rPr>
              <a:t>p &lt;= alpha</a:t>
            </a:r>
            <a:r>
              <a:rPr lang="en-US" sz="1200" b="0" i="0" dirty="0">
                <a:solidFill>
                  <a:schemeClr val="bg1">
                    <a:lumMod val="65000"/>
                  </a:schemeClr>
                </a:solidFill>
                <a:effectLst/>
              </a:rPr>
              <a:t>: reject H0, different distribution.</a:t>
            </a:r>
          </a:p>
          <a:p>
            <a:pPr algn="l" fontAlgn="base">
              <a:buFont typeface="Arial" panose="020B0604020202020204" pitchFamily="34" charset="0"/>
              <a:buChar char="•"/>
            </a:pPr>
            <a:r>
              <a:rPr lang="en-US" sz="1200" b="1" i="0" dirty="0">
                <a:solidFill>
                  <a:schemeClr val="bg1">
                    <a:lumMod val="65000"/>
                  </a:schemeClr>
                </a:solidFill>
                <a:effectLst/>
              </a:rPr>
              <a:t>p &gt; alpha</a:t>
            </a:r>
            <a:r>
              <a:rPr lang="en-US" sz="1200" b="0" i="0" dirty="0">
                <a:solidFill>
                  <a:schemeClr val="bg1">
                    <a:lumMod val="65000"/>
                  </a:schemeClr>
                </a:solidFill>
                <a:effectLst/>
              </a:rPr>
              <a:t>: fail to reject H0, same distribution</a:t>
            </a:r>
            <a:endParaRPr lang="en-IN" sz="1200" dirty="0">
              <a:solidFill>
                <a:schemeClr val="bg1">
                  <a:lumMod val="65000"/>
                </a:schemeClr>
              </a:solidFill>
            </a:endParaRPr>
          </a:p>
        </p:txBody>
      </p:sp>
      <p:pic>
        <p:nvPicPr>
          <p:cNvPr id="7" name="Picture 6">
            <a:extLst>
              <a:ext uri="{FF2B5EF4-FFF2-40B4-BE49-F238E27FC236}">
                <a16:creationId xmlns:a16="http://schemas.microsoft.com/office/drawing/2014/main" id="{1154D7B2-6C34-4A62-8156-78135AF4AE20}"/>
              </a:ext>
            </a:extLst>
          </p:cNvPr>
          <p:cNvPicPr>
            <a:picLocks noChangeAspect="1"/>
          </p:cNvPicPr>
          <p:nvPr/>
        </p:nvPicPr>
        <p:blipFill>
          <a:blip r:embed="rId3"/>
          <a:stretch>
            <a:fillRect/>
          </a:stretch>
        </p:blipFill>
        <p:spPr>
          <a:xfrm>
            <a:off x="7927440" y="1855750"/>
            <a:ext cx="3912496" cy="3115213"/>
          </a:xfrm>
          <a:prstGeom prst="rect">
            <a:avLst/>
          </a:prstGeom>
        </p:spPr>
      </p:pic>
      <p:sp>
        <p:nvSpPr>
          <p:cNvPr id="9" name="TextBox 8">
            <a:extLst>
              <a:ext uri="{FF2B5EF4-FFF2-40B4-BE49-F238E27FC236}">
                <a16:creationId xmlns:a16="http://schemas.microsoft.com/office/drawing/2014/main" id="{CC5F6C6C-39D9-49C1-885B-F93BDCEB73E8}"/>
              </a:ext>
            </a:extLst>
          </p:cNvPr>
          <p:cNvSpPr txBox="1"/>
          <p:nvPr/>
        </p:nvSpPr>
        <p:spPr>
          <a:xfrm>
            <a:off x="699797" y="286530"/>
            <a:ext cx="6097554" cy="338554"/>
          </a:xfrm>
          <a:prstGeom prst="rect">
            <a:avLst/>
          </a:prstGeom>
          <a:noFill/>
        </p:spPr>
        <p:txBody>
          <a:bodyPr wrap="square">
            <a:spAutoFit/>
          </a:bodyPr>
          <a:lstStyle/>
          <a:p>
            <a:r>
              <a:rPr lang="en-US" sz="1600" b="1" i="1" dirty="0">
                <a:solidFill>
                  <a:srgbClr val="000000"/>
                </a:solidFill>
                <a:effectLst/>
              </a:rPr>
              <a:t>Statistical analysis | Mann-Whitney U Test</a:t>
            </a:r>
            <a:endParaRPr lang="en-IN" sz="1600" b="1" i="1" dirty="0"/>
          </a:p>
        </p:txBody>
      </p:sp>
    </p:spTree>
    <p:extLst>
      <p:ext uri="{BB962C8B-B14F-4D97-AF65-F5344CB8AC3E}">
        <p14:creationId xmlns:p14="http://schemas.microsoft.com/office/powerpoint/2010/main" val="3211481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4A717F-CD54-4C63-8120-14EC6BDF64E1}"/>
              </a:ext>
            </a:extLst>
          </p:cNvPr>
          <p:cNvPicPr>
            <a:picLocks noChangeAspect="1"/>
          </p:cNvPicPr>
          <p:nvPr/>
        </p:nvPicPr>
        <p:blipFill>
          <a:blip r:embed="rId3"/>
          <a:stretch>
            <a:fillRect/>
          </a:stretch>
        </p:blipFill>
        <p:spPr>
          <a:xfrm>
            <a:off x="7291036" y="2827177"/>
            <a:ext cx="3850723" cy="2448208"/>
          </a:xfrm>
          <a:prstGeom prst="rect">
            <a:avLst/>
          </a:prstGeom>
        </p:spPr>
      </p:pic>
      <p:sp>
        <p:nvSpPr>
          <p:cNvPr id="7" name="TextBox 6">
            <a:extLst>
              <a:ext uri="{FF2B5EF4-FFF2-40B4-BE49-F238E27FC236}">
                <a16:creationId xmlns:a16="http://schemas.microsoft.com/office/drawing/2014/main" id="{3B6ADC5C-D08F-4F2F-B899-F753CD861045}"/>
              </a:ext>
            </a:extLst>
          </p:cNvPr>
          <p:cNvSpPr txBox="1"/>
          <p:nvPr/>
        </p:nvSpPr>
        <p:spPr>
          <a:xfrm>
            <a:off x="384727" y="1318736"/>
            <a:ext cx="6286662" cy="4832092"/>
          </a:xfrm>
          <a:prstGeom prst="rect">
            <a:avLst/>
          </a:prstGeom>
          <a:noFill/>
        </p:spPr>
        <p:txBody>
          <a:bodyPr wrap="square">
            <a:spAutoFit/>
          </a:bodyPr>
          <a:lstStyle/>
          <a:p>
            <a:pPr marL="171450" indent="-171450" algn="just">
              <a:buFont typeface="Arial" panose="020B0604020202020204" pitchFamily="34" charset="0"/>
              <a:buChar char="•"/>
            </a:pPr>
            <a:r>
              <a:rPr lang="en-US" sz="1400" dirty="0">
                <a:solidFill>
                  <a:srgbClr val="000000"/>
                </a:solidFill>
              </a:rPr>
              <a:t>S</a:t>
            </a:r>
            <a:r>
              <a:rPr lang="en-US" sz="1400" b="0" i="0" dirty="0">
                <a:solidFill>
                  <a:srgbClr val="000000"/>
                </a:solidFill>
                <a:effectLst/>
              </a:rPr>
              <a:t>tructurally similar molecules are likely to have similar biological and physicochemical properties (commonly called the similarity principle). </a:t>
            </a:r>
            <a:endParaRPr lang="en-US" sz="1400" b="1" i="0" dirty="0">
              <a:solidFill>
                <a:srgbClr val="202124"/>
              </a:solidFill>
              <a:effectLst/>
            </a:endParaRPr>
          </a:p>
          <a:p>
            <a:pPr marL="171450" indent="-171450" algn="just">
              <a:buFont typeface="Arial" panose="020B0604020202020204" pitchFamily="34" charset="0"/>
              <a:buChar char="•"/>
            </a:pPr>
            <a:endParaRPr lang="en-US" sz="1400" b="1" dirty="0">
              <a:solidFill>
                <a:srgbClr val="202124"/>
              </a:solidFill>
            </a:endParaRPr>
          </a:p>
          <a:p>
            <a:pPr marL="171450" indent="-171450" algn="just">
              <a:buFont typeface="Arial" panose="020B0604020202020204" pitchFamily="34" charset="0"/>
              <a:buChar char="•"/>
            </a:pPr>
            <a:r>
              <a:rPr lang="en-US" sz="1400" b="0" i="0" dirty="0">
                <a:solidFill>
                  <a:srgbClr val="000000"/>
                </a:solidFill>
                <a:effectLst/>
              </a:rPr>
              <a:t>2-D similarity methods use so-called molecular fingerprints. </a:t>
            </a:r>
            <a:r>
              <a:rPr lang="en-US" sz="1400" b="1" i="0" dirty="0">
                <a:solidFill>
                  <a:srgbClr val="202124"/>
                </a:solidFill>
                <a:effectLst/>
              </a:rPr>
              <a:t>Molecular fingerprints</a:t>
            </a:r>
            <a:r>
              <a:rPr lang="en-US" sz="1400" b="0" i="0" dirty="0">
                <a:solidFill>
                  <a:srgbClr val="202124"/>
                </a:solidFill>
                <a:effectLst/>
              </a:rPr>
              <a:t> are a way of encoding the structure of a </a:t>
            </a:r>
            <a:r>
              <a:rPr lang="en-US" sz="1400" b="1" i="0" dirty="0">
                <a:solidFill>
                  <a:srgbClr val="202124"/>
                </a:solidFill>
                <a:effectLst/>
              </a:rPr>
              <a:t>molecule</a:t>
            </a:r>
            <a:r>
              <a:rPr lang="en-US" sz="1400" dirty="0">
                <a:solidFill>
                  <a:srgbClr val="202124"/>
                </a:solidFill>
              </a:rPr>
              <a:t> </a:t>
            </a:r>
            <a:r>
              <a:rPr lang="en-US" sz="1400" b="0" i="0" dirty="0">
                <a:solidFill>
                  <a:srgbClr val="222222"/>
                </a:solidFill>
                <a:effectLst/>
              </a:rPr>
              <a:t>as a series of bits/binary string (0 or 1). These bits represent the presence or absence of particular patterns or substructures</a:t>
            </a:r>
          </a:p>
          <a:p>
            <a:pPr algn="just"/>
            <a:endParaRPr lang="en-US" sz="1400" dirty="0">
              <a:solidFill>
                <a:srgbClr val="222222"/>
              </a:solidFill>
            </a:endParaRPr>
          </a:p>
          <a:p>
            <a:pPr marL="171450" indent="-171450" algn="just">
              <a:buFont typeface="Arial" panose="020B0604020202020204" pitchFamily="34" charset="0"/>
              <a:buChar char="•"/>
            </a:pPr>
            <a:r>
              <a:rPr lang="en-US" sz="1400" b="0" i="0" dirty="0">
                <a:solidFill>
                  <a:srgbClr val="222222"/>
                </a:solidFill>
                <a:effectLst/>
              </a:rPr>
              <a:t>The molecular fingerprints of two molecules are compared and similarity coefficient or score is calculated , </a:t>
            </a:r>
            <a:r>
              <a:rPr lang="en-US" sz="1400" b="0" i="0" dirty="0">
                <a:solidFill>
                  <a:srgbClr val="000000"/>
                </a:solidFill>
                <a:effectLst/>
              </a:rPr>
              <a:t>the underlying ideas are the same as each other: if the two fingerprints have 1’s at the same position, it means that both compounds have the same fragment, and if the molecules share more common fragments, they are considered to be more similar.</a:t>
            </a:r>
          </a:p>
          <a:p>
            <a:pPr marL="171450" indent="-171450" algn="just">
              <a:buFont typeface="Arial" panose="020B0604020202020204" pitchFamily="34" charset="0"/>
              <a:buChar char="•"/>
            </a:pPr>
            <a:endParaRPr lang="en-US" sz="1400" dirty="0">
              <a:solidFill>
                <a:srgbClr val="222222"/>
              </a:solidFill>
            </a:endParaRPr>
          </a:p>
          <a:p>
            <a:pPr marL="171450" indent="-171450" algn="just">
              <a:buFont typeface="Arial" panose="020B0604020202020204" pitchFamily="34" charset="0"/>
              <a:buChar char="•"/>
            </a:pPr>
            <a:r>
              <a:rPr lang="en-US" sz="1400" b="0" i="0" dirty="0">
                <a:solidFill>
                  <a:srgbClr val="000000"/>
                </a:solidFill>
                <a:effectLst/>
              </a:rPr>
              <a:t>PubChem uses its own fingerprint called </a:t>
            </a:r>
            <a:r>
              <a:rPr lang="en-US" sz="1400" b="0" i="0" u="none" strike="noStrike" dirty="0">
                <a:solidFill>
                  <a:srgbClr val="30B3F6"/>
                </a:solidFill>
                <a:effectLst/>
                <a:hlinkClick r:id="rId4"/>
              </a:rPr>
              <a:t>PubChem subgraph fingerprints</a:t>
            </a:r>
            <a:r>
              <a:rPr lang="en-US" sz="1400" b="0" i="0" u="none" strike="noStrike" dirty="0">
                <a:solidFill>
                  <a:srgbClr val="222222"/>
                </a:solidFill>
                <a:effectLst/>
              </a:rPr>
              <a:t>. </a:t>
            </a:r>
            <a:r>
              <a:rPr lang="en-US" sz="1400" b="0" i="0" dirty="0">
                <a:solidFill>
                  <a:srgbClr val="202124"/>
                </a:solidFill>
                <a:effectLst/>
              </a:rPr>
              <a:t>The </a:t>
            </a:r>
            <a:r>
              <a:rPr lang="en-US" sz="1400" b="1" i="0" dirty="0">
                <a:solidFill>
                  <a:srgbClr val="202124"/>
                </a:solidFill>
                <a:effectLst/>
              </a:rPr>
              <a:t>PubChem fingerprint</a:t>
            </a:r>
            <a:r>
              <a:rPr lang="en-US" sz="1400" b="0" i="0" dirty="0">
                <a:solidFill>
                  <a:srgbClr val="202124"/>
                </a:solidFill>
                <a:effectLst/>
              </a:rPr>
              <a:t> encodes molecular fragments information with 881 binary digits.</a:t>
            </a:r>
          </a:p>
          <a:p>
            <a:pPr algn="just"/>
            <a:r>
              <a:rPr lang="en-US" sz="1400" b="0" i="0" dirty="0">
                <a:solidFill>
                  <a:srgbClr val="000000"/>
                </a:solidFill>
                <a:effectLst/>
              </a:rPr>
              <a:t> </a:t>
            </a:r>
            <a:endParaRPr lang="en-US" sz="1400" dirty="0">
              <a:solidFill>
                <a:srgbClr val="000000"/>
              </a:solidFill>
            </a:endParaRPr>
          </a:p>
          <a:p>
            <a:pPr marL="171450" indent="-171450" algn="just">
              <a:buFont typeface="Arial" panose="020B0604020202020204" pitchFamily="34" charset="0"/>
              <a:buChar char="•"/>
            </a:pPr>
            <a:r>
              <a:rPr lang="en-US" sz="1400" b="1" i="0" dirty="0" err="1">
                <a:effectLst/>
              </a:rPr>
              <a:t>PaDEL</a:t>
            </a:r>
            <a:r>
              <a:rPr lang="en-US" sz="1400" b="0" i="0" dirty="0">
                <a:effectLst/>
              </a:rPr>
              <a:t>-Descriptor - A software to calculate molecular descriptors and </a:t>
            </a:r>
            <a:r>
              <a:rPr lang="en-US" sz="1400" b="1" i="0" dirty="0">
                <a:effectLst/>
              </a:rPr>
              <a:t>fingerprints </a:t>
            </a:r>
            <a:r>
              <a:rPr lang="en-US" sz="1400" b="1" i="0" dirty="0">
                <a:effectLst/>
                <a:latin typeface="arial" panose="020B0604020202020204" pitchFamily="34" charset="0"/>
              </a:rPr>
              <a:t>. </a:t>
            </a:r>
            <a:r>
              <a:rPr lang="en-US" sz="1400" b="0" i="0" dirty="0">
                <a:effectLst/>
              </a:rPr>
              <a:t>Similarity method used in work is  </a:t>
            </a:r>
            <a:r>
              <a:rPr lang="en-US" sz="1400" b="0" i="0" dirty="0" err="1">
                <a:effectLst/>
              </a:rPr>
              <a:t>Tanimoto</a:t>
            </a:r>
            <a:r>
              <a:rPr lang="en-US" sz="1400" b="0" i="0" dirty="0">
                <a:effectLst/>
              </a:rPr>
              <a:t> score (</a:t>
            </a:r>
            <a:r>
              <a:rPr lang="en-US" sz="1400" b="0" i="0" dirty="0" err="1">
                <a:effectLst/>
              </a:rPr>
              <a:t>rdkit</a:t>
            </a:r>
            <a:r>
              <a:rPr lang="en-US" sz="1400" b="0" i="0" dirty="0">
                <a:effectLst/>
              </a:rPr>
              <a:t> package). It ranges from 0 (for no similarity) to 1 (for identical molecules)</a:t>
            </a:r>
            <a:endParaRPr lang="en-US" sz="1400" dirty="0">
              <a:solidFill>
                <a:srgbClr val="222222"/>
              </a:solidFill>
              <a:latin typeface="Raleway"/>
            </a:endParaRPr>
          </a:p>
          <a:p>
            <a:endParaRPr lang="en-IN" sz="1400" dirty="0"/>
          </a:p>
        </p:txBody>
      </p:sp>
      <p:pic>
        <p:nvPicPr>
          <p:cNvPr id="1028" name="Picture 4">
            <a:extLst>
              <a:ext uri="{FF2B5EF4-FFF2-40B4-BE49-F238E27FC236}">
                <a16:creationId xmlns:a16="http://schemas.microsoft.com/office/drawing/2014/main" id="{F6B99725-3A1C-4E5C-8D72-B308E151D7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4961" y="354562"/>
            <a:ext cx="4136571" cy="24819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CDCE3FA-C55C-4061-8868-807EE440C05E}"/>
              </a:ext>
            </a:extLst>
          </p:cNvPr>
          <p:cNvSpPr txBox="1"/>
          <p:nvPr/>
        </p:nvSpPr>
        <p:spPr>
          <a:xfrm>
            <a:off x="772107" y="292173"/>
            <a:ext cx="6097554" cy="338554"/>
          </a:xfrm>
          <a:prstGeom prst="rect">
            <a:avLst/>
          </a:prstGeom>
          <a:noFill/>
        </p:spPr>
        <p:txBody>
          <a:bodyPr wrap="square">
            <a:spAutoFit/>
          </a:bodyPr>
          <a:lstStyle/>
          <a:p>
            <a:r>
              <a:rPr lang="en-US" sz="1600" b="1" i="1" dirty="0">
                <a:solidFill>
                  <a:srgbClr val="000000"/>
                </a:solidFill>
                <a:effectLst/>
              </a:rPr>
              <a:t>Molecular similarity of flavor molecules  </a:t>
            </a:r>
            <a:endParaRPr lang="en-IN" sz="1600" b="1" i="1" dirty="0"/>
          </a:p>
        </p:txBody>
      </p:sp>
    </p:spTree>
    <p:extLst>
      <p:ext uri="{BB962C8B-B14F-4D97-AF65-F5344CB8AC3E}">
        <p14:creationId xmlns:p14="http://schemas.microsoft.com/office/powerpoint/2010/main" val="332603248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1734</TotalTime>
  <Words>1478</Words>
  <Application>Microsoft Office PowerPoint</Application>
  <PresentationFormat>Widescreen</PresentationFormat>
  <Paragraphs>155</Paragraphs>
  <Slides>11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vt:lpstr>
      <vt:lpstr>BlinkMacSystemFont</vt:lpstr>
      <vt:lpstr>Calibri</vt:lpstr>
      <vt:lpstr>Gill Sans MT</vt:lpstr>
      <vt:lpstr>Gill Sans MT (Body)</vt:lpstr>
      <vt:lpstr>Helvetica Neue</vt:lpstr>
      <vt:lpstr>Raleway</vt:lpstr>
      <vt:lpstr>Times New Roman</vt:lpstr>
      <vt:lpstr>Wingdings</vt:lpstr>
      <vt:lpstr>Parcel</vt:lpstr>
      <vt:lpstr>MEDICINAL IMPORTANCE OF FLAVOR MOLECULES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Gayatri Panda</dc:creator>
  <cp:lastModifiedBy>Gayatri Panda</cp:lastModifiedBy>
  <cp:revision>74</cp:revision>
  <dcterms:created xsi:type="dcterms:W3CDTF">2020-11-13T06:40:15Z</dcterms:created>
  <dcterms:modified xsi:type="dcterms:W3CDTF">2020-12-06T11:20:12Z</dcterms:modified>
</cp:coreProperties>
</file>