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7" r:id="rId4"/>
    <p:sldId id="356" r:id="rId5"/>
    <p:sldId id="359" r:id="rId6"/>
    <p:sldId id="360" r:id="rId7"/>
    <p:sldId id="361" r:id="rId8"/>
    <p:sldId id="357" r:id="rId9"/>
    <p:sldId id="363" r:id="rId10"/>
    <p:sldId id="364" r:id="rId11"/>
    <p:sldId id="368" r:id="rId12"/>
    <p:sldId id="370" r:id="rId13"/>
    <p:sldId id="371" r:id="rId14"/>
    <p:sldId id="369" r:id="rId15"/>
    <p:sldId id="367" r:id="rId16"/>
    <p:sldId id="365" r:id="rId17"/>
    <p:sldId id="374" r:id="rId18"/>
    <p:sldId id="372" r:id="rId19"/>
    <p:sldId id="334" r:id="rId20"/>
    <p:sldId id="375" r:id="rId21"/>
    <p:sldId id="377" r:id="rId22"/>
    <p:sldId id="381" r:id="rId23"/>
    <p:sldId id="382" r:id="rId24"/>
    <p:sldId id="380" r:id="rId25"/>
    <p:sldId id="379" r:id="rId26"/>
    <p:sldId id="378" r:id="rId27"/>
    <p:sldId id="385" r:id="rId28"/>
    <p:sldId id="386" r:id="rId29"/>
    <p:sldId id="384" r:id="rId30"/>
    <p:sldId id="358" r:id="rId31"/>
    <p:sldId id="389" r:id="rId32"/>
    <p:sldId id="390" r:id="rId33"/>
    <p:sldId id="388" r:id="rId34"/>
    <p:sldId id="391" r:id="rId35"/>
    <p:sldId id="392" r:id="rId36"/>
    <p:sldId id="393" r:id="rId37"/>
    <p:sldId id="387" r:id="rId38"/>
    <p:sldId id="394" r:id="rId39"/>
    <p:sldId id="395" r:id="rId40"/>
    <p:sldId id="396" r:id="rId41"/>
    <p:sldId id="397" r:id="rId42"/>
    <p:sldId id="399" r:id="rId43"/>
    <p:sldId id="398" r:id="rId44"/>
    <p:sldId id="400" r:id="rId45"/>
    <p:sldId id="402" r:id="rId46"/>
    <p:sldId id="405" r:id="rId47"/>
    <p:sldId id="404" r:id="rId48"/>
    <p:sldId id="403" r:id="rId49"/>
    <p:sldId id="401" r:id="rId50"/>
    <p:sldId id="406" r:id="rId51"/>
    <p:sldId id="408" r:id="rId52"/>
    <p:sldId id="409" r:id="rId53"/>
    <p:sldId id="407" r:id="rId54"/>
    <p:sldId id="26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1D4005-307C-4E40-B55E-30BFBF26F95C}">
          <p14:sldIdLst>
            <p14:sldId id="328"/>
            <p14:sldId id="257"/>
            <p14:sldId id="337"/>
            <p14:sldId id="356"/>
            <p14:sldId id="359"/>
            <p14:sldId id="360"/>
            <p14:sldId id="361"/>
            <p14:sldId id="357"/>
            <p14:sldId id="363"/>
            <p14:sldId id="364"/>
            <p14:sldId id="368"/>
            <p14:sldId id="370"/>
            <p14:sldId id="371"/>
            <p14:sldId id="369"/>
            <p14:sldId id="367"/>
            <p14:sldId id="365"/>
            <p14:sldId id="374"/>
            <p14:sldId id="372"/>
            <p14:sldId id="334"/>
            <p14:sldId id="375"/>
            <p14:sldId id="377"/>
            <p14:sldId id="381"/>
            <p14:sldId id="382"/>
            <p14:sldId id="380"/>
            <p14:sldId id="379"/>
            <p14:sldId id="378"/>
            <p14:sldId id="385"/>
            <p14:sldId id="386"/>
            <p14:sldId id="384"/>
            <p14:sldId id="358"/>
            <p14:sldId id="389"/>
            <p14:sldId id="390"/>
            <p14:sldId id="388"/>
            <p14:sldId id="391"/>
            <p14:sldId id="392"/>
            <p14:sldId id="393"/>
            <p14:sldId id="387"/>
            <p14:sldId id="394"/>
            <p14:sldId id="395"/>
            <p14:sldId id="396"/>
            <p14:sldId id="397"/>
            <p14:sldId id="399"/>
            <p14:sldId id="398"/>
            <p14:sldId id="400"/>
            <p14:sldId id="402"/>
            <p14:sldId id="405"/>
            <p14:sldId id="404"/>
            <p14:sldId id="403"/>
            <p14:sldId id="401"/>
            <p14:sldId id="406"/>
            <p14:sldId id="408"/>
            <p14:sldId id="409"/>
            <p14:sldId id="407"/>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3343"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2319625-E759-6956-825A-D1A025E200ED}"/>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5" name="Footer Placeholder 4">
            <a:extLst>
              <a:ext uri="{FF2B5EF4-FFF2-40B4-BE49-F238E27FC236}">
                <a16:creationId xmlns:a16="http://schemas.microsoft.com/office/drawing/2014/main" xmlns=""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93DC623-7DAF-6919-5927-B4717553B8CD}"/>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5" name="Footer Placeholder 4">
            <a:extLst>
              <a:ext uri="{FF2B5EF4-FFF2-40B4-BE49-F238E27FC236}">
                <a16:creationId xmlns:a16="http://schemas.microsoft.com/office/drawing/2014/main" xmlns=""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38EDC7-DA2A-9B51-F410-AE47C5434F64}"/>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5" name="Footer Placeholder 4">
            <a:extLst>
              <a:ext uri="{FF2B5EF4-FFF2-40B4-BE49-F238E27FC236}">
                <a16:creationId xmlns:a16="http://schemas.microsoft.com/office/drawing/2014/main" xmlns=""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2660C66-FC14-BC3C-2899-F4F8AAC999BC}"/>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5" name="Footer Placeholder 4">
            <a:extLst>
              <a:ext uri="{FF2B5EF4-FFF2-40B4-BE49-F238E27FC236}">
                <a16:creationId xmlns:a16="http://schemas.microsoft.com/office/drawing/2014/main" xmlns=""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0B1C81B-70E2-5482-661B-F3EB85E16432}"/>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5" name="Footer Placeholder 4">
            <a:extLst>
              <a:ext uri="{FF2B5EF4-FFF2-40B4-BE49-F238E27FC236}">
                <a16:creationId xmlns:a16="http://schemas.microsoft.com/office/drawing/2014/main" xmlns=""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BA4D688-5552-5F96-0087-5585D00E7447}"/>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6" name="Footer Placeholder 5">
            <a:extLst>
              <a:ext uri="{FF2B5EF4-FFF2-40B4-BE49-F238E27FC236}">
                <a16:creationId xmlns:a16="http://schemas.microsoft.com/office/drawing/2014/main" xmlns=""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E32B6EA-1F96-CDD9-A034-EC593F479B18}"/>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8" name="Footer Placeholder 7">
            <a:extLst>
              <a:ext uri="{FF2B5EF4-FFF2-40B4-BE49-F238E27FC236}">
                <a16:creationId xmlns:a16="http://schemas.microsoft.com/office/drawing/2014/main" xmlns=""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37659C2-BD87-9A35-319F-194B2CF8C50D}"/>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4" name="Footer Placeholder 3">
            <a:extLst>
              <a:ext uri="{FF2B5EF4-FFF2-40B4-BE49-F238E27FC236}">
                <a16:creationId xmlns:a16="http://schemas.microsoft.com/office/drawing/2014/main" xmlns=""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A29CB23-422E-D908-B900-53DF964B2794}"/>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3" name="Footer Placeholder 2">
            <a:extLst>
              <a:ext uri="{FF2B5EF4-FFF2-40B4-BE49-F238E27FC236}">
                <a16:creationId xmlns:a16="http://schemas.microsoft.com/office/drawing/2014/main" xmlns=""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5FA2BD-1F43-BFF5-4B94-0BB67F552B4D}"/>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6" name="Footer Placeholder 5">
            <a:extLst>
              <a:ext uri="{FF2B5EF4-FFF2-40B4-BE49-F238E27FC236}">
                <a16:creationId xmlns:a16="http://schemas.microsoft.com/office/drawing/2014/main" xmlns=""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7D010AF-D97F-2E7E-4454-AE6DF1CCD4B8}"/>
              </a:ext>
            </a:extLst>
          </p:cNvPr>
          <p:cNvSpPr>
            <a:spLocks noGrp="1"/>
          </p:cNvSpPr>
          <p:nvPr>
            <p:ph type="dt" sz="half" idx="10"/>
          </p:nvPr>
        </p:nvSpPr>
        <p:spPr/>
        <p:txBody>
          <a:bodyPr/>
          <a:lstStyle/>
          <a:p>
            <a:fld id="{3160411E-E077-4A05-9CB1-334BA8A29E2A}" type="datetimeFigureOut">
              <a:rPr lang="en-IN" smtClean="0"/>
              <a:t>30-05-2023</a:t>
            </a:fld>
            <a:endParaRPr lang="en-IN"/>
          </a:p>
        </p:txBody>
      </p:sp>
      <p:sp>
        <p:nvSpPr>
          <p:cNvPr id="6" name="Footer Placeholder 5">
            <a:extLst>
              <a:ext uri="{FF2B5EF4-FFF2-40B4-BE49-F238E27FC236}">
                <a16:creationId xmlns:a16="http://schemas.microsoft.com/office/drawing/2014/main" xmlns=""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30-05-2023</a:t>
            </a:fld>
            <a:endParaRPr lang="en-IN"/>
          </a:p>
        </p:txBody>
      </p:sp>
      <p:sp>
        <p:nvSpPr>
          <p:cNvPr id="5" name="Footer Placeholder 4">
            <a:extLst>
              <a:ext uri="{FF2B5EF4-FFF2-40B4-BE49-F238E27FC236}">
                <a16:creationId xmlns:a16="http://schemas.microsoft.com/office/drawing/2014/main" xmlns=""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xmlns="" id="{CF1B1374-6C99-4642-9617-4426B07B7CEA}"/>
              </a:ext>
            </a:extLst>
          </p:cNvPr>
          <p:cNvSpPr txBox="1"/>
          <p:nvPr/>
        </p:nvSpPr>
        <p:spPr>
          <a:xfrm>
            <a:off x="567559" y="2237857"/>
            <a:ext cx="10972800" cy="2062103"/>
          </a:xfrm>
          <a:prstGeom prst="rect">
            <a:avLst/>
          </a:prstGeom>
          <a:noFill/>
          <a:ln>
            <a:solidFill>
              <a:schemeClr val="tx1"/>
            </a:solidFill>
          </a:ln>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PART A (STATS) – INFERENTIAL ANALYSIS ON AGE OF</a:t>
            </a:r>
          </a:p>
          <a:p>
            <a:pPr algn="ctr"/>
            <a:r>
              <a:rPr lang="en-US" sz="3200" b="1" dirty="0">
                <a:latin typeface="Times New Roman" panose="02020603050405020304" pitchFamily="18" charset="0"/>
                <a:cs typeface="Times New Roman" panose="02020603050405020304" pitchFamily="18" charset="0"/>
              </a:rPr>
              <a:t>ZEN AUTOMOTIVES CUSTOMERS</a:t>
            </a:r>
          </a:p>
          <a:p>
            <a:pPr algn="ctr"/>
            <a:endParaRPr lang="en-US" sz="3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PART B (EDA) – BASKETBALL DATASET</a:t>
            </a:r>
          </a:p>
        </p:txBody>
      </p:sp>
      <p:sp>
        <p:nvSpPr>
          <p:cNvPr id="6" name="TextBox 5">
            <a:extLst>
              <a:ext uri="{FF2B5EF4-FFF2-40B4-BE49-F238E27FC236}">
                <a16:creationId xmlns:a16="http://schemas.microsoft.com/office/drawing/2014/main" xmlns="" id="{CF1B1374-6C99-4642-9617-4426B07B7CEA}"/>
              </a:ext>
            </a:extLst>
          </p:cNvPr>
          <p:cNvSpPr txBox="1"/>
          <p:nvPr/>
        </p:nvSpPr>
        <p:spPr>
          <a:xfrm>
            <a:off x="433136" y="5449011"/>
            <a:ext cx="1134896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Submitted by </a:t>
            </a:r>
            <a:r>
              <a:rPr lang="en-US" sz="3600" dirty="0" smtClean="0">
                <a:latin typeface="Times New Roman" panose="02020603050405020304" pitchFamily="18" charset="0"/>
                <a:cs typeface="Times New Roman" panose="02020603050405020304" pitchFamily="18" charset="0"/>
              </a:rPr>
              <a:t>: Gayatri Patil</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xmlns=""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xmlns="" id="{16CEEE4C-5AB5-9C7A-4B19-5528B8682B77}"/>
              </a:ext>
            </a:extLst>
          </p:cNvPr>
          <p:cNvSpPr txBox="1"/>
          <p:nvPr/>
        </p:nvSpPr>
        <p:spPr>
          <a:xfrm>
            <a:off x="2398452" y="748236"/>
            <a:ext cx="6090770" cy="769441"/>
          </a:xfrm>
          <a:prstGeom prst="rect">
            <a:avLst/>
          </a:prstGeom>
          <a:noFill/>
        </p:spPr>
        <p:txBody>
          <a:bodyPr wrap="none" rtlCol="0">
            <a:spAutoFit/>
          </a:bodyPr>
          <a:lstStyle/>
          <a:p>
            <a:pPr algn="ctr"/>
            <a:r>
              <a:rPr lang="en-IN" sz="4400" b="1" dirty="0" smtClean="0">
                <a:latin typeface="Times New Roman" panose="02020603050405020304" pitchFamily="18" charset="0"/>
                <a:cs typeface="Times New Roman" panose="02020603050405020304" pitchFamily="18" charset="0"/>
              </a:rPr>
              <a:t>Project</a:t>
            </a:r>
            <a:r>
              <a:rPr lang="en-IN" sz="4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IN" sz="4400" b="1" dirty="0">
                <a:solidFill>
                  <a:schemeClr val="accent1">
                    <a:lumMod val="75000"/>
                  </a:schemeClr>
                </a:solidFill>
                <a:latin typeface="Times New Roman" panose="02020603050405020304" pitchFamily="18" charset="0"/>
                <a:cs typeface="Times New Roman" panose="02020603050405020304" pitchFamily="18" charset="0"/>
              </a:rPr>
              <a:t>[STATS &amp; EDA]</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Q.8.</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Draw a boxplot of the dataset to confirm.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a:xfrm>
            <a:off x="838200" y="1825624"/>
            <a:ext cx="10515600" cy="4904225"/>
          </a:xfrm>
        </p:spPr>
        <p:txBody>
          <a:bodyPr>
            <a:normAutofit/>
          </a:bodyPr>
          <a:lstStyle/>
          <a:p>
            <a:r>
              <a:rPr lang="en-US" sz="2400" b="1" u="sng" dirty="0">
                <a:latin typeface="Times New Roman" panose="02020603050405020304" pitchFamily="18" charset="0"/>
                <a:cs typeface="Times New Roman" panose="02020603050405020304" pitchFamily="18" charset="0"/>
              </a:rPr>
              <a:t>-Code Snippet</a:t>
            </a:r>
          </a:p>
          <a:p>
            <a:pPr marL="0" indent="0">
              <a:buNone/>
            </a:pP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-Solution</a:t>
            </a: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-Inference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no outliers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xmlns="" id="{8FD64ADA-CE8C-48D5-9310-8D49DF645102}"/>
              </a:ext>
            </a:extLst>
          </p:cNvPr>
          <p:cNvSpPr>
            <a:spLocks noChangeArrowheads="1"/>
          </p:cNvSpPr>
          <p:nvPr/>
        </p:nvSpPr>
        <p:spPr bwMode="auto">
          <a:xfrm>
            <a:off x="675861" y="1825625"/>
            <a:ext cx="141121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5" name="Picture 7">
            <a:extLst>
              <a:ext uri="{FF2B5EF4-FFF2-40B4-BE49-F238E27FC236}">
                <a16:creationId xmlns:a16="http://schemas.microsoft.com/office/drawing/2014/main" xmlns="" id="{43B06342-E6BB-47DC-9E89-EE7D246DB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61" y="2282825"/>
            <a:ext cx="6626087" cy="333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93EF2D09-BC15-4705-9442-AF11FB22009A}"/>
              </a:ext>
            </a:extLst>
          </p:cNvPr>
          <p:cNvSpPr>
            <a:spLocks noChangeArrowheads="1"/>
          </p:cNvSpPr>
          <p:nvPr/>
        </p:nvSpPr>
        <p:spPr bwMode="auto">
          <a:xfrm>
            <a:off x="675861" y="2616200"/>
            <a:ext cx="141121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xmlns="" id="{B9A735E8-93B2-4083-8319-E9BC30756AED}"/>
              </a:ext>
            </a:extLst>
          </p:cNvPr>
          <p:cNvSpPr>
            <a:spLocks noChangeArrowheads="1"/>
          </p:cNvSpPr>
          <p:nvPr/>
        </p:nvSpPr>
        <p:spPr bwMode="auto">
          <a:xfrm>
            <a:off x="838200" y="2892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8" name="Picture 8">
            <a:extLst>
              <a:ext uri="{FF2B5EF4-FFF2-40B4-BE49-F238E27FC236}">
                <a16:creationId xmlns:a16="http://schemas.microsoft.com/office/drawing/2014/main" xmlns="" id="{A1E5C97C-470D-4D10-A2C6-3A8371EC0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366" y="2949575"/>
            <a:ext cx="5734050" cy="25050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xmlns="" id="{DB258EEE-2B32-47F6-A710-509A00CF1CC0}"/>
              </a:ext>
            </a:extLst>
          </p:cNvPr>
          <p:cNvSpPr>
            <a:spLocks noChangeArrowheads="1"/>
          </p:cNvSpPr>
          <p:nvPr/>
        </p:nvSpPr>
        <p:spPr bwMode="auto">
          <a:xfrm>
            <a:off x="838200" y="5854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4751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Q.9.</a:t>
            </a:r>
            <a:r>
              <a:rPr lang="en-US" sz="2800" b="1" dirty="0">
                <a:effectLst/>
                <a:latin typeface="Times New Roman" panose="02020603050405020304" pitchFamily="18" charset="0"/>
                <a:ea typeface="Calibri" panose="020F0502020204030204" pitchFamily="34" charset="0"/>
              </a:rPr>
              <a:t> Find the percentile rank of the datapoint 50.</a:t>
            </a:r>
            <a:endParaRPr lang="en-US" sz="2800"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p:txBody>
          <a:bodyPr>
            <a:normAutofit fontScale="85000" lnSpcReduction="20000"/>
          </a:bodyPr>
          <a:lstStyle/>
          <a:p>
            <a:r>
              <a:rPr lang="en-US" sz="2400" b="1" u="sng" dirty="0">
                <a:latin typeface="Times New Roman" panose="02020603050405020304" pitchFamily="18" charset="0"/>
                <a:ea typeface="PMingLiU-ExtB" panose="02020500000000000000" pitchFamily="18" charset="-120"/>
                <a:cs typeface="Times New Roman" panose="02020603050405020304" pitchFamily="18" charset="0"/>
              </a:rPr>
              <a:t>-Code Snippet </a:t>
            </a:r>
          </a:p>
          <a:p>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pPr marL="0" indent="0">
              <a:buNone/>
            </a:pPr>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r>
              <a:rPr lang="en-US" sz="2400" b="1" u="sng" dirty="0">
                <a:latin typeface="Times New Roman" panose="02020603050405020304" pitchFamily="18" charset="0"/>
                <a:ea typeface="PMingLiU-ExtB" panose="02020500000000000000" pitchFamily="18" charset="-120"/>
                <a:cs typeface="Times New Roman" panose="02020603050405020304" pitchFamily="18" charset="0"/>
              </a:rPr>
              <a:t>-Solution </a:t>
            </a:r>
          </a:p>
          <a:p>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pPr marL="0" indent="0">
              <a:buNone/>
            </a:pPr>
            <a:endParaRPr lang="en-US" sz="2400" b="1" u="sng" dirty="0">
              <a:latin typeface="Times New Roman" panose="02020603050405020304" pitchFamily="18" charset="0"/>
              <a:ea typeface="PMingLiU-ExtB" panose="02020500000000000000" pitchFamily="18" charset="-120"/>
              <a:cs typeface="Times New Roman" panose="02020603050405020304" pitchFamily="18" charset="0"/>
            </a:endParaRPr>
          </a:p>
          <a:p>
            <a:r>
              <a:rPr lang="en-US" sz="2400" b="1" u="sng" dirty="0">
                <a:latin typeface="Times New Roman" panose="02020603050405020304" pitchFamily="18" charset="0"/>
                <a:ea typeface="PMingLiU-ExtB" panose="02020500000000000000" pitchFamily="18" charset="-120"/>
                <a:cs typeface="Times New Roman" panose="02020603050405020304" pitchFamily="18" charset="0"/>
              </a:rPr>
              <a:t>-Inference</a:t>
            </a:r>
          </a:p>
        </p:txBody>
      </p:sp>
      <p:sp>
        <p:nvSpPr>
          <p:cNvPr id="2" name="Rectangle 2">
            <a:extLst>
              <a:ext uri="{FF2B5EF4-FFF2-40B4-BE49-F238E27FC236}">
                <a16:creationId xmlns:a16="http://schemas.microsoft.com/office/drawing/2014/main" xmlns="" id="{C975FEBC-A8A4-4C0B-90F4-88FA476B0906}"/>
              </a:ext>
            </a:extLst>
          </p:cNvPr>
          <p:cNvSpPr>
            <a:spLocks noChangeArrowheads="1"/>
          </p:cNvSpPr>
          <p:nvPr/>
        </p:nvSpPr>
        <p:spPr bwMode="auto">
          <a:xfrm>
            <a:off x="6122587" y="8539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11">
            <a:extLst>
              <a:ext uri="{FF2B5EF4-FFF2-40B4-BE49-F238E27FC236}">
                <a16:creationId xmlns:a16="http://schemas.microsoft.com/office/drawing/2014/main" xmlns="" id="{36E5DEDB-DBFC-436F-8FE9-287302635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39841"/>
            <a:ext cx="5734050" cy="4476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5F81C6F8-5130-4DE4-8867-06EA37AE7FC3}"/>
              </a:ext>
            </a:extLst>
          </p:cNvPr>
          <p:cNvSpPr>
            <a:spLocks noChangeArrowheads="1"/>
          </p:cNvSpPr>
          <p:nvPr/>
        </p:nvSpPr>
        <p:spPr bwMode="auto">
          <a:xfrm>
            <a:off x="6122587" y="17588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xmlns="" id="{1C4A9EE2-924D-49A2-B8C5-4DA2FB854407}"/>
              </a:ext>
            </a:extLst>
          </p:cNvPr>
          <p:cNvSpPr>
            <a:spLocks noChangeArrowheads="1"/>
          </p:cNvSpPr>
          <p:nvPr/>
        </p:nvSpPr>
        <p:spPr bwMode="auto">
          <a:xfrm>
            <a:off x="2253517" y="10844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2" name="Picture 12">
            <a:extLst>
              <a:ext uri="{FF2B5EF4-FFF2-40B4-BE49-F238E27FC236}">
                <a16:creationId xmlns:a16="http://schemas.microsoft.com/office/drawing/2014/main" xmlns="" id="{E86CD550-AD80-41F2-B7EA-8B8D81291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3517" y="2887516"/>
            <a:ext cx="5734050" cy="23750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xmlns="" id="{55C9A9AA-2FC3-4D4C-872E-EAE5E898A0E5}"/>
              </a:ext>
            </a:extLst>
          </p:cNvPr>
          <p:cNvSpPr>
            <a:spLocks noChangeArrowheads="1"/>
          </p:cNvSpPr>
          <p:nvPr/>
        </p:nvSpPr>
        <p:spPr bwMode="auto">
          <a:xfrm>
            <a:off x="2253517" y="57802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1941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Q.10.</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What is the probability that a person ordering an EV scooter is above 50 years old?</a:t>
            </a:r>
            <a:r>
              <a:rPr lang="en-US" sz="2800" dirty="0">
                <a:effectLst/>
                <a:latin typeface="Calibri" panose="020F0502020204030204" pitchFamily="34" charset="0"/>
                <a:ea typeface="Calibri" panose="020F0502020204030204" pitchFamily="34" charset="0"/>
                <a:cs typeface="Times New Roman" panose="02020603050405020304" pitchFamily="18" charset="0"/>
              </a:rPr>
              <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p:txBody>
          <a:bodyPr>
            <a:normAutofit/>
          </a:bodyPr>
          <a:lstStyle/>
          <a:p>
            <a:r>
              <a:rPr lang="en-US" sz="2400" b="1" u="sng" dirty="0">
                <a:latin typeface="Times New Roman" panose="02020603050405020304" pitchFamily="18" charset="0"/>
                <a:cs typeface="Times New Roman" panose="02020603050405020304" pitchFamily="18" charset="0"/>
              </a:rPr>
              <a:t>-Code Snippet and Solution</a:t>
            </a: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-Inference</a:t>
            </a: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probability of age of the customers for the vehicle being above 50 is 0.16.</a:t>
            </a:r>
          </a:p>
        </p:txBody>
      </p:sp>
      <p:sp>
        <p:nvSpPr>
          <p:cNvPr id="2" name="Rectangle 2">
            <a:extLst>
              <a:ext uri="{FF2B5EF4-FFF2-40B4-BE49-F238E27FC236}">
                <a16:creationId xmlns:a16="http://schemas.microsoft.com/office/drawing/2014/main" xmlns="" id="{4B2BB21A-39E1-4F0E-A532-0C1498C8DB8D}"/>
              </a:ext>
            </a:extLst>
          </p:cNvPr>
          <p:cNvSpPr>
            <a:spLocks noChangeArrowheads="1"/>
          </p:cNvSpPr>
          <p:nvPr/>
        </p:nvSpPr>
        <p:spPr bwMode="auto">
          <a:xfrm>
            <a:off x="838200" y="1811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4">
            <a:extLst>
              <a:ext uri="{FF2B5EF4-FFF2-40B4-BE49-F238E27FC236}">
                <a16:creationId xmlns:a16="http://schemas.microsoft.com/office/drawing/2014/main" xmlns="" id="{0509E862-2987-4FA8-8116-5A9046881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68680"/>
            <a:ext cx="5724525" cy="695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89510B40-1262-4961-8D61-FD4BE15669B8}"/>
              </a:ext>
            </a:extLst>
          </p:cNvPr>
          <p:cNvSpPr>
            <a:spLocks noChangeArrowheads="1"/>
          </p:cNvSpPr>
          <p:nvPr/>
        </p:nvSpPr>
        <p:spPr bwMode="auto">
          <a:xfrm>
            <a:off x="838200" y="29640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294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Q.11.</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Create a frequency distribution for the data and visualize it appropriately.</a:t>
            </a:r>
            <a:r>
              <a:rPr lang="en-US" sz="2800" b="1" dirty="0">
                <a:effectLst/>
                <a:latin typeface="Calibri" panose="020F0502020204030204" pitchFamily="34" charset="0"/>
                <a:ea typeface="Calibri" panose="020F0502020204030204" pitchFamily="34" charset="0"/>
                <a:cs typeface="Times New Roman" panose="02020603050405020304" pitchFamily="18" charset="0"/>
              </a:rPr>
              <a:t/>
            </a:r>
            <a:br>
              <a:rPr lang="en-US" sz="2800" b="1" dirty="0">
                <a:effectLst/>
                <a:latin typeface="Calibri" panose="020F0502020204030204" pitchFamily="34" charset="0"/>
                <a:ea typeface="Calibri" panose="020F0502020204030204" pitchFamily="34"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p:txBody>
          <a:bodyPr>
            <a:normAutofit fontScale="92500" lnSpcReduction="10000"/>
          </a:bodyPr>
          <a:lstStyle/>
          <a:p>
            <a:r>
              <a:rPr lang="en-US" sz="2400" b="1" u="sng" dirty="0">
                <a:latin typeface="Times New Roman" panose="02020603050405020304" pitchFamily="18" charset="0"/>
                <a:cs typeface="Times New Roman" panose="02020603050405020304" pitchFamily="18" charset="0"/>
              </a:rPr>
              <a:t>-Code Snippet </a:t>
            </a:r>
          </a:p>
          <a:p>
            <a:endParaRPr lang="en-US" sz="2400" b="1" u="sng"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-Solution</a:t>
            </a: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-Inference</a:t>
            </a:r>
          </a:p>
          <a:p>
            <a:endParaRPr lang="en-US" sz="2400" b="1" u="sng" dirty="0">
              <a:latin typeface="Times New Roman" panose="02020603050405020304" pitchFamily="18" charset="0"/>
              <a:cs typeface="Times New Roman" panose="02020603050405020304" pitchFamily="18" charset="0"/>
            </a:endParaRPr>
          </a:p>
        </p:txBody>
      </p:sp>
      <p:sp>
        <p:nvSpPr>
          <p:cNvPr id="2" name="Rectangle 2">
            <a:extLst>
              <a:ext uri="{FF2B5EF4-FFF2-40B4-BE49-F238E27FC236}">
                <a16:creationId xmlns:a16="http://schemas.microsoft.com/office/drawing/2014/main" xmlns="" id="{BE42C6EA-C521-42E7-AB79-45B349F671DD}"/>
              </a:ext>
            </a:extLst>
          </p:cNvPr>
          <p:cNvSpPr>
            <a:spLocks noChangeArrowheads="1"/>
          </p:cNvSpPr>
          <p:nvPr/>
        </p:nvSpPr>
        <p:spPr bwMode="auto">
          <a:xfrm>
            <a:off x="1219200" y="19103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5">
            <a:extLst>
              <a:ext uri="{FF2B5EF4-FFF2-40B4-BE49-F238E27FC236}">
                <a16:creationId xmlns:a16="http://schemas.microsoft.com/office/drawing/2014/main" xmlns="" id="{AA592E89-ACB5-4217-A4E6-2B95E1D76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33" y="2424810"/>
            <a:ext cx="5734050" cy="466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84A67B70-C985-48C3-B416-DF86E5FF82AC}"/>
              </a:ext>
            </a:extLst>
          </p:cNvPr>
          <p:cNvSpPr>
            <a:spLocks noChangeArrowheads="1"/>
          </p:cNvSpPr>
          <p:nvPr/>
        </p:nvSpPr>
        <p:spPr bwMode="auto">
          <a:xfrm>
            <a:off x="1219200" y="28342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xmlns="" id="{0E5F1E38-5124-4970-8145-F8745F771A31}"/>
              </a:ext>
            </a:extLst>
          </p:cNvPr>
          <p:cNvSpPr>
            <a:spLocks noChangeArrowheads="1"/>
          </p:cNvSpPr>
          <p:nvPr/>
        </p:nvSpPr>
        <p:spPr bwMode="auto">
          <a:xfrm>
            <a:off x="3462337" y="23675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20" name="Picture 16">
            <a:extLst>
              <a:ext uri="{FF2B5EF4-FFF2-40B4-BE49-F238E27FC236}">
                <a16:creationId xmlns:a16="http://schemas.microsoft.com/office/drawing/2014/main" xmlns="" id="{8547A93C-A64F-48DB-B19A-3AE5905432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337" y="2977519"/>
            <a:ext cx="5267325" cy="383817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xmlns="" id="{80900245-B6DD-43B9-9A1A-AECBF997EE66}"/>
              </a:ext>
            </a:extLst>
          </p:cNvPr>
          <p:cNvSpPr>
            <a:spLocks noChangeArrowheads="1"/>
          </p:cNvSpPr>
          <p:nvPr/>
        </p:nvSpPr>
        <p:spPr bwMode="auto">
          <a:xfrm>
            <a:off x="3462337" y="68156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6709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Q.12.</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Create a probability distribution of the data and visualize it appropriately.</a:t>
            </a:r>
            <a:endParaRPr lang="en-US" sz="24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p:txBody>
          <a:bodyPr/>
          <a:lstStyle/>
          <a:p>
            <a:r>
              <a:rPr lang="en-US" dirty="0"/>
              <a:t>-Code Snippet</a:t>
            </a:r>
          </a:p>
          <a:p>
            <a:endParaRPr lang="en-US" dirty="0"/>
          </a:p>
          <a:p>
            <a:endParaRPr lang="en-US" dirty="0"/>
          </a:p>
          <a:p>
            <a:endParaRPr lang="en-US" dirty="0"/>
          </a:p>
          <a:p>
            <a:endParaRPr lang="en-US" dirty="0"/>
          </a:p>
          <a:p>
            <a:r>
              <a:rPr lang="en-US" dirty="0"/>
              <a:t>-Solution</a:t>
            </a:r>
          </a:p>
        </p:txBody>
      </p:sp>
      <p:pic>
        <p:nvPicPr>
          <p:cNvPr id="10242" name="Picture 17">
            <a:extLst>
              <a:ext uri="{FF2B5EF4-FFF2-40B4-BE49-F238E27FC236}">
                <a16:creationId xmlns:a16="http://schemas.microsoft.com/office/drawing/2014/main" xmlns="" id="{087D6552-FA9D-429B-BC88-8C8A01E1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348" y="2282825"/>
            <a:ext cx="5734050"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8">
            <a:extLst>
              <a:ext uri="{FF2B5EF4-FFF2-40B4-BE49-F238E27FC236}">
                <a16:creationId xmlns:a16="http://schemas.microsoft.com/office/drawing/2014/main" xmlns="" id="{E9F33C6B-0C89-46EF-A181-3371754E7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0348" y="3340100"/>
            <a:ext cx="5734050" cy="990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xmlns="" id="{000C3C73-7A80-4B32-B1E1-130F62C0E879}"/>
              </a:ext>
            </a:extLst>
          </p:cNvPr>
          <p:cNvSpPr>
            <a:spLocks noChangeArrowheads="1"/>
          </p:cNvSpPr>
          <p:nvPr/>
        </p:nvSpPr>
        <p:spPr bwMode="auto">
          <a:xfrm>
            <a:off x="2120348"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xmlns="" id="{B1305F2C-95D0-437B-B568-6A6C21D2A303}"/>
              </a:ext>
            </a:extLst>
          </p:cNvPr>
          <p:cNvSpPr>
            <a:spLocks noChangeArrowheads="1"/>
          </p:cNvSpPr>
          <p:nvPr/>
        </p:nvSpPr>
        <p:spPr bwMode="auto">
          <a:xfrm>
            <a:off x="2120348" y="2882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xmlns="" id="{EFC7754C-8055-4E30-95CC-44282F57BF4E}"/>
              </a:ext>
            </a:extLst>
          </p:cNvPr>
          <p:cNvSpPr>
            <a:spLocks noChangeArrowheads="1"/>
          </p:cNvSpPr>
          <p:nvPr/>
        </p:nvSpPr>
        <p:spPr bwMode="auto">
          <a:xfrm>
            <a:off x="2120348" y="4330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a:extLst>
              <a:ext uri="{FF2B5EF4-FFF2-40B4-BE49-F238E27FC236}">
                <a16:creationId xmlns:a16="http://schemas.microsoft.com/office/drawing/2014/main" xmlns="" id="{2DD3DDF8-358B-417D-B45F-B6A5D55B3C88}"/>
              </a:ext>
            </a:extLst>
          </p:cNvPr>
          <p:cNvSpPr>
            <a:spLocks noChangeArrowheads="1"/>
          </p:cNvSpPr>
          <p:nvPr/>
        </p:nvSpPr>
        <p:spPr bwMode="auto">
          <a:xfrm>
            <a:off x="2756452" y="3976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6" name="Picture 19">
            <a:extLst>
              <a:ext uri="{FF2B5EF4-FFF2-40B4-BE49-F238E27FC236}">
                <a16:creationId xmlns:a16="http://schemas.microsoft.com/office/drawing/2014/main" xmlns="" id="{DAD23E51-8E87-4C83-A5F5-5DD3417B70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6452" y="4433450"/>
            <a:ext cx="5734050" cy="24245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a:extLst>
              <a:ext uri="{FF2B5EF4-FFF2-40B4-BE49-F238E27FC236}">
                <a16:creationId xmlns:a16="http://schemas.microsoft.com/office/drawing/2014/main" xmlns="" id="{B5FEB3E1-C81A-4AB8-B5E0-2061B3503FC4}"/>
              </a:ext>
            </a:extLst>
          </p:cNvPr>
          <p:cNvSpPr>
            <a:spLocks noChangeArrowheads="1"/>
          </p:cNvSpPr>
          <p:nvPr/>
        </p:nvSpPr>
        <p:spPr bwMode="auto">
          <a:xfrm>
            <a:off x="2756452" y="6986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3026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a:xfrm>
            <a:off x="410305" y="527632"/>
            <a:ext cx="9034456" cy="1333336"/>
          </a:xfrm>
        </p:spPr>
        <p:txBody>
          <a:bodyPr>
            <a:normAutofit fontScale="90000"/>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Q.13.</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What is the shape of the distribution of this dataset? Create an</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2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appropriate graph to determine that. Take 100 random samples with</a:t>
            </a:r>
            <a:br>
              <a:rPr lang="en-US" sz="22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replacement from this dataset of size 5 each. Create a sampling distribution of the mean age of customers. Compare with other sampling distributions of sample size 10, 15, 20, 25, 30. State your observations. Does it corroborate the Central Limit Theorem?</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a:xfrm>
            <a:off x="838200" y="1825625"/>
            <a:ext cx="10515600" cy="5020112"/>
          </a:xfrm>
        </p:spPr>
        <p:txBody>
          <a:bodyPr>
            <a:normAutofit lnSpcReduction="10000"/>
          </a:bodyPr>
          <a:lstStyle/>
          <a:p>
            <a:r>
              <a:rPr lang="en-US" sz="2400" b="1" u="sng" dirty="0">
                <a:latin typeface="Times New Roman" panose="02020603050405020304" pitchFamily="18" charset="0"/>
                <a:cs typeface="Times New Roman" panose="02020603050405020304" pitchFamily="18" charset="0"/>
              </a:rPr>
              <a:t>-Code Snippet</a:t>
            </a: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-Solution</a:t>
            </a: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-Inference</a:t>
            </a:r>
          </a:p>
        </p:txBody>
      </p:sp>
      <p:sp>
        <p:nvSpPr>
          <p:cNvPr id="2" name="Rectangle 2">
            <a:extLst>
              <a:ext uri="{FF2B5EF4-FFF2-40B4-BE49-F238E27FC236}">
                <a16:creationId xmlns:a16="http://schemas.microsoft.com/office/drawing/2014/main" xmlns="" id="{11A1646F-FA8E-4406-9BF5-32F3B1DC3C4A}"/>
              </a:ext>
            </a:extLst>
          </p:cNvPr>
          <p:cNvSpPr>
            <a:spLocks noChangeArrowheads="1"/>
          </p:cNvSpPr>
          <p:nvPr/>
        </p:nvSpPr>
        <p:spPr bwMode="auto">
          <a:xfrm>
            <a:off x="5977719" y="14876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5" name="Picture 20">
            <a:extLst>
              <a:ext uri="{FF2B5EF4-FFF2-40B4-BE49-F238E27FC236}">
                <a16:creationId xmlns:a16="http://schemas.microsoft.com/office/drawing/2014/main" xmlns="" id="{086703C5-2731-4A88-A027-F25F3C378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4" y="2290940"/>
            <a:ext cx="5734050" cy="1838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xmlns="" id="{5B8BD61D-47AF-4FEE-92E6-A38A5E6FD076}"/>
              </a:ext>
            </a:extLst>
          </p:cNvPr>
          <p:cNvSpPr>
            <a:spLocks noChangeArrowheads="1"/>
          </p:cNvSpPr>
          <p:nvPr/>
        </p:nvSpPr>
        <p:spPr bwMode="auto">
          <a:xfrm>
            <a:off x="5977719" y="37831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xmlns="" id="{0010772B-799E-41E9-940F-7FB00E7808CC}"/>
              </a:ext>
            </a:extLst>
          </p:cNvPr>
          <p:cNvSpPr>
            <a:spLocks noChangeArrowheads="1"/>
          </p:cNvSpPr>
          <p:nvPr/>
        </p:nvSpPr>
        <p:spPr bwMode="auto">
          <a:xfrm>
            <a:off x="2941235" y="37082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268" name="Picture 21">
            <a:extLst>
              <a:ext uri="{FF2B5EF4-FFF2-40B4-BE49-F238E27FC236}">
                <a16:creationId xmlns:a16="http://schemas.microsoft.com/office/drawing/2014/main" xmlns="" id="{838C3056-5847-483E-9E4A-6B7D16A84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1235" y="4165481"/>
            <a:ext cx="5724525" cy="24098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xmlns="" id="{747DCC5F-FC13-48DA-8830-F2997BC09671}"/>
              </a:ext>
            </a:extLst>
          </p:cNvPr>
          <p:cNvSpPr>
            <a:spLocks noChangeArrowheads="1"/>
          </p:cNvSpPr>
          <p:nvPr/>
        </p:nvSpPr>
        <p:spPr bwMode="auto">
          <a:xfrm>
            <a:off x="2941235" y="65753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202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2B4C73-9FF9-464F-8C6A-C01E386EB963}"/>
              </a:ext>
            </a:extLst>
          </p:cNvPr>
          <p:cNvSpPr>
            <a:spLocks noGrp="1"/>
          </p:cNvSpPr>
          <p:nvPr>
            <p:ph idx="1"/>
          </p:nvPr>
        </p:nvSpPr>
        <p:spPr>
          <a:xfrm>
            <a:off x="838200" y="212034"/>
            <a:ext cx="10515600" cy="6467061"/>
          </a:xfrm>
        </p:spPr>
        <p:txBody>
          <a:bodyPr>
            <a:normAutofit/>
          </a:bodyPr>
          <a:lstStyle/>
          <a:p>
            <a:r>
              <a:rPr lang="en-US" sz="2400" b="1" u="sng" dirty="0">
                <a:latin typeface="Times New Roman" panose="02020603050405020304" pitchFamily="18" charset="0"/>
                <a:cs typeface="Times New Roman" panose="02020603050405020304" pitchFamily="18" charset="0"/>
              </a:rPr>
              <a:t>-Code Snippet</a:t>
            </a:r>
          </a:p>
          <a:p>
            <a:endParaRPr lang="en-US" sz="2400" b="1" u="sng" dirty="0">
              <a:latin typeface="Times New Roman" panose="02020603050405020304" pitchFamily="18" charset="0"/>
              <a:cs typeface="Times New Roman" panose="02020603050405020304" pitchFamily="18" charset="0"/>
            </a:endParaRPr>
          </a:p>
          <a:p>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-Solution</a:t>
            </a:r>
          </a:p>
          <a:p>
            <a:endParaRPr lang="en-US"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C8DA5D37-5242-436A-955D-D9CD1E5B1FBF}"/>
              </a:ext>
            </a:extLst>
          </p:cNvPr>
          <p:cNvPicPr/>
          <p:nvPr/>
        </p:nvPicPr>
        <p:blipFill>
          <a:blip r:embed="rId2"/>
          <a:stretch>
            <a:fillRect/>
          </a:stretch>
        </p:blipFill>
        <p:spPr>
          <a:xfrm>
            <a:off x="838200" y="795958"/>
            <a:ext cx="6019800" cy="495300"/>
          </a:xfrm>
          <a:prstGeom prst="rect">
            <a:avLst/>
          </a:prstGeom>
        </p:spPr>
      </p:pic>
      <p:sp>
        <p:nvSpPr>
          <p:cNvPr id="5" name="Rectangle 2">
            <a:extLst>
              <a:ext uri="{FF2B5EF4-FFF2-40B4-BE49-F238E27FC236}">
                <a16:creationId xmlns:a16="http://schemas.microsoft.com/office/drawing/2014/main" xmlns="" id="{7B706772-0340-48AD-B562-E2AAEA4C2855}"/>
              </a:ext>
            </a:extLst>
          </p:cNvPr>
          <p:cNvSpPr>
            <a:spLocks noChangeArrowheads="1"/>
          </p:cNvSpPr>
          <p:nvPr/>
        </p:nvSpPr>
        <p:spPr bwMode="auto">
          <a:xfrm>
            <a:off x="1232452" y="18751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89" name="Picture 23">
            <a:extLst>
              <a:ext uri="{FF2B5EF4-FFF2-40B4-BE49-F238E27FC236}">
                <a16:creationId xmlns:a16="http://schemas.microsoft.com/office/drawing/2014/main" xmlns="" id="{DBAB2423-46CD-4CC4-B440-78420E766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452" y="2332382"/>
            <a:ext cx="5734050" cy="2800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xmlns="" id="{9B265284-6491-49F7-B9BF-7E15FF0E7EC4}"/>
              </a:ext>
            </a:extLst>
          </p:cNvPr>
          <p:cNvSpPr>
            <a:spLocks noChangeArrowheads="1"/>
          </p:cNvSpPr>
          <p:nvPr/>
        </p:nvSpPr>
        <p:spPr bwMode="auto">
          <a:xfrm>
            <a:off x="1232452" y="51327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1688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58880"/>
            <a:ext cx="10515600" cy="6118083"/>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-Code</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-Solution</a:t>
            </a: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2">
            <a:extLst>
              <a:ext uri="{FF2B5EF4-FFF2-40B4-BE49-F238E27FC236}">
                <a16:creationId xmlns:a16="http://schemas.microsoft.com/office/drawing/2014/main" xmlns="" id="{45B0B8DA-914B-4B32-8AAE-435AD9292267}"/>
              </a:ext>
            </a:extLst>
          </p:cNvPr>
          <p:cNvSpPr>
            <a:spLocks noChangeArrowheads="1"/>
          </p:cNvSpPr>
          <p:nvPr/>
        </p:nvSpPr>
        <p:spPr bwMode="auto">
          <a:xfrm>
            <a:off x="715618" y="2238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24">
            <a:extLst>
              <a:ext uri="{FF2B5EF4-FFF2-40B4-BE49-F238E27FC236}">
                <a16:creationId xmlns:a16="http://schemas.microsoft.com/office/drawing/2014/main" xmlns="" id="{DB3A0D32-6CED-437F-B89F-C64F9B8D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037" y="252411"/>
            <a:ext cx="5734050" cy="23050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F0077C6F-E156-4507-95EA-566B3380A11A}"/>
              </a:ext>
            </a:extLst>
          </p:cNvPr>
          <p:cNvSpPr>
            <a:spLocks noChangeArrowheads="1"/>
          </p:cNvSpPr>
          <p:nvPr/>
        </p:nvSpPr>
        <p:spPr bwMode="auto">
          <a:xfrm>
            <a:off x="715618" y="29860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a:extLst>
              <a:ext uri="{FF2B5EF4-FFF2-40B4-BE49-F238E27FC236}">
                <a16:creationId xmlns:a16="http://schemas.microsoft.com/office/drawing/2014/main" xmlns="" id="{D5BF964C-DB64-4069-B7F2-9064D13993A6}"/>
              </a:ext>
            </a:extLst>
          </p:cNvPr>
          <p:cNvSpPr>
            <a:spLocks noChangeArrowheads="1"/>
          </p:cNvSpPr>
          <p:nvPr/>
        </p:nvSpPr>
        <p:spPr bwMode="auto">
          <a:xfrm>
            <a:off x="2888974" y="23223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6" name="Picture 25">
            <a:extLst>
              <a:ext uri="{FF2B5EF4-FFF2-40B4-BE49-F238E27FC236}">
                <a16:creationId xmlns:a16="http://schemas.microsoft.com/office/drawing/2014/main" xmlns="" id="{30663AFB-D133-49FD-BB83-C90DB0B4CB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8974" y="2779570"/>
            <a:ext cx="5734050" cy="40195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xmlns="" id="{5DDFA836-E8E6-42FB-AC91-9C3DBB33ACC0}"/>
              </a:ext>
            </a:extLst>
          </p:cNvPr>
          <p:cNvSpPr>
            <a:spLocks noChangeArrowheads="1"/>
          </p:cNvSpPr>
          <p:nvPr/>
        </p:nvSpPr>
        <p:spPr bwMode="auto">
          <a:xfrm>
            <a:off x="2888974" y="67991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1733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449318" y="271462"/>
            <a:ext cx="8736723" cy="1325563"/>
          </a:xfrm>
        </p:spPr>
        <p:txBody>
          <a:bodyPr>
            <a:no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Q.14.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Treat this dataset as a binomial distribution where</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p is the probability that a person ordering an EV is above 50 years age. What is the probability that out of a random sample of 10 buyers exactly 6 are above 50 years of age?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r>
              <a:rPr lang="en-IN" sz="2400" b="1" u="sng" dirty="0">
                <a:latin typeface="Times New Roman" panose="02020603050405020304" pitchFamily="18" charset="0"/>
                <a:cs typeface="Times New Roman" panose="02020603050405020304" pitchFamily="18" charset="0"/>
              </a:rPr>
              <a:t>-Code Snippet and Solution</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2">
            <a:extLst>
              <a:ext uri="{FF2B5EF4-FFF2-40B4-BE49-F238E27FC236}">
                <a16:creationId xmlns:a16="http://schemas.microsoft.com/office/drawing/2014/main" xmlns="" id="{5584C68A-9E99-4B06-B994-F31B564B8742}"/>
              </a:ext>
            </a:extLst>
          </p:cNvPr>
          <p:cNvSpPr>
            <a:spLocks noChangeArrowheads="1"/>
          </p:cNvSpPr>
          <p:nvPr/>
        </p:nvSpPr>
        <p:spPr bwMode="auto">
          <a:xfrm>
            <a:off x="838200" y="232012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7" name="Picture 26">
            <a:extLst>
              <a:ext uri="{FF2B5EF4-FFF2-40B4-BE49-F238E27FC236}">
                <a16:creationId xmlns:a16="http://schemas.microsoft.com/office/drawing/2014/main" xmlns="" id="{A924C0D1-0AAB-415B-8969-3FC9E040F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77320"/>
            <a:ext cx="5876925" cy="174008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FA824897-02EB-47FD-889E-B4EB2FAC3FD0}"/>
              </a:ext>
            </a:extLst>
          </p:cNvPr>
          <p:cNvSpPr>
            <a:spLocks noChangeArrowheads="1"/>
          </p:cNvSpPr>
          <p:nvPr/>
        </p:nvSpPr>
        <p:spPr bwMode="auto">
          <a:xfrm>
            <a:off x="838200" y="40822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311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438807" y="274922"/>
            <a:ext cx="9083565" cy="1609578"/>
          </a:xfrm>
        </p:spPr>
        <p:txBody>
          <a:bodyPr>
            <a:normAutofit fontScale="90000"/>
          </a:bodyPr>
          <a:lstStyle/>
          <a:p>
            <a:r>
              <a:rPr lang="en-IN" sz="2400" b="1" dirty="0">
                <a:latin typeface="Times New Roman" panose="02020603050405020304" pitchFamily="18" charset="0"/>
                <a:cs typeface="Times New Roman" panose="02020603050405020304" pitchFamily="18" charset="0"/>
              </a:rPr>
              <a:t>Q.15.</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 study claims that 10% of all customers for an EV scooter are above 50</a:t>
            </a:r>
            <a:r>
              <a:rPr lang="en-US" sz="2400" b="1" dirty="0">
                <a:effectLst/>
                <a:latin typeface="Times New Roman" panose="02020603050405020304" pitchFamily="18" charset="0"/>
                <a:cs typeface="Times New Roman" panose="02020603050405020304" pitchFamily="18" charset="0"/>
              </a:rPr>
              <a:t> years of age. Using the Normal approximation of a Binomial distribution, find the probability that in a random sample of 300 prospective customers exactly 25 will be above 50 years of age.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2080591"/>
            <a:ext cx="10515600" cy="4096372"/>
          </a:xfrm>
        </p:spPr>
        <p:txBody>
          <a:bodyPr>
            <a:normAutofit/>
          </a:bodyPr>
          <a:lstStyle/>
          <a:p>
            <a:pPr marL="0" indent="0" algn="just">
              <a:buNone/>
            </a:pPr>
            <a:r>
              <a:rPr lang="en-IN" sz="2400" b="1" u="sng" dirty="0">
                <a:latin typeface="Times New Roman" panose="02020603050405020304" pitchFamily="18" charset="0"/>
                <a:cs typeface="Times New Roman" panose="02020603050405020304" pitchFamily="18" charset="0"/>
              </a:rPr>
              <a:t>-Code Snippet and Solution</a:t>
            </a:r>
          </a:p>
          <a:p>
            <a:pPr marL="0" indent="0" algn="just">
              <a:buNone/>
            </a:pP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5">
            <a:extLst>
              <a:ext uri="{FF2B5EF4-FFF2-40B4-BE49-F238E27FC236}">
                <a16:creationId xmlns:a16="http://schemas.microsoft.com/office/drawing/2014/main" xmlns="" id="{65AB012D-89AA-4F7C-8CE2-A48D5722EB93}"/>
              </a:ext>
            </a:extLst>
          </p:cNvPr>
          <p:cNvSpPr>
            <a:spLocks noChangeArrowheads="1"/>
          </p:cNvSpPr>
          <p:nvPr/>
        </p:nvSpPr>
        <p:spPr bwMode="auto">
          <a:xfrm>
            <a:off x="689114" y="2268680"/>
            <a:ext cx="12785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364" name="Picture 27">
            <a:extLst>
              <a:ext uri="{FF2B5EF4-FFF2-40B4-BE49-F238E27FC236}">
                <a16:creationId xmlns:a16="http://schemas.microsoft.com/office/drawing/2014/main" xmlns="" id="{FF1D4E3B-5AAA-4F5D-8EB7-5BDC2F6E9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338" y="3127276"/>
            <a:ext cx="10004816" cy="1197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xmlns="" id="{075DAE18-D791-4CE6-AB62-D7CC24F787B1}"/>
              </a:ext>
            </a:extLst>
          </p:cNvPr>
          <p:cNvSpPr>
            <a:spLocks noChangeArrowheads="1"/>
          </p:cNvSpPr>
          <p:nvPr/>
        </p:nvSpPr>
        <p:spPr bwMode="auto">
          <a:xfrm>
            <a:off x="689114" y="3268805"/>
            <a:ext cx="12785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5642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67673A-E47F-584C-1578-ED837F27F5C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Dataset – Zen Automotives </a:t>
            </a:r>
          </a:p>
          <a:p>
            <a:pPr lvl="2" algn="just">
              <a:buFontTx/>
              <a:buChar char="-"/>
            </a:pPr>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Utilize core statistical theoretical concepts and knowledge to solve the questions and write inferences based on the observation of the solutions.</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xmlns=""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459827" y="261937"/>
            <a:ext cx="8911361" cy="1325563"/>
          </a:xfrm>
        </p:spPr>
        <p:txBody>
          <a:bodyPr>
            <a:normAutofit fontScale="90000"/>
          </a:bodyPr>
          <a:lstStyle/>
          <a:p>
            <a:r>
              <a:rPr lang="en-IN" sz="3100" b="1" dirty="0">
                <a:latin typeface="Times New Roman" panose="02020603050405020304" pitchFamily="18" charset="0"/>
                <a:cs typeface="Times New Roman" panose="02020603050405020304" pitchFamily="18" charset="0"/>
              </a:rPr>
              <a:t>Q.16</a:t>
            </a:r>
            <a:r>
              <a:rPr lang="en-IN" b="1" dirty="0">
                <a:latin typeface="Times New Roman" panose="02020603050405020304" pitchFamily="18" charset="0"/>
                <a:cs typeface="Times New Roman" panose="02020603050405020304" pitchFamily="18" charset="0"/>
              </a:rPr>
              <a:t>.</a:t>
            </a:r>
            <a:r>
              <a:rPr lang="en-US" sz="1800" b="1" dirty="0">
                <a:effectLst/>
                <a:latin typeface="Times New Roman" panose="02020603050405020304" pitchFamily="18" charset="0"/>
                <a:ea typeface="Calibri" panose="020F0502020204030204" pitchFamily="34" charset="0"/>
              </a:rPr>
              <a:t> </a:t>
            </a:r>
            <a:r>
              <a:rPr lang="en-IN" sz="2700" b="1" dirty="0">
                <a:effectLst/>
                <a:latin typeface="Times New Roman" panose="02020603050405020304" pitchFamily="18" charset="0"/>
                <a:ea typeface="Calibri" panose="020F0502020204030204" pitchFamily="34" charset="0"/>
                <a:cs typeface="Times New Roman" panose="02020603050405020304" pitchFamily="18" charset="0"/>
              </a:rPr>
              <a:t>Compute a 95% Confidence Interval for the true mean age of the</a:t>
            </a:r>
            <a:r>
              <a:rPr lang="en-US" sz="2700" b="1" dirty="0">
                <a:effectLst/>
                <a:latin typeface="Times New Roman" panose="02020603050405020304" pitchFamily="18" charset="0"/>
                <a:ea typeface="Calibri" panose="020F0502020204030204" pitchFamily="34" charset="0"/>
                <a:cs typeface="Times New Roman" panose="02020603050405020304" pitchFamily="18" charset="0"/>
              </a:rPr>
              <a:t> population of EV scooter buyers for the dataset using appropriate distribution. (</a:t>
            </a:r>
            <a:r>
              <a:rPr lang="en-US" sz="2700" b="1" dirty="0">
                <a:effectLst/>
                <a:latin typeface="Times New Roman" panose="02020603050405020304" pitchFamily="18" charset="0"/>
                <a:cs typeface="Times New Roman" panose="02020603050405020304" pitchFamily="18" charset="0"/>
              </a:rPr>
              <a:t>State reasons as to why did you use a z or t distribution)</a:t>
            </a:r>
            <a:endParaRPr lang="en-IN" sz="27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a:t>
            </a:r>
            <a:r>
              <a:rPr lang="en-IN" sz="2400" b="1" u="sng" dirty="0">
                <a:latin typeface="Times New Roman" panose="02020603050405020304" pitchFamily="18" charset="0"/>
                <a:cs typeface="Times New Roman" panose="02020603050405020304" pitchFamily="18" charset="0"/>
              </a:rPr>
              <a:t>Code Snippet and Solution</a:t>
            </a:r>
          </a:p>
          <a:p>
            <a:pPr marL="0" indent="0" algn="just">
              <a:buNone/>
            </a:pP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6386" name="Picture 28">
            <a:extLst>
              <a:ext uri="{FF2B5EF4-FFF2-40B4-BE49-F238E27FC236}">
                <a16:creationId xmlns:a16="http://schemas.microsoft.com/office/drawing/2014/main" xmlns="" id="{69A77125-230C-44A9-B1D1-21ABCC546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948" y="2495550"/>
            <a:ext cx="57340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29">
            <a:extLst>
              <a:ext uri="{FF2B5EF4-FFF2-40B4-BE49-F238E27FC236}">
                <a16:creationId xmlns:a16="http://schemas.microsoft.com/office/drawing/2014/main" xmlns="" id="{E52F738D-F62D-498C-9D8E-559FC3866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948" y="3429000"/>
            <a:ext cx="5734050" cy="1743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1900B3E0-7D84-42D8-B9C1-BE4628429904}"/>
              </a:ext>
            </a:extLst>
          </p:cNvPr>
          <p:cNvSpPr>
            <a:spLocks noChangeArrowheads="1"/>
          </p:cNvSpPr>
          <p:nvPr/>
        </p:nvSpPr>
        <p:spPr bwMode="auto">
          <a:xfrm>
            <a:off x="1205948" y="2038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a:extLst>
              <a:ext uri="{FF2B5EF4-FFF2-40B4-BE49-F238E27FC236}">
                <a16:creationId xmlns:a16="http://schemas.microsoft.com/office/drawing/2014/main" xmlns="" id="{D4BED871-135D-4F0F-9E3A-09F6346D057B}"/>
              </a:ext>
            </a:extLst>
          </p:cNvPr>
          <p:cNvSpPr>
            <a:spLocks noChangeArrowheads="1"/>
          </p:cNvSpPr>
          <p:nvPr/>
        </p:nvSpPr>
        <p:spPr bwMode="auto">
          <a:xfrm>
            <a:off x="1205948" y="2971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a:extLst>
              <a:ext uri="{FF2B5EF4-FFF2-40B4-BE49-F238E27FC236}">
                <a16:creationId xmlns:a16="http://schemas.microsoft.com/office/drawing/2014/main" xmlns="" id="{3AC731D4-F8AD-4551-8AE4-249E4296D4E1}"/>
              </a:ext>
            </a:extLst>
          </p:cNvPr>
          <p:cNvSpPr>
            <a:spLocks noChangeArrowheads="1"/>
          </p:cNvSpPr>
          <p:nvPr/>
        </p:nvSpPr>
        <p:spPr bwMode="auto">
          <a:xfrm>
            <a:off x="1205948" y="5172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972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501869" y="301624"/>
            <a:ext cx="8663152" cy="1325563"/>
          </a:xfrm>
        </p:spPr>
        <p:txBody>
          <a:bodyPr>
            <a:noAutofit/>
          </a:bodyPr>
          <a:lstStyle/>
          <a:p>
            <a:r>
              <a:rPr lang="en-IN" sz="2400" b="1" dirty="0">
                <a:latin typeface="Times New Roman" panose="02020603050405020304" pitchFamily="18" charset="0"/>
                <a:cs typeface="Times New Roman" panose="02020603050405020304" pitchFamily="18" charset="0"/>
              </a:rPr>
              <a:t>Q.17.</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 data scientist wants to estimate with 95% confidence the proportion of</a:t>
            </a:r>
            <a:r>
              <a:rPr lang="en-US" sz="2400" b="1" dirty="0">
                <a:effectLst/>
                <a:latin typeface="Times New Roman" panose="02020603050405020304" pitchFamily="18" charset="0"/>
                <a:cs typeface="Times New Roman" panose="02020603050405020304" pitchFamily="18" charset="0"/>
              </a:rPr>
              <a:t> people who own an EV in the population. A recent study showed that 20% of people interviewed had an EV. The data scientist wants to be accurate within 2% of the true proportion. Find the minimum sample size necessary.</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endParaRPr lang="en-IN" sz="2400" b="1" u="sng" dirty="0">
              <a:latin typeface="Times New Roman" panose="02020603050405020304" pitchFamily="18" charset="0"/>
              <a:cs typeface="Times New Roman" panose="02020603050405020304" pitchFamily="18" charset="0"/>
            </a:endParaRPr>
          </a:p>
          <a:p>
            <a:pPr marL="0" indent="0" algn="just">
              <a:buNone/>
            </a:pPr>
            <a:r>
              <a:rPr lang="en-IN" sz="2400" b="1" u="sng" dirty="0">
                <a:latin typeface="Times New Roman" panose="02020603050405020304" pitchFamily="18" charset="0"/>
                <a:cs typeface="Times New Roman" panose="02020603050405020304" pitchFamily="18" charset="0"/>
              </a:rPr>
              <a:t>-Code Snippet</a:t>
            </a:r>
          </a:p>
          <a:p>
            <a:pPr marL="0" indent="0" algn="just">
              <a:buNone/>
            </a:pP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2">
            <a:extLst>
              <a:ext uri="{FF2B5EF4-FFF2-40B4-BE49-F238E27FC236}">
                <a16:creationId xmlns:a16="http://schemas.microsoft.com/office/drawing/2014/main" xmlns="" id="{DCD9C9F1-B9A5-4F24-9241-F5256F3F7AFB}"/>
              </a:ext>
            </a:extLst>
          </p:cNvPr>
          <p:cNvSpPr>
            <a:spLocks noChangeArrowheads="1"/>
          </p:cNvSpPr>
          <p:nvPr/>
        </p:nvSpPr>
        <p:spPr bwMode="auto">
          <a:xfrm>
            <a:off x="371475" y="1905000"/>
            <a:ext cx="1337741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09" name="Picture 30">
            <a:extLst>
              <a:ext uri="{FF2B5EF4-FFF2-40B4-BE49-F238E27FC236}">
                <a16:creationId xmlns:a16="http://schemas.microsoft.com/office/drawing/2014/main" xmlns="" id="{A4B13D0C-B28A-4C9D-B57B-90BA42986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365" y="3091008"/>
            <a:ext cx="6281116"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0B3C6BCC-6710-4E63-B06D-6F80DA31996B}"/>
              </a:ext>
            </a:extLst>
          </p:cNvPr>
          <p:cNvSpPr>
            <a:spLocks noChangeArrowheads="1"/>
          </p:cNvSpPr>
          <p:nvPr/>
        </p:nvSpPr>
        <p:spPr bwMode="auto">
          <a:xfrm>
            <a:off x="371475" y="3429000"/>
            <a:ext cx="1337741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19085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fontScale="90000"/>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Q.18. The same data scientist wants to estimate the proportion of executives</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who own an EV. She wants to be 90% confident and accurate within 5% of true proportion. Find the minimum sample size necessa</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ry.</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1771650"/>
            <a:ext cx="10515600" cy="4351338"/>
          </a:xfrm>
        </p:spPr>
        <p:txBody>
          <a:bodyPr>
            <a:normAutofit/>
          </a:bodyPr>
          <a:lstStyle/>
          <a:p>
            <a:pPr marL="0" indent="0" algn="just">
              <a:buNone/>
            </a:pPr>
            <a:r>
              <a:rPr lang="en-IN" sz="2400" b="1" u="sng" dirty="0">
                <a:latin typeface="Times New Roman" panose="02020603050405020304" pitchFamily="18" charset="0"/>
                <a:cs typeface="Times New Roman" panose="02020603050405020304" pitchFamily="18" charset="0"/>
              </a:rPr>
              <a:t>-Code Snippet and Solution</a:t>
            </a: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2">
            <a:extLst>
              <a:ext uri="{FF2B5EF4-FFF2-40B4-BE49-F238E27FC236}">
                <a16:creationId xmlns:a16="http://schemas.microsoft.com/office/drawing/2014/main" xmlns="" id="{90052C28-319A-44C3-9F20-F0572BF425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31">
            <a:extLst>
              <a:ext uri="{FF2B5EF4-FFF2-40B4-BE49-F238E27FC236}">
                <a16:creationId xmlns:a16="http://schemas.microsoft.com/office/drawing/2014/main" xmlns="" id="{41F6DAC5-0F0F-49C8-8F6E-B71D31451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91" y="2543175"/>
            <a:ext cx="5724525" cy="13397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7747E7D9-F965-4752-87C4-C550C7E18A25}"/>
              </a:ext>
            </a:extLst>
          </p:cNvPr>
          <p:cNvSpPr>
            <a:spLocks noChangeArrowheads="1"/>
          </p:cNvSpPr>
          <p:nvPr/>
        </p:nvSpPr>
        <p:spPr bwMode="auto">
          <a:xfrm>
            <a:off x="0" y="1543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070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fontScale="90000"/>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Q.19. A researcher claims that currently 20% of the population are owning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EVs. Test his claim with an alpha =0.05 if out of a random sample of 30 two-wheeler owners only 5 own an EV.</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r>
              <a:rPr lang="en-IN" sz="2400" b="1" u="sng" dirty="0">
                <a:latin typeface="Times New Roman" panose="02020603050405020304" pitchFamily="18" charset="0"/>
                <a:cs typeface="Times New Roman" panose="02020603050405020304" pitchFamily="18" charset="0"/>
              </a:rPr>
              <a:t>-Code Snippet</a:t>
            </a: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2">
            <a:extLst>
              <a:ext uri="{FF2B5EF4-FFF2-40B4-BE49-F238E27FC236}">
                <a16:creationId xmlns:a16="http://schemas.microsoft.com/office/drawing/2014/main" xmlns="" id="{DEBC8C36-BA7C-4453-BA27-5604100F82C1}"/>
              </a:ext>
            </a:extLst>
          </p:cNvPr>
          <p:cNvSpPr>
            <a:spLocks noChangeArrowheads="1"/>
          </p:cNvSpPr>
          <p:nvPr/>
        </p:nvSpPr>
        <p:spPr bwMode="auto">
          <a:xfrm>
            <a:off x="530087" y="19902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32">
            <a:extLst>
              <a:ext uri="{FF2B5EF4-FFF2-40B4-BE49-F238E27FC236}">
                <a16:creationId xmlns:a16="http://schemas.microsoft.com/office/drawing/2014/main" xmlns="" id="{594DB8FC-EB29-4384-8508-B2EF64841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87" y="2447484"/>
            <a:ext cx="5724525" cy="1190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35F0E34A-D3C1-443C-A826-EBB742335E71}"/>
              </a:ext>
            </a:extLst>
          </p:cNvPr>
          <p:cNvSpPr>
            <a:spLocks noChangeArrowheads="1"/>
          </p:cNvSpPr>
          <p:nvPr/>
        </p:nvSpPr>
        <p:spPr bwMode="auto">
          <a:xfrm>
            <a:off x="530087" y="36381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49306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522890" y="317475"/>
            <a:ext cx="8848298" cy="1325563"/>
          </a:xfrm>
        </p:spPr>
        <p:txBody>
          <a:bodyPr>
            <a:normAutofit fontScale="90000"/>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Q.20. Assume you are working for a Consumer Protection Agency that looks at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complaints raised by customers for the transportation industry. Say you have been receiving complaints about the mileage of the latest EV launched by the Zen Auto-motives. Zen allows you to test randomly 40 of its new EVs to test mileage. Zen claims that the new EVs get a mileage of 96 kmpl on the</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highway. Your results show a mean of 91.3 kmpl and a standard deviation of</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14.4.</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-Code Snippet</a:t>
            </a:r>
            <a:endParaRPr lang="en-US" sz="20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2">
            <a:extLst>
              <a:ext uri="{FF2B5EF4-FFF2-40B4-BE49-F238E27FC236}">
                <a16:creationId xmlns:a16="http://schemas.microsoft.com/office/drawing/2014/main" xmlns="" id="{B73AA67F-605C-43B3-9EA6-D019EB9ED8C3}"/>
              </a:ext>
            </a:extLst>
          </p:cNvPr>
          <p:cNvSpPr>
            <a:spLocks noChangeArrowheads="1"/>
          </p:cNvSpPr>
          <p:nvPr/>
        </p:nvSpPr>
        <p:spPr bwMode="auto">
          <a:xfrm>
            <a:off x="838199" y="1990284"/>
            <a:ext cx="129827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81" name="Picture 33">
            <a:extLst>
              <a:ext uri="{FF2B5EF4-FFF2-40B4-BE49-F238E27FC236}">
                <a16:creationId xmlns:a16="http://schemas.microsoft.com/office/drawing/2014/main" xmlns="" id="{A11A66DC-8290-4488-87AF-F94E4864AC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447484"/>
            <a:ext cx="6105939" cy="6402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C50A02D8-75F0-4F31-BCDA-E63947D55E59}"/>
              </a:ext>
            </a:extLst>
          </p:cNvPr>
          <p:cNvSpPr>
            <a:spLocks noChangeArrowheads="1"/>
          </p:cNvSpPr>
          <p:nvPr/>
        </p:nvSpPr>
        <p:spPr bwMode="auto">
          <a:xfrm>
            <a:off x="838199" y="2895159"/>
            <a:ext cx="129827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5">
            <a:extLst>
              <a:ext uri="{FF2B5EF4-FFF2-40B4-BE49-F238E27FC236}">
                <a16:creationId xmlns:a16="http://schemas.microsoft.com/office/drawing/2014/main" xmlns="" id="{A54D7F03-0066-4565-97A5-CDFFA80557B3}"/>
              </a:ext>
            </a:extLst>
          </p:cNvPr>
          <p:cNvSpPr>
            <a:spLocks noChangeArrowheads="1"/>
          </p:cNvSpPr>
          <p:nvPr/>
        </p:nvSpPr>
        <p:spPr bwMode="auto">
          <a:xfrm>
            <a:off x="966863" y="3500035"/>
            <a:ext cx="733085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 Show why you support Zen</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claim using the P-value obtained</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84" name="Picture 34">
            <a:extLst>
              <a:ext uri="{FF2B5EF4-FFF2-40B4-BE49-F238E27FC236}">
                <a16:creationId xmlns:a16="http://schemas.microsoft.com/office/drawing/2014/main" xmlns="" id="{A932D0B1-758F-479F-BECB-1E8FB6568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863" y="4067189"/>
            <a:ext cx="52959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xmlns="" id="{3DAC2B38-2FCD-43A6-BE81-ED325C391A11}"/>
              </a:ext>
            </a:extLst>
          </p:cNvPr>
          <p:cNvSpPr>
            <a:spLocks noChangeArrowheads="1"/>
          </p:cNvSpPr>
          <p:nvPr/>
        </p:nvSpPr>
        <p:spPr bwMode="auto">
          <a:xfrm>
            <a:off x="1424063" y="49815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1006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212035"/>
            <a:ext cx="10515600" cy="5964928"/>
          </a:xfrm>
        </p:spPr>
        <p:txBody>
          <a:bodyPr>
            <a:normAutofit/>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angle 2">
            <a:extLst>
              <a:ext uri="{FF2B5EF4-FFF2-40B4-BE49-F238E27FC236}">
                <a16:creationId xmlns:a16="http://schemas.microsoft.com/office/drawing/2014/main" xmlns="" id="{65F471AF-E21A-4950-95BD-CC0E658A25BC}"/>
              </a:ext>
            </a:extLst>
          </p:cNvPr>
          <p:cNvSpPr>
            <a:spLocks noChangeArrowheads="1"/>
          </p:cNvSpPr>
          <p:nvPr/>
        </p:nvSpPr>
        <p:spPr bwMode="auto">
          <a:xfrm>
            <a:off x="838200" y="407496"/>
            <a:ext cx="11155105"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 After more complaints you decide to test the variability of the mileage on</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highway.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 questioning Zen’s quality control engineer,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you find that they are claiming a standard deviation of 7.2. Test the claim about the standard deviation.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-Code Snippet &amp; Solution</a:t>
            </a:r>
            <a:endPar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505" name="Picture 35">
            <a:extLst>
              <a:ext uri="{FF2B5EF4-FFF2-40B4-BE49-F238E27FC236}">
                <a16:creationId xmlns:a16="http://schemas.microsoft.com/office/drawing/2014/main" xmlns="" id="{3844FD65-7AC5-494B-930A-829D28798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01" y="2497280"/>
            <a:ext cx="5724525" cy="1295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4AE611BA-F57B-401F-9CB9-F8444770B5F5}"/>
              </a:ext>
            </a:extLst>
          </p:cNvPr>
          <p:cNvSpPr>
            <a:spLocks noChangeArrowheads="1"/>
          </p:cNvSpPr>
          <p:nvPr/>
        </p:nvSpPr>
        <p:spPr bwMode="auto">
          <a:xfrm>
            <a:off x="1295400" y="29163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95351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1176192"/>
            <a:ext cx="10515600" cy="487863"/>
          </a:xfrm>
        </p:spPr>
        <p:txBody>
          <a:bodyPr>
            <a:noAutofit/>
          </a:bodyPr>
          <a:lstStyle/>
          <a:p>
            <a:pPr marL="342900" marR="0" lvl="0" indent="-342900">
              <a:lnSpc>
                <a:spcPct val="107000"/>
              </a:lnSpc>
              <a:spcBef>
                <a:spcPts val="0"/>
              </a:spcBef>
              <a:spcAft>
                <a:spcPts val="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Write a summary of results and the action that Zen must take to remedy</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the complaints</a:t>
            </a:r>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Solution</a:t>
            </a:r>
          </a:p>
          <a:p>
            <a:pPr marL="457200" marR="0">
              <a:lnSpc>
                <a:spcPct val="107000"/>
              </a:lnSpc>
              <a:spcBef>
                <a:spcPts val="0"/>
              </a:spcBef>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zen must take a larger sample size and check again the p value if then the null hypothesis remains true, he must change the claimed mileage.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80189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fontScale="90000"/>
          </a:bodyPr>
          <a:lstStyle/>
          <a:p>
            <a:r>
              <a:rPr lang="en-IN" sz="3100" b="1" dirty="0">
                <a:effectLst/>
                <a:latin typeface="Times New Roman" panose="02020603050405020304" pitchFamily="18" charset="0"/>
                <a:ea typeface="Calibri" panose="020F0502020204030204" pitchFamily="34" charset="0"/>
                <a:cs typeface="Times New Roman" panose="02020603050405020304" pitchFamily="18" charset="0"/>
              </a:rPr>
              <a:t>D. What is your position on performing the test for variability along with the</a:t>
            </a:r>
            <a:r>
              <a:rPr lang="en-US" sz="3100" b="1" dirty="0">
                <a:effectLst/>
                <a:latin typeface="Calibri" panose="020F0502020204030204" pitchFamily="34" charset="0"/>
                <a:ea typeface="Calibri" panose="020F0502020204030204" pitchFamily="34" charset="0"/>
                <a:cs typeface="Times New Roman" panose="02020603050405020304" pitchFamily="18" charset="0"/>
              </a:rPr>
              <a:t> test for means?</a:t>
            </a:r>
            <a:br>
              <a:rPr lang="en-US" sz="3100" b="1" dirty="0">
                <a:effectLst/>
                <a:latin typeface="Calibri" panose="020F0502020204030204" pitchFamily="34" charset="0"/>
                <a:ea typeface="Calibri" panose="020F0502020204030204" pitchFamily="34" charset="0"/>
                <a:cs typeface="Times New Roman" panose="02020603050405020304" pitchFamily="18" charset="0"/>
              </a:rPr>
            </a:br>
            <a:endParaRPr lang="en-IN" sz="31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a:bodyPr>
          <a:lstStyle/>
          <a:p>
            <a:pPr marL="0" indent="0" algn="just">
              <a:buNone/>
            </a:pPr>
            <a:r>
              <a:rPr lang="en-IN" sz="2400" b="1" u="sng" dirty="0">
                <a:latin typeface="Times New Roman" panose="02020603050405020304" pitchFamily="18" charset="0"/>
                <a:cs typeface="Times New Roman" panose="02020603050405020304" pitchFamily="18" charset="0"/>
              </a:rPr>
              <a:t>-Solution</a:t>
            </a:r>
          </a:p>
          <a:p>
            <a:pPr marL="0" indent="0" algn="jus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P</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erforming the test of means on the above dataset concludes that the customer claim stands true that is the null hypothesis is accepted and zen should change the claim of the mileage offered by the EV.</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4783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Autofit/>
          </a:bodyPr>
          <a:lstStyle/>
          <a:p>
            <a:r>
              <a:rPr lang="en-IN" sz="2800" b="1" dirty="0">
                <a:latin typeface="Times New Roman" panose="02020603050405020304" pitchFamily="18" charset="0"/>
                <a:cs typeface="Times New Roman" panose="02020603050405020304" pitchFamily="18" charset="0"/>
              </a:rPr>
              <a:t>Q.21.</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Write a report comparing and contrasting Descriptive vs Inferential</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Statistics in about 200-500 words and how each helps to get more insight into the data at hand.</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p:txBody>
          <a:bodyPr>
            <a:normAutofit fontScale="92500" lnSpcReduction="20000"/>
          </a:bodyPr>
          <a:lstStyle/>
          <a:p>
            <a:pPr marL="0" indent="0" algn="just">
              <a:buNone/>
            </a:pPr>
            <a:r>
              <a:rPr lang="en-IN" sz="2400" b="1" u="sng" dirty="0">
                <a:latin typeface="Times New Roman" panose="02020603050405020304" pitchFamily="18" charset="0"/>
                <a:cs typeface="Times New Roman" panose="02020603050405020304" pitchFamily="18" charset="0"/>
              </a:rPr>
              <a:t>-Solution</a:t>
            </a:r>
          </a:p>
          <a:p>
            <a:pPr marL="0" indent="0" algn="just">
              <a:buNone/>
            </a:pPr>
            <a:endParaRPr lang="en-IN" sz="2400" b="1" u="sng" dirty="0">
              <a:latin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Descriptive Statistics: Descriptive statistics is a term given to the analysis of data that helps to describe, show and summarize data in a meaningful way. It is a simple way to describe our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Descriptive statistics is very important to present our raw data ineffective/meaningful way using numerical calculations or graphs or tables.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type of statistics is applied to already known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Descriptive statistics are used to describe the characteristics or features of a dataset.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term ‘descriptive statistics’ can be used to describe both individual quantitative observations (also known as ‘summary statistics’) as well as the overall process of obtaining insights from these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use descriptive statistics to describe both an entire population or an individual sample.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Because they are merely explanatory, descriptive statistics are not heavily concerned with the differences between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two types of data. So, what measures do descriptive statistics look at? While there are many, important ones include: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Distribution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Central tendency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Variability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5508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927652"/>
            <a:ext cx="10515600" cy="5249311"/>
          </a:xfrm>
        </p:spPr>
        <p:txBody>
          <a:bodyPr>
            <a:normAutofit fontScale="62500" lnSpcReduction="20000"/>
          </a:bodyPr>
          <a:lstStyle/>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Inferential Statistics: In inferential statistics, predictions are made by taking any group of data in which you are interested.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It can be defined as a random sample of data taken from a population to describe and make inferences about the population.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Any group of data that includes all the data you are interested in is known as population.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It basically allows you to make predictions by taking a small sample instead of working on the whole population.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we’ve established that descriptive statistics focus on summarizing the key features of a dataset. Meanwhile, inferential statistics focus on making generalizations about a larger population based on a representative sample of that population. Because inferential statistics focuses on making predictions (rather than stating facts) its results are usually in the form of a probability.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Unsurprisingly, the accuracy of inferential statistics relies heavily on the sample data being both accurate and representative of the larger population.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To do this involves obtaining a random sample. If you’ve ever read news coverage of scientific studies,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you’ll have come across the term before. The implication is always that random sampling means better results.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On the flipside, results that are based on biased or non-random samples are usually thrown out.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Random sampling is very important for carrying out inferential techniques.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590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a:xfrm>
            <a:off x="587466" y="340015"/>
            <a:ext cx="8532988" cy="1003300"/>
          </a:xfrm>
        </p:spPr>
        <p:txBody>
          <a:bodyPr>
            <a:noAutofit/>
          </a:bodyPr>
          <a:lstStyle/>
          <a:p>
            <a:r>
              <a:rPr lang="en-US" sz="2800" b="1" dirty="0">
                <a:latin typeface="Times New Roman" panose="02020603050405020304" pitchFamily="18" charset="0"/>
                <a:cs typeface="Times New Roman" panose="02020603050405020304" pitchFamily="18" charset="0"/>
              </a:rPr>
              <a:t>Q.1.</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Compute the mean, median and the mode of the data</a:t>
            </a: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176192"/>
            <a:ext cx="10515600" cy="5000771"/>
          </a:xfrm>
        </p:spPr>
        <p:txBody>
          <a:bodyPr/>
          <a:lstStyle/>
          <a:p>
            <a:pPr marL="0" indent="0">
              <a:buNone/>
            </a:pPr>
            <a:r>
              <a:rPr lang="en-US"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Provide Understanding</a:t>
            </a: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By summing all the numbers in a data collection and dividing by the total number of values in the set, the mean (average) of the data set can be determined. A data collection is ordered from least to largest, and the median is the midpoint number. The data set's mode is the number that appears the most frequently.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sz="2400" b="1" u="sng" dirty="0">
                <a:latin typeface="Times New Roman" panose="02020603050405020304" pitchFamily="18" charset="0"/>
                <a:cs typeface="Times New Roman" panose="02020603050405020304" pitchFamily="18" charset="0"/>
              </a:rPr>
              <a:t>Code Snippet and Solution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1" name="Rectangle 8">
            <a:extLst>
              <a:ext uri="{FF2B5EF4-FFF2-40B4-BE49-F238E27FC236}">
                <a16:creationId xmlns:a16="http://schemas.microsoft.com/office/drawing/2014/main" xmlns="" id="{7E155F36-5F6B-482B-B256-8D30881D2A0D}"/>
              </a:ext>
            </a:extLst>
          </p:cNvPr>
          <p:cNvSpPr>
            <a:spLocks noChangeArrowheads="1"/>
          </p:cNvSpPr>
          <p:nvPr/>
        </p:nvSpPr>
        <p:spPr bwMode="auto">
          <a:xfrm>
            <a:off x="1099931" y="3416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1">
            <a:extLst>
              <a:ext uri="{FF2B5EF4-FFF2-40B4-BE49-F238E27FC236}">
                <a16:creationId xmlns:a16="http://schemas.microsoft.com/office/drawing/2014/main" xmlns="" id="{A915F913-492B-4E20-9236-72CB922FD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931" y="3280065"/>
            <a:ext cx="9859617"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xmlns="" id="{8454B225-C740-4DBB-A470-E7A30F467943}"/>
              </a:ext>
            </a:extLst>
          </p:cNvPr>
          <p:cNvSpPr>
            <a:spLocks noChangeArrowheads="1"/>
          </p:cNvSpPr>
          <p:nvPr/>
        </p:nvSpPr>
        <p:spPr bwMode="auto">
          <a:xfrm>
            <a:off x="1099931" y="6311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55443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67673A-E47F-584C-1578-ED837F27F5C1}"/>
              </a:ext>
            </a:extLst>
          </p:cNvPr>
          <p:cNvSpPr>
            <a:spLocks noGrp="1"/>
          </p:cNvSpPr>
          <p:nvPr>
            <p:ph idx="1"/>
          </p:nvPr>
        </p:nvSpPr>
        <p:spPr>
          <a:xfrm>
            <a:off x="712076" y="1825625"/>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Dataset – Basketball dataset</a:t>
            </a:r>
          </a:p>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IN" sz="2400" dirty="0">
                <a:latin typeface="ArialMT"/>
              </a:rPr>
              <a:t>R</a:t>
            </a:r>
            <a:r>
              <a:rPr lang="en-IN" sz="2400" dirty="0">
                <a:effectLst/>
                <a:latin typeface="ArialMT"/>
              </a:rPr>
              <a:t>eport building using EDA and visualization techniques to help the business, take decisions using insights from the data </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xmlns=""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1041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874643"/>
            <a:ext cx="10515600" cy="789412"/>
          </a:xfrm>
        </p:spPr>
        <p:txBody>
          <a:bodyPr>
            <a:normAutofit fontScale="90000"/>
          </a:bodyPr>
          <a:lstStyle/>
          <a:p>
            <a:r>
              <a:rPr lang="en-US" sz="3100" b="1" dirty="0">
                <a:latin typeface="Times New Roman" panose="02020603050405020304" pitchFamily="18" charset="0"/>
                <a:cs typeface="Times New Roman" panose="02020603050405020304" pitchFamily="18" charset="0"/>
              </a:rPr>
              <a:t>Q.1. Read the data set, clean the data and prepare a </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final dataset to be used for analysis</a:t>
            </a:r>
            <a:r>
              <a:rPr lang="en-US" b="1" dirty="0"/>
              <a:t/>
            </a:r>
            <a:br>
              <a:rPr lang="en-US" b="1" dirty="0"/>
            </a:br>
            <a:r>
              <a:rPr lang="en-US" b="1" dirty="0"/>
              <a:t/>
            </a:r>
            <a:br>
              <a:rPr lang="en-US" b="1" dirty="0"/>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1176192"/>
            <a:ext cx="10515600" cy="5000771"/>
          </a:xfrm>
        </p:spPr>
        <p:txBody>
          <a:bodyPr>
            <a:normAutofit/>
          </a:bodyPr>
          <a:lstStyle/>
          <a:p>
            <a:pPr marL="0" indent="0" algn="just">
              <a:buNone/>
            </a:pPr>
            <a:r>
              <a:rPr lang="en-IN" sz="2400" b="1" u="sng" dirty="0">
                <a:latin typeface="Times New Roman" panose="02020603050405020304" pitchFamily="18" charset="0"/>
                <a:cs typeface="Times New Roman" panose="02020603050405020304" pitchFamily="18" charset="0"/>
              </a:rPr>
              <a:t>-Code Snippet</a:t>
            </a:r>
          </a:p>
          <a:p>
            <a:pPr marL="0" indent="0" algn="just">
              <a:buNone/>
            </a:pPr>
            <a:endParaRPr lang="en-IN" sz="2400" b="1" u="sng" dirty="0">
              <a:latin typeface="Times New Roman" panose="02020603050405020304" pitchFamily="18" charset="0"/>
              <a:cs typeface="Times New Roman" panose="02020603050405020304" pitchFamily="18" charset="0"/>
            </a:endParaRPr>
          </a:p>
          <a:p>
            <a:pPr marL="0" indent="0" algn="just">
              <a:buNone/>
            </a:pPr>
            <a:r>
              <a:rPr lang="en-IN" sz="2400" b="1" u="sng" dirty="0">
                <a:latin typeface="Times New Roman" panose="02020603050405020304" pitchFamily="18" charset="0"/>
                <a:cs typeface="Times New Roman" panose="02020603050405020304" pitchFamily="18" charset="0"/>
              </a:rPr>
              <a:t>-Solution</a:t>
            </a:r>
          </a:p>
          <a:p>
            <a:pPr marL="0" indent="0" algn="just">
              <a:buNone/>
            </a:pPr>
            <a:endParaRPr lang="en-IN" sz="2400" b="1" u="sng"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xmlns="" id="{05D44DB7-2A93-4884-977A-6AA465949E2F}"/>
              </a:ext>
            </a:extLst>
          </p:cNvPr>
          <p:cNvPicPr>
            <a:picLocks noChangeAspect="1"/>
          </p:cNvPicPr>
          <p:nvPr/>
        </p:nvPicPr>
        <p:blipFill>
          <a:blip r:embed="rId3"/>
          <a:stretch>
            <a:fillRect/>
          </a:stretch>
        </p:blipFill>
        <p:spPr>
          <a:xfrm>
            <a:off x="1018466" y="1628929"/>
            <a:ext cx="10155067" cy="485843"/>
          </a:xfrm>
          <a:prstGeom prst="rect">
            <a:avLst/>
          </a:prstGeom>
        </p:spPr>
      </p:pic>
      <p:pic>
        <p:nvPicPr>
          <p:cNvPr id="10" name="Picture 9">
            <a:extLst>
              <a:ext uri="{FF2B5EF4-FFF2-40B4-BE49-F238E27FC236}">
                <a16:creationId xmlns:a16="http://schemas.microsoft.com/office/drawing/2014/main" xmlns="" id="{961DDF1C-227F-4F1B-8559-EBCA9E019711}"/>
              </a:ext>
            </a:extLst>
          </p:cNvPr>
          <p:cNvPicPr>
            <a:picLocks noChangeAspect="1"/>
          </p:cNvPicPr>
          <p:nvPr/>
        </p:nvPicPr>
        <p:blipFill>
          <a:blip r:embed="rId4"/>
          <a:stretch>
            <a:fillRect/>
          </a:stretch>
        </p:blipFill>
        <p:spPr>
          <a:xfrm>
            <a:off x="706186" y="2770236"/>
            <a:ext cx="11279174" cy="3458058"/>
          </a:xfrm>
          <a:prstGeom prst="rect">
            <a:avLst/>
          </a:prstGeom>
        </p:spPr>
      </p:pic>
    </p:spTree>
    <p:extLst>
      <p:ext uri="{BB962C8B-B14F-4D97-AF65-F5344CB8AC3E}">
        <p14:creationId xmlns:p14="http://schemas.microsoft.com/office/powerpoint/2010/main" val="40923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FD6587D6-61EA-41CF-B1DE-7634877EAD10}"/>
              </a:ext>
            </a:extLst>
          </p:cNvPr>
          <p:cNvPicPr>
            <a:picLocks noGrp="1" noChangeAspect="1"/>
          </p:cNvPicPr>
          <p:nvPr>
            <p:ph idx="1"/>
          </p:nvPr>
        </p:nvPicPr>
        <p:blipFill>
          <a:blip r:embed="rId2"/>
          <a:stretch>
            <a:fillRect/>
          </a:stretch>
        </p:blipFill>
        <p:spPr>
          <a:xfrm>
            <a:off x="718930" y="1176192"/>
            <a:ext cx="10145541" cy="342948"/>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xmlns="" id="{BF345D76-361D-44DF-82DC-F026EFE45810}"/>
              </a:ext>
            </a:extLst>
          </p:cNvPr>
          <p:cNvPicPr>
            <a:picLocks noChangeAspect="1"/>
          </p:cNvPicPr>
          <p:nvPr/>
        </p:nvPicPr>
        <p:blipFill>
          <a:blip r:embed="rId4"/>
          <a:stretch>
            <a:fillRect/>
          </a:stretch>
        </p:blipFill>
        <p:spPr>
          <a:xfrm>
            <a:off x="600452" y="2033224"/>
            <a:ext cx="6458851" cy="3648584"/>
          </a:xfrm>
          <a:prstGeom prst="rect">
            <a:avLst/>
          </a:prstGeom>
        </p:spPr>
      </p:pic>
    </p:spTree>
    <p:extLst>
      <p:ext uri="{BB962C8B-B14F-4D97-AF65-F5344CB8AC3E}">
        <p14:creationId xmlns:p14="http://schemas.microsoft.com/office/powerpoint/2010/main" val="128106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643FEF4B-7886-4B71-A4A3-55B9B2894997}"/>
              </a:ext>
            </a:extLst>
          </p:cNvPr>
          <p:cNvPicPr>
            <a:picLocks noGrp="1" noChangeAspect="1"/>
          </p:cNvPicPr>
          <p:nvPr>
            <p:ph idx="1"/>
          </p:nvPr>
        </p:nvPicPr>
        <p:blipFill>
          <a:blip r:embed="rId2"/>
          <a:stretch>
            <a:fillRect/>
          </a:stretch>
        </p:blipFill>
        <p:spPr>
          <a:xfrm>
            <a:off x="877956" y="1231759"/>
            <a:ext cx="10174120" cy="838317"/>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xmlns="" id="{A2E192CC-40F8-4ED5-8BF0-89DB8D1C2AEF}"/>
              </a:ext>
            </a:extLst>
          </p:cNvPr>
          <p:cNvPicPr>
            <a:picLocks noChangeAspect="1"/>
          </p:cNvPicPr>
          <p:nvPr/>
        </p:nvPicPr>
        <p:blipFill>
          <a:blip r:embed="rId4"/>
          <a:stretch>
            <a:fillRect/>
          </a:stretch>
        </p:blipFill>
        <p:spPr>
          <a:xfrm>
            <a:off x="306599" y="2177897"/>
            <a:ext cx="10745477" cy="4407203"/>
          </a:xfrm>
          <a:prstGeom prst="rect">
            <a:avLst/>
          </a:prstGeom>
        </p:spPr>
      </p:pic>
    </p:spTree>
    <p:extLst>
      <p:ext uri="{BB962C8B-B14F-4D97-AF65-F5344CB8AC3E}">
        <p14:creationId xmlns:p14="http://schemas.microsoft.com/office/powerpoint/2010/main" val="93654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8D2406CB-82C5-4DFE-8AF6-B72BED9D6E86}"/>
              </a:ext>
            </a:extLst>
          </p:cNvPr>
          <p:cNvPicPr>
            <a:picLocks noGrp="1" noChangeAspect="1"/>
          </p:cNvPicPr>
          <p:nvPr>
            <p:ph idx="1"/>
          </p:nvPr>
        </p:nvPicPr>
        <p:blipFill>
          <a:blip r:embed="rId2"/>
          <a:stretch>
            <a:fillRect/>
          </a:stretch>
        </p:blipFill>
        <p:spPr>
          <a:xfrm>
            <a:off x="888632" y="981745"/>
            <a:ext cx="10202699" cy="1771897"/>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xmlns="" id="{65BD357E-7418-4576-A8E7-52564F1A2D2F}"/>
              </a:ext>
            </a:extLst>
          </p:cNvPr>
          <p:cNvPicPr>
            <a:picLocks noChangeAspect="1"/>
          </p:cNvPicPr>
          <p:nvPr/>
        </p:nvPicPr>
        <p:blipFill>
          <a:blip r:embed="rId4"/>
          <a:stretch>
            <a:fillRect/>
          </a:stretch>
        </p:blipFill>
        <p:spPr>
          <a:xfrm>
            <a:off x="1087481" y="2988120"/>
            <a:ext cx="6306430" cy="3505689"/>
          </a:xfrm>
          <a:prstGeom prst="rect">
            <a:avLst/>
          </a:prstGeom>
        </p:spPr>
      </p:pic>
    </p:spTree>
    <p:extLst>
      <p:ext uri="{BB962C8B-B14F-4D97-AF65-F5344CB8AC3E}">
        <p14:creationId xmlns:p14="http://schemas.microsoft.com/office/powerpoint/2010/main" val="1013270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CB86CF70-CE29-46AA-82E2-F218A67EDCB8}"/>
              </a:ext>
            </a:extLst>
          </p:cNvPr>
          <p:cNvPicPr>
            <a:picLocks noGrp="1" noChangeAspect="1"/>
          </p:cNvPicPr>
          <p:nvPr>
            <p:ph idx="1"/>
          </p:nvPr>
        </p:nvPicPr>
        <p:blipFill>
          <a:blip r:embed="rId2"/>
          <a:stretch>
            <a:fillRect/>
          </a:stretch>
        </p:blipFill>
        <p:spPr>
          <a:xfrm>
            <a:off x="938840" y="427515"/>
            <a:ext cx="10183646" cy="485843"/>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xmlns="" id="{CA5B94A0-8406-4CBF-9EE3-3C59A29DBA04}"/>
              </a:ext>
            </a:extLst>
          </p:cNvPr>
          <p:cNvPicPr>
            <a:picLocks noChangeAspect="1"/>
          </p:cNvPicPr>
          <p:nvPr/>
        </p:nvPicPr>
        <p:blipFill>
          <a:blip r:embed="rId4"/>
          <a:stretch>
            <a:fillRect/>
          </a:stretch>
        </p:blipFill>
        <p:spPr>
          <a:xfrm>
            <a:off x="1081332" y="987388"/>
            <a:ext cx="7687748" cy="2562583"/>
          </a:xfrm>
          <a:prstGeom prst="rect">
            <a:avLst/>
          </a:prstGeom>
        </p:spPr>
      </p:pic>
      <p:pic>
        <p:nvPicPr>
          <p:cNvPr id="12" name="Picture 11">
            <a:extLst>
              <a:ext uri="{FF2B5EF4-FFF2-40B4-BE49-F238E27FC236}">
                <a16:creationId xmlns:a16="http://schemas.microsoft.com/office/drawing/2014/main" xmlns="" id="{56FF4F3B-E7E8-4D39-B6A5-31683B5124EB}"/>
              </a:ext>
            </a:extLst>
          </p:cNvPr>
          <p:cNvPicPr>
            <a:picLocks noChangeAspect="1"/>
          </p:cNvPicPr>
          <p:nvPr/>
        </p:nvPicPr>
        <p:blipFill>
          <a:blip r:embed="rId5"/>
          <a:stretch>
            <a:fillRect/>
          </a:stretch>
        </p:blipFill>
        <p:spPr>
          <a:xfrm>
            <a:off x="891208" y="3624001"/>
            <a:ext cx="10231278" cy="485843"/>
          </a:xfrm>
          <a:prstGeom prst="rect">
            <a:avLst/>
          </a:prstGeom>
        </p:spPr>
      </p:pic>
      <p:pic>
        <p:nvPicPr>
          <p:cNvPr id="14" name="Picture 13">
            <a:extLst>
              <a:ext uri="{FF2B5EF4-FFF2-40B4-BE49-F238E27FC236}">
                <a16:creationId xmlns:a16="http://schemas.microsoft.com/office/drawing/2014/main" xmlns="" id="{0C7FCE71-0091-4361-853E-75D4CF1EF183}"/>
              </a:ext>
            </a:extLst>
          </p:cNvPr>
          <p:cNvPicPr>
            <a:picLocks noChangeAspect="1"/>
          </p:cNvPicPr>
          <p:nvPr/>
        </p:nvPicPr>
        <p:blipFill>
          <a:blip r:embed="rId6"/>
          <a:stretch>
            <a:fillRect/>
          </a:stretch>
        </p:blipFill>
        <p:spPr>
          <a:xfrm>
            <a:off x="938840" y="4183874"/>
            <a:ext cx="10164594" cy="2610214"/>
          </a:xfrm>
          <a:prstGeom prst="rect">
            <a:avLst/>
          </a:prstGeom>
        </p:spPr>
      </p:pic>
    </p:spTree>
    <p:extLst>
      <p:ext uri="{BB962C8B-B14F-4D97-AF65-F5344CB8AC3E}">
        <p14:creationId xmlns:p14="http://schemas.microsoft.com/office/powerpoint/2010/main" val="2950964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655787"/>
          </a:xfrm>
        </p:spPr>
        <p:txBody>
          <a:bodyPr>
            <a:noAutofit/>
          </a:bodyPr>
          <a:lstStyle/>
          <a:p>
            <a:r>
              <a:rPr lang="en-IN" sz="2000" b="1" dirty="0">
                <a:latin typeface="Times New Roman" panose="02020603050405020304" pitchFamily="18" charset="0"/>
                <a:cs typeface="Times New Roman" panose="02020603050405020304" pitchFamily="18" charset="0"/>
              </a:rPr>
              <a:t>Q.2</a:t>
            </a:r>
            <a:r>
              <a:rPr lang="en-US" sz="2000" b="1" dirty="0">
                <a:latin typeface="Times New Roman" panose="02020603050405020304" pitchFamily="18" charset="0"/>
                <a:cs typeface="Times New Roman" panose="02020603050405020304" pitchFamily="18" charset="0"/>
              </a:rPr>
              <a:t>Perform detailed statistical analysis and EDA using univariate, bi-variate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and multivariate EDA techniques to get data driven insights on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recommending which teams they can approach which will be a deal win for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them.. Also as a data and statistics expert you have to develop a detailed performance report using this data</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2268679"/>
            <a:ext cx="10515600" cy="390828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A. Find the correlation between the columns of the dataset.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xmlns="" id="{A026B7BA-79C4-4B53-B976-2C23813EB7D4}"/>
              </a:ext>
            </a:extLst>
          </p:cNvPr>
          <p:cNvPicPr>
            <a:picLocks noChangeAspect="1"/>
          </p:cNvPicPr>
          <p:nvPr/>
        </p:nvPicPr>
        <p:blipFill>
          <a:blip r:embed="rId3"/>
          <a:stretch>
            <a:fillRect/>
          </a:stretch>
        </p:blipFill>
        <p:spPr>
          <a:xfrm>
            <a:off x="838200" y="3086766"/>
            <a:ext cx="10174120" cy="914528"/>
          </a:xfrm>
          <a:prstGeom prst="rect">
            <a:avLst/>
          </a:prstGeom>
        </p:spPr>
      </p:pic>
    </p:spTree>
    <p:extLst>
      <p:ext uri="{BB962C8B-B14F-4D97-AF65-F5344CB8AC3E}">
        <p14:creationId xmlns:p14="http://schemas.microsoft.com/office/powerpoint/2010/main" val="3980152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xmlns="" id="{C946E1C1-4E67-4207-8968-ACFF423DE22C}"/>
              </a:ext>
            </a:extLst>
          </p:cNvPr>
          <p:cNvPicPr>
            <a:picLocks noGrp="1" noChangeAspect="1"/>
          </p:cNvPicPr>
          <p:nvPr>
            <p:ph idx="1"/>
          </p:nvPr>
        </p:nvPicPr>
        <p:blipFill>
          <a:blip r:embed="rId3"/>
          <a:stretch>
            <a:fillRect/>
          </a:stretch>
        </p:blipFill>
        <p:spPr>
          <a:xfrm>
            <a:off x="1325217" y="1378226"/>
            <a:ext cx="9197009" cy="5351624"/>
          </a:xfrm>
          <a:prstGeom prst="rect">
            <a:avLst/>
          </a:prstGeom>
        </p:spPr>
      </p:pic>
    </p:spTree>
    <p:extLst>
      <p:ext uri="{BB962C8B-B14F-4D97-AF65-F5344CB8AC3E}">
        <p14:creationId xmlns:p14="http://schemas.microsoft.com/office/powerpoint/2010/main" val="150175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336732" y="234979"/>
            <a:ext cx="9437889" cy="1325563"/>
          </a:xfrm>
        </p:spPr>
        <p:txBody>
          <a:bodyPr>
            <a:normAutofit fontScale="90000"/>
          </a:bodyPr>
          <a:lstStyle/>
          <a:p>
            <a:r>
              <a:rPr lang="en-US" sz="3100" b="1" dirty="0">
                <a:latin typeface="Times New Roman" panose="02020603050405020304" pitchFamily="18" charset="0"/>
                <a:cs typeface="Times New Roman" panose="02020603050405020304" pitchFamily="18" charset="0"/>
              </a:rPr>
              <a:t>B. Teams who scored the highest throughout all the tournaments</a:t>
            </a:r>
            <a:r>
              <a:rPr lang="en-US" b="1" dirty="0"/>
              <a:t/>
            </a:r>
            <a:br>
              <a:rPr lang="en-US" b="1" dirty="0"/>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15D82C-BC64-9A8F-8084-BE67FCDB8A9B}"/>
              </a:ext>
            </a:extLst>
          </p:cNvPr>
          <p:cNvSpPr>
            <a:spLocks noGrp="1"/>
          </p:cNvSpPr>
          <p:nvPr>
            <p:ph idx="1"/>
          </p:nvPr>
        </p:nvSpPr>
        <p:spPr>
          <a:xfrm>
            <a:off x="838200" y="1176192"/>
            <a:ext cx="10515600" cy="5553658"/>
          </a:xfrm>
        </p:spPr>
        <p:txBody>
          <a:bodyPr>
            <a:normAutofit/>
          </a:bodyPr>
          <a:lstStyle/>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xmlns="" id="{DEB5E242-CED5-4475-9820-F0D86B6B08AC}"/>
              </a:ext>
            </a:extLst>
          </p:cNvPr>
          <p:cNvPicPr>
            <a:picLocks noChangeAspect="1"/>
          </p:cNvPicPr>
          <p:nvPr/>
        </p:nvPicPr>
        <p:blipFill>
          <a:blip r:embed="rId3"/>
          <a:stretch>
            <a:fillRect/>
          </a:stretch>
        </p:blipFill>
        <p:spPr>
          <a:xfrm>
            <a:off x="1057702" y="1711070"/>
            <a:ext cx="7325747" cy="790685"/>
          </a:xfrm>
          <a:prstGeom prst="rect">
            <a:avLst/>
          </a:prstGeom>
        </p:spPr>
      </p:pic>
      <p:pic>
        <p:nvPicPr>
          <p:cNvPr id="10" name="Picture 9">
            <a:extLst>
              <a:ext uri="{FF2B5EF4-FFF2-40B4-BE49-F238E27FC236}">
                <a16:creationId xmlns:a16="http://schemas.microsoft.com/office/drawing/2014/main" xmlns="" id="{989C6479-A614-4954-B602-767A76E1523E}"/>
              </a:ext>
            </a:extLst>
          </p:cNvPr>
          <p:cNvPicPr>
            <a:picLocks noChangeAspect="1"/>
          </p:cNvPicPr>
          <p:nvPr/>
        </p:nvPicPr>
        <p:blipFill>
          <a:blip r:embed="rId4"/>
          <a:stretch>
            <a:fillRect/>
          </a:stretch>
        </p:blipFill>
        <p:spPr>
          <a:xfrm>
            <a:off x="1105333" y="2501755"/>
            <a:ext cx="7230484" cy="349837"/>
          </a:xfrm>
          <a:prstGeom prst="rect">
            <a:avLst/>
          </a:prstGeom>
        </p:spPr>
      </p:pic>
      <p:pic>
        <p:nvPicPr>
          <p:cNvPr id="12" name="Picture 1">
            <a:extLst>
              <a:ext uri="{FF2B5EF4-FFF2-40B4-BE49-F238E27FC236}">
                <a16:creationId xmlns:a16="http://schemas.microsoft.com/office/drawing/2014/main" xmlns="" id="{3D1EC958-7CE3-4F29-97B7-3E713444B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523" y="3002119"/>
            <a:ext cx="5343525" cy="3577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485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 Teams who scored the most baskets</a:t>
            </a:r>
            <a:r>
              <a:rPr lang="en-US" sz="1100" b="1" dirty="0">
                <a:latin typeface="Times New Roman" panose="02020603050405020304" pitchFamily="18" charset="0"/>
                <a:cs typeface="Times New Roman" panose="02020603050405020304" pitchFamily="18" charset="0"/>
              </a:rPr>
              <a:t/>
            </a:r>
            <a:br>
              <a:rPr lang="en-US" sz="11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20EA655E-8F77-4AB6-B821-DDE9FCAEAB9C}"/>
              </a:ext>
            </a:extLst>
          </p:cNvPr>
          <p:cNvPicPr>
            <a:picLocks noGrp="1" noChangeAspect="1"/>
          </p:cNvPicPr>
          <p:nvPr>
            <p:ph idx="1"/>
          </p:nvPr>
        </p:nvPicPr>
        <p:blipFill>
          <a:blip r:embed="rId2"/>
          <a:stretch>
            <a:fillRect/>
          </a:stretch>
        </p:blipFill>
        <p:spPr>
          <a:xfrm>
            <a:off x="838199" y="1406844"/>
            <a:ext cx="8252791" cy="861836"/>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xmlns="" id="{3E733CCB-FA18-4DC1-BDB4-2332FAC604EC}"/>
              </a:ext>
            </a:extLst>
          </p:cNvPr>
          <p:cNvPicPr>
            <a:picLocks noChangeAspect="1"/>
          </p:cNvPicPr>
          <p:nvPr/>
        </p:nvPicPr>
        <p:blipFill>
          <a:blip r:embed="rId4"/>
          <a:stretch>
            <a:fillRect/>
          </a:stretch>
        </p:blipFill>
        <p:spPr>
          <a:xfrm>
            <a:off x="2123815" y="2268680"/>
            <a:ext cx="7126202" cy="4544059"/>
          </a:xfrm>
          <a:prstGeom prst="rect">
            <a:avLst/>
          </a:prstGeom>
        </p:spPr>
      </p:pic>
    </p:spTree>
    <p:extLst>
      <p:ext uri="{BB962C8B-B14F-4D97-AF65-F5344CB8AC3E}">
        <p14:creationId xmlns:p14="http://schemas.microsoft.com/office/powerpoint/2010/main" val="323037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a:xfrm>
            <a:off x="575441" y="297238"/>
            <a:ext cx="8337331" cy="1325563"/>
          </a:xfrm>
        </p:spPr>
        <p:txBody>
          <a:bodyPr>
            <a:normAutofit/>
          </a:bodyPr>
          <a:lstStyle/>
          <a:p>
            <a:r>
              <a:rPr lang="en-IN" sz="2800" b="1" dirty="0">
                <a:latin typeface="Times New Roman" panose="02020603050405020304" pitchFamily="18" charset="0"/>
                <a:cs typeface="Times New Roman" panose="02020603050405020304" pitchFamily="18" charset="0"/>
              </a:rPr>
              <a:t>Q.2.</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Compute the range, variance and standard deviation of customer ages</a:t>
            </a:r>
            <a:r>
              <a:rPr lang="en-US" sz="2800" b="1" dirty="0">
                <a:effectLst/>
                <a:latin typeface="Calibri" panose="020F0502020204030204" pitchFamily="34" charset="0"/>
                <a:ea typeface="Calibri" panose="020F0502020204030204" pitchFamily="34" charset="0"/>
                <a:cs typeface="Times New Roman" panose="02020603050405020304" pitchFamily="18" charset="0"/>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a:xfrm>
            <a:off x="838200" y="1311965"/>
            <a:ext cx="10515600" cy="4864998"/>
          </a:xfrm>
        </p:spPr>
        <p:txBody>
          <a:bodyPr/>
          <a:lstStyle/>
          <a:p>
            <a:pPr marL="0" indent="0">
              <a:buNone/>
            </a:pPr>
            <a:r>
              <a:rPr lang="en-IN" sz="2400" dirty="0">
                <a:latin typeface="Times New Roman" panose="02020603050405020304" pitchFamily="18" charset="0"/>
                <a:cs typeface="Times New Roman" panose="02020603050405020304" pitchFamily="18" charset="0"/>
              </a:rPr>
              <a:t>-</a:t>
            </a:r>
            <a:r>
              <a:rPr lang="en-IN" sz="2400" b="1" u="sng" dirty="0">
                <a:latin typeface="Times New Roman" panose="02020603050405020304" pitchFamily="18" charset="0"/>
                <a:cs typeface="Times New Roman" panose="02020603050405020304" pitchFamily="18" charset="0"/>
              </a:rPr>
              <a:t>Code Snippet and Solution</a:t>
            </a:r>
          </a:p>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9" name="Rectangle 5">
            <a:extLst>
              <a:ext uri="{FF2B5EF4-FFF2-40B4-BE49-F238E27FC236}">
                <a16:creationId xmlns:a16="http://schemas.microsoft.com/office/drawing/2014/main" xmlns="" id="{6D9F1A63-101E-4219-9DE7-3BF9592DDF68}"/>
              </a:ext>
            </a:extLst>
          </p:cNvPr>
          <p:cNvSpPr>
            <a:spLocks noChangeArrowheads="1"/>
          </p:cNvSpPr>
          <p:nvPr/>
        </p:nvSpPr>
        <p:spPr bwMode="auto">
          <a:xfrm>
            <a:off x="1150711" y="1690688"/>
            <a:ext cx="121491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2" name="Picture 2">
            <a:extLst>
              <a:ext uri="{FF2B5EF4-FFF2-40B4-BE49-F238E27FC236}">
                <a16:creationId xmlns:a16="http://schemas.microsoft.com/office/drawing/2014/main" xmlns="" id="{6E47B697-65AD-4CDC-937D-AE84FC57F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712" y="2147888"/>
            <a:ext cx="5713914" cy="22385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xmlns="" id="{EBDDD084-4969-4A52-881F-5410CA263F5B}"/>
              </a:ext>
            </a:extLst>
          </p:cNvPr>
          <p:cNvSpPr>
            <a:spLocks noChangeArrowheads="1"/>
          </p:cNvSpPr>
          <p:nvPr/>
        </p:nvSpPr>
        <p:spPr bwMode="auto">
          <a:xfrm>
            <a:off x="1150711" y="3871913"/>
            <a:ext cx="121491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06853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D. Teams who gave the most number of baskets in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tournaments overall.</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1EB49A26-509B-4BA1-9985-C0D68B8C06D9}"/>
              </a:ext>
            </a:extLst>
          </p:cNvPr>
          <p:cNvPicPr>
            <a:picLocks noGrp="1" noChangeAspect="1"/>
          </p:cNvPicPr>
          <p:nvPr>
            <p:ph idx="1"/>
          </p:nvPr>
        </p:nvPicPr>
        <p:blipFill>
          <a:blip r:embed="rId2"/>
          <a:stretch>
            <a:fillRect/>
          </a:stretch>
        </p:blipFill>
        <p:spPr>
          <a:xfrm>
            <a:off x="941430" y="1523494"/>
            <a:ext cx="9262743" cy="745186"/>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xmlns="" id="{2640AECA-6B2E-4468-9D26-83136B0E653F}"/>
              </a:ext>
            </a:extLst>
          </p:cNvPr>
          <p:cNvPicPr>
            <a:picLocks noChangeAspect="1"/>
          </p:cNvPicPr>
          <p:nvPr/>
        </p:nvPicPr>
        <p:blipFill>
          <a:blip r:embed="rId4"/>
          <a:stretch>
            <a:fillRect/>
          </a:stretch>
        </p:blipFill>
        <p:spPr>
          <a:xfrm>
            <a:off x="2020976" y="2516418"/>
            <a:ext cx="5658640" cy="3600953"/>
          </a:xfrm>
          <a:prstGeom prst="rect">
            <a:avLst/>
          </a:prstGeom>
        </p:spPr>
      </p:pic>
    </p:spTree>
    <p:extLst>
      <p:ext uri="{BB962C8B-B14F-4D97-AF65-F5344CB8AC3E}">
        <p14:creationId xmlns:p14="http://schemas.microsoft.com/office/powerpoint/2010/main" val="2954736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438807" y="338492"/>
            <a:ext cx="8932381" cy="1325563"/>
          </a:xfrm>
        </p:spPr>
        <p:txBody>
          <a:bodyPr>
            <a:normAutofit fontScale="90000"/>
          </a:bodyPr>
          <a:lstStyle/>
          <a:p>
            <a:r>
              <a:rPr lang="en-US" sz="3100" b="1" dirty="0">
                <a:latin typeface="Times New Roman" panose="02020603050405020304" pitchFamily="18" charset="0"/>
                <a:cs typeface="Times New Roman" panose="02020603050405020304" pitchFamily="18" charset="0"/>
              </a:rPr>
              <a:t>E. Relation between played games and </a:t>
            </a:r>
            <a:r>
              <a:rPr lang="en-US" sz="3100" b="1" dirty="0" err="1">
                <a:latin typeface="Times New Roman" panose="02020603050405020304" pitchFamily="18" charset="0"/>
                <a:cs typeface="Times New Roman" panose="02020603050405020304" pitchFamily="18" charset="0"/>
              </a:rPr>
              <a:t>won_games</a:t>
            </a:r>
            <a:r>
              <a:rPr lang="en-US" sz="3100" b="1" dirty="0">
                <a:latin typeface="Times New Roman" panose="02020603050405020304" pitchFamily="18" charset="0"/>
                <a:cs typeface="Times New Roman" panose="02020603050405020304" pitchFamily="18" charset="0"/>
              </a:rPr>
              <a:t> by teams</a:t>
            </a:r>
            <a:r>
              <a:rPr lang="en-US" b="1" dirty="0"/>
              <a:t/>
            </a:r>
            <a:br>
              <a:rPr lang="en-US" b="1" dirty="0"/>
            </a:b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8F0FFD9C-B520-40AC-A914-BA07C1BA2509}"/>
              </a:ext>
            </a:extLst>
          </p:cNvPr>
          <p:cNvPicPr>
            <a:picLocks noGrp="1" noChangeAspect="1"/>
          </p:cNvPicPr>
          <p:nvPr>
            <p:ph idx="1"/>
          </p:nvPr>
        </p:nvPicPr>
        <p:blipFill>
          <a:blip r:embed="rId2"/>
          <a:stretch>
            <a:fillRect/>
          </a:stretch>
        </p:blipFill>
        <p:spPr>
          <a:xfrm>
            <a:off x="985158" y="1832221"/>
            <a:ext cx="10020086" cy="3610310"/>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2173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xmlns="" id="{A89AF840-4952-48F7-8007-8D84906C5DAC}"/>
              </a:ext>
            </a:extLst>
          </p:cNvPr>
          <p:cNvPicPr>
            <a:picLocks noGrp="1" noChangeAspect="1"/>
          </p:cNvPicPr>
          <p:nvPr>
            <p:ph idx="1"/>
          </p:nvPr>
        </p:nvPicPr>
        <p:blipFill>
          <a:blip r:embed="rId2"/>
          <a:stretch>
            <a:fillRect/>
          </a:stretch>
        </p:blipFill>
        <p:spPr>
          <a:xfrm>
            <a:off x="838200" y="1690688"/>
            <a:ext cx="10202699" cy="981212"/>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DCC7350D-F6C6-4DD7-95E8-A6D49767ADF8}"/>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 we will now calculate the winning percentage according to the following formula: wins+ 0.5*ties/total games * 100%</a:t>
            </a:r>
          </a:p>
        </p:txBody>
      </p:sp>
      <p:pic>
        <p:nvPicPr>
          <p:cNvPr id="12" name="Picture 11">
            <a:extLst>
              <a:ext uri="{FF2B5EF4-FFF2-40B4-BE49-F238E27FC236}">
                <a16:creationId xmlns:a16="http://schemas.microsoft.com/office/drawing/2014/main" xmlns="" id="{BC176FDA-B88B-432C-A0D9-F9193E749172}"/>
              </a:ext>
            </a:extLst>
          </p:cNvPr>
          <p:cNvPicPr>
            <a:picLocks noChangeAspect="1"/>
          </p:cNvPicPr>
          <p:nvPr/>
        </p:nvPicPr>
        <p:blipFill>
          <a:blip r:embed="rId4"/>
          <a:stretch>
            <a:fillRect/>
          </a:stretch>
        </p:blipFill>
        <p:spPr>
          <a:xfrm>
            <a:off x="904884" y="2781382"/>
            <a:ext cx="10136015" cy="3447140"/>
          </a:xfrm>
          <a:prstGeom prst="rect">
            <a:avLst/>
          </a:prstGeom>
        </p:spPr>
      </p:pic>
    </p:spTree>
    <p:extLst>
      <p:ext uri="{BB962C8B-B14F-4D97-AF65-F5344CB8AC3E}">
        <p14:creationId xmlns:p14="http://schemas.microsoft.com/office/powerpoint/2010/main" val="4057479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A4652-183A-1AE3-DF45-8C64C3E7EEB9}"/>
              </a:ext>
            </a:extLst>
          </p:cNvPr>
          <p:cNvSpPr>
            <a:spLocks noGrp="1"/>
          </p:cNvSpPr>
          <p:nvPr>
            <p:ph type="title"/>
          </p:nvPr>
        </p:nvSpPr>
        <p:spPr>
          <a:xfrm>
            <a:off x="838200" y="33849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G. Teams with lowest performance</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xmlns="" id="{5BD2A7F0-1E38-4EFB-A1DC-CD179BDA5BA1}"/>
              </a:ext>
            </a:extLst>
          </p:cNvPr>
          <p:cNvPicPr>
            <a:picLocks noGrp="1" noChangeAspect="1"/>
          </p:cNvPicPr>
          <p:nvPr>
            <p:ph idx="1"/>
          </p:nvPr>
        </p:nvPicPr>
        <p:blipFill>
          <a:blip r:embed="rId2"/>
          <a:stretch>
            <a:fillRect/>
          </a:stretch>
        </p:blipFill>
        <p:spPr>
          <a:xfrm>
            <a:off x="726770" y="1197578"/>
            <a:ext cx="9307224" cy="304843"/>
          </a:xfrm>
        </p:spPr>
      </p:pic>
      <p:pic>
        <p:nvPicPr>
          <p:cNvPr id="4" name="Picture 3">
            <a:extLst>
              <a:ext uri="{FF2B5EF4-FFF2-40B4-BE49-F238E27FC236}">
                <a16:creationId xmlns:a16="http://schemas.microsoft.com/office/drawing/2014/main" xmlns="" id="{0210F09D-FBBB-08FC-C804-7C56F9898F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xmlns="" id="{49718148-0993-47E8-A920-66826A30B1FF}"/>
              </a:ext>
            </a:extLst>
          </p:cNvPr>
          <p:cNvPicPr>
            <a:picLocks noChangeAspect="1"/>
          </p:cNvPicPr>
          <p:nvPr/>
        </p:nvPicPr>
        <p:blipFill>
          <a:blip r:embed="rId4"/>
          <a:stretch>
            <a:fillRect/>
          </a:stretch>
        </p:blipFill>
        <p:spPr>
          <a:xfrm>
            <a:off x="2400864" y="1938106"/>
            <a:ext cx="6754168" cy="4791744"/>
          </a:xfrm>
          <a:prstGeom prst="rect">
            <a:avLst/>
          </a:prstGeom>
        </p:spPr>
      </p:pic>
    </p:spTree>
    <p:extLst>
      <p:ext uri="{BB962C8B-B14F-4D97-AF65-F5344CB8AC3E}">
        <p14:creationId xmlns:p14="http://schemas.microsoft.com/office/powerpoint/2010/main" val="1022389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a:xfrm>
            <a:off x="1302027" y="778566"/>
            <a:ext cx="10515600" cy="1845364"/>
          </a:xfrm>
        </p:spPr>
        <p:txBody>
          <a:bodyPr>
            <a:normAutofit/>
          </a:bodyPr>
          <a:lstStyle/>
          <a:p>
            <a:r>
              <a:rPr lang="en-US" sz="2800" b="1" dirty="0">
                <a:latin typeface="Times New Roman" panose="02020603050405020304" pitchFamily="18" charset="0"/>
                <a:cs typeface="Times New Roman" panose="02020603050405020304" pitchFamily="18" charset="0"/>
              </a:rPr>
              <a:t>H . Teams with highest performance.</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2521AB63-8890-4283-BB13-6323A3E8FECF}"/>
              </a:ext>
            </a:extLst>
          </p:cNvPr>
          <p:cNvPicPr>
            <a:picLocks noChangeAspect="1"/>
          </p:cNvPicPr>
          <p:nvPr/>
        </p:nvPicPr>
        <p:blipFill>
          <a:blip r:embed="rId3"/>
          <a:stretch>
            <a:fillRect/>
          </a:stretch>
        </p:blipFill>
        <p:spPr>
          <a:xfrm>
            <a:off x="1591192" y="1770940"/>
            <a:ext cx="6525536" cy="5087060"/>
          </a:xfrm>
          <a:prstGeom prst="rect">
            <a:avLst/>
          </a:prstGeom>
        </p:spPr>
      </p:pic>
    </p:spTree>
    <p:extLst>
      <p:ext uri="{BB962C8B-B14F-4D97-AF65-F5344CB8AC3E}">
        <p14:creationId xmlns:p14="http://schemas.microsoft.com/office/powerpoint/2010/main" val="3654079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 Finding outliers.</a:t>
            </a:r>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9D566E98-F367-436A-9311-4F66674E3E39}"/>
              </a:ext>
            </a:extLst>
          </p:cNvPr>
          <p:cNvPicPr>
            <a:picLocks noChangeAspect="1"/>
          </p:cNvPicPr>
          <p:nvPr/>
        </p:nvPicPr>
        <p:blipFill>
          <a:blip r:embed="rId3"/>
          <a:stretch>
            <a:fillRect/>
          </a:stretch>
        </p:blipFill>
        <p:spPr>
          <a:xfrm>
            <a:off x="838200" y="1497758"/>
            <a:ext cx="7269001" cy="5134692"/>
          </a:xfrm>
          <a:prstGeom prst="rect">
            <a:avLst/>
          </a:prstGeom>
        </p:spPr>
      </p:pic>
    </p:spTree>
    <p:extLst>
      <p:ext uri="{BB962C8B-B14F-4D97-AF65-F5344CB8AC3E}">
        <p14:creationId xmlns:p14="http://schemas.microsoft.com/office/powerpoint/2010/main" val="2764309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p:txBody>
          <a:bodyPr>
            <a:normAutofit fontScale="90000"/>
          </a:bodyPr>
          <a:lstStyle/>
          <a:p>
            <a:pPr rtl="0"/>
            <a:r>
              <a:rPr lang="en-US" sz="2800" b="1" dirty="0">
                <a:latin typeface="Times New Roman" panose="02020603050405020304" pitchFamily="18" charset="0"/>
                <a:cs typeface="Times New Roman" panose="02020603050405020304" pitchFamily="18" charset="0"/>
              </a:rPr>
              <a:t>K . Creating data frame according to the team won and </a:t>
            </a:r>
            <a:r>
              <a:rPr lang="en-US" sz="2800" b="1" dirty="0" err="1">
                <a:latin typeface="Times New Roman" panose="02020603050405020304" pitchFamily="18" charset="0"/>
                <a:cs typeface="Times New Roman" panose="02020603050405020304" pitchFamily="18" charset="0"/>
              </a:rPr>
              <a:t>winpercent</a:t>
            </a: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and plotting the pie chart for teams won the most champion trophies in tournament.</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-Code Snippet and Output</a:t>
            </a:r>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F97CF3F6-A418-4C8B-9170-A39311267B5B}"/>
              </a:ext>
            </a:extLst>
          </p:cNvPr>
          <p:cNvPicPr>
            <a:picLocks noChangeAspect="1"/>
          </p:cNvPicPr>
          <p:nvPr/>
        </p:nvPicPr>
        <p:blipFill>
          <a:blip r:embed="rId3"/>
          <a:stretch>
            <a:fillRect/>
          </a:stretch>
        </p:blipFill>
        <p:spPr>
          <a:xfrm>
            <a:off x="697303" y="1634447"/>
            <a:ext cx="10240804" cy="4858428"/>
          </a:xfrm>
          <a:prstGeom prst="rect">
            <a:avLst/>
          </a:prstGeom>
        </p:spPr>
      </p:pic>
    </p:spTree>
    <p:extLst>
      <p:ext uri="{BB962C8B-B14F-4D97-AF65-F5344CB8AC3E}">
        <p14:creationId xmlns:p14="http://schemas.microsoft.com/office/powerpoint/2010/main" val="787621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p:txBody>
          <a:bodyPr/>
          <a:lstStyle/>
          <a:p>
            <a:r>
              <a:rPr lang="en-US" dirty="0"/>
              <a:t>                            </a:t>
            </a:r>
            <a:endParaRPr lang="en-IN" b="1" dirty="0"/>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B77D0357-24E0-4EDB-A76E-828AED1EE28E}"/>
              </a:ext>
            </a:extLst>
          </p:cNvPr>
          <p:cNvPicPr>
            <a:picLocks noChangeAspect="1"/>
          </p:cNvPicPr>
          <p:nvPr/>
        </p:nvPicPr>
        <p:blipFill>
          <a:blip r:embed="rId3"/>
          <a:stretch>
            <a:fillRect/>
          </a:stretch>
        </p:blipFill>
        <p:spPr>
          <a:xfrm>
            <a:off x="881068" y="1195632"/>
            <a:ext cx="10164594" cy="666843"/>
          </a:xfrm>
          <a:prstGeom prst="rect">
            <a:avLst/>
          </a:prstGeom>
        </p:spPr>
      </p:pic>
      <p:pic>
        <p:nvPicPr>
          <p:cNvPr id="9" name="Picture 8">
            <a:extLst>
              <a:ext uri="{FF2B5EF4-FFF2-40B4-BE49-F238E27FC236}">
                <a16:creationId xmlns:a16="http://schemas.microsoft.com/office/drawing/2014/main" xmlns="" id="{60BE7A5A-46EB-49B1-A151-B0B5E24086C2}"/>
              </a:ext>
            </a:extLst>
          </p:cNvPr>
          <p:cNvPicPr>
            <a:picLocks noChangeAspect="1"/>
          </p:cNvPicPr>
          <p:nvPr/>
        </p:nvPicPr>
        <p:blipFill>
          <a:blip r:embed="rId4"/>
          <a:stretch>
            <a:fillRect/>
          </a:stretch>
        </p:blipFill>
        <p:spPr>
          <a:xfrm>
            <a:off x="795332" y="2043550"/>
            <a:ext cx="10250330" cy="4224195"/>
          </a:xfrm>
          <a:prstGeom prst="rect">
            <a:avLst/>
          </a:prstGeom>
        </p:spPr>
      </p:pic>
    </p:spTree>
    <p:extLst>
      <p:ext uri="{BB962C8B-B14F-4D97-AF65-F5344CB8AC3E}">
        <p14:creationId xmlns:p14="http://schemas.microsoft.com/office/powerpoint/2010/main" val="3852038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p:txBody>
          <a:bodyPr/>
          <a:lstStyle/>
          <a:p>
            <a:r>
              <a:rPr lang="en-US" dirty="0"/>
              <a:t>                            </a:t>
            </a:r>
            <a:endParaRPr lang="en-IN" b="1" dirty="0"/>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598266CE-012D-4F7E-87E1-8EF8C5CE17B1}"/>
              </a:ext>
            </a:extLst>
          </p:cNvPr>
          <p:cNvPicPr>
            <a:picLocks noChangeAspect="1"/>
          </p:cNvPicPr>
          <p:nvPr/>
        </p:nvPicPr>
        <p:blipFill>
          <a:blip r:embed="rId3"/>
          <a:stretch>
            <a:fillRect/>
          </a:stretch>
        </p:blipFill>
        <p:spPr>
          <a:xfrm>
            <a:off x="838200" y="1261993"/>
            <a:ext cx="10221751" cy="504895"/>
          </a:xfrm>
          <a:prstGeom prst="rect">
            <a:avLst/>
          </a:prstGeom>
        </p:spPr>
      </p:pic>
      <p:pic>
        <p:nvPicPr>
          <p:cNvPr id="9" name="Picture 8">
            <a:extLst>
              <a:ext uri="{FF2B5EF4-FFF2-40B4-BE49-F238E27FC236}">
                <a16:creationId xmlns:a16="http://schemas.microsoft.com/office/drawing/2014/main" xmlns="" id="{9958426A-585E-4E6A-94D5-2E2F68718C8D}"/>
              </a:ext>
            </a:extLst>
          </p:cNvPr>
          <p:cNvPicPr>
            <a:picLocks noChangeAspect="1"/>
          </p:cNvPicPr>
          <p:nvPr/>
        </p:nvPicPr>
        <p:blipFill>
          <a:blip r:embed="rId4"/>
          <a:stretch>
            <a:fillRect/>
          </a:stretch>
        </p:blipFill>
        <p:spPr>
          <a:xfrm>
            <a:off x="876305" y="1852689"/>
            <a:ext cx="10183646" cy="4800936"/>
          </a:xfrm>
          <a:prstGeom prst="rect">
            <a:avLst/>
          </a:prstGeom>
        </p:spPr>
      </p:pic>
    </p:spTree>
    <p:extLst>
      <p:ext uri="{BB962C8B-B14F-4D97-AF65-F5344CB8AC3E}">
        <p14:creationId xmlns:p14="http://schemas.microsoft.com/office/powerpoint/2010/main" val="3406872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a:xfrm>
            <a:off x="838200" y="365125"/>
            <a:ext cx="10515600" cy="6004853"/>
          </a:xfrm>
        </p:spPr>
        <p:txBody>
          <a:bodyPr/>
          <a:lstStyle/>
          <a:p>
            <a:r>
              <a:rPr lang="en-US" dirty="0"/>
              <a:t>                            </a:t>
            </a:r>
            <a:endParaRPr lang="en-IN" b="1" dirty="0"/>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A02C3D9F-83B7-43C7-A2F2-F2A25025F3CD}"/>
              </a:ext>
            </a:extLst>
          </p:cNvPr>
          <p:cNvPicPr>
            <a:picLocks noChangeAspect="1"/>
          </p:cNvPicPr>
          <p:nvPr/>
        </p:nvPicPr>
        <p:blipFill>
          <a:blip r:embed="rId3"/>
          <a:stretch>
            <a:fillRect/>
          </a:stretch>
        </p:blipFill>
        <p:spPr>
          <a:xfrm>
            <a:off x="838200" y="1199383"/>
            <a:ext cx="8532988" cy="676369"/>
          </a:xfrm>
          <a:prstGeom prst="rect">
            <a:avLst/>
          </a:prstGeom>
        </p:spPr>
      </p:pic>
      <p:pic>
        <p:nvPicPr>
          <p:cNvPr id="8" name="Picture 7">
            <a:extLst>
              <a:ext uri="{FF2B5EF4-FFF2-40B4-BE49-F238E27FC236}">
                <a16:creationId xmlns:a16="http://schemas.microsoft.com/office/drawing/2014/main" xmlns="" id="{548DF81A-22CC-4AB4-9518-21B09D519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4158" y="2268680"/>
            <a:ext cx="3941072" cy="3739903"/>
          </a:xfrm>
          <a:prstGeom prst="rect">
            <a:avLst/>
          </a:prstGeom>
        </p:spPr>
      </p:pic>
      <p:sp>
        <p:nvSpPr>
          <p:cNvPr id="9" name="TextBox 8">
            <a:extLst>
              <a:ext uri="{FF2B5EF4-FFF2-40B4-BE49-F238E27FC236}">
                <a16:creationId xmlns:a16="http://schemas.microsoft.com/office/drawing/2014/main" xmlns="" id="{D3B79727-EEB7-4902-8A1B-04D6F07433D4}"/>
              </a:ext>
            </a:extLst>
          </p:cNvPr>
          <p:cNvSpPr txBox="1"/>
          <p:nvPr/>
        </p:nvSpPr>
        <p:spPr>
          <a:xfrm>
            <a:off x="1086678" y="384313"/>
            <a:ext cx="5055041"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-Code Snippet and Output</a:t>
            </a:r>
          </a:p>
        </p:txBody>
      </p:sp>
    </p:spTree>
    <p:extLst>
      <p:ext uri="{BB962C8B-B14F-4D97-AF65-F5344CB8AC3E}">
        <p14:creationId xmlns:p14="http://schemas.microsoft.com/office/powerpoint/2010/main" val="376409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a:xfrm>
            <a:off x="585951" y="317354"/>
            <a:ext cx="8785237" cy="1325563"/>
          </a:xfrm>
        </p:spPr>
        <p:txBody>
          <a:bodyPr>
            <a:norm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Q.3.</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Find the mean deviation for the data. The mean deviation is defined as below.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p:txBody>
          <a:bodyPr/>
          <a:lstStyle/>
          <a:p>
            <a:pPr marL="0" marR="0">
              <a:lnSpc>
                <a:spcPct val="107000"/>
              </a:lnSpc>
              <a:spcBef>
                <a:spcPts val="0"/>
              </a:spcBef>
              <a:spcAft>
                <a:spcPts val="800"/>
              </a:spcAft>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u="sng" dirty="0">
                <a:effectLst/>
                <a:latin typeface="Times New Roman" panose="02020603050405020304" pitchFamily="18" charset="0"/>
                <a:ea typeface="Calibri" panose="020F0502020204030204" pitchFamily="34" charset="0"/>
                <a:cs typeface="Times New Roman" panose="02020603050405020304" pitchFamily="18" charset="0"/>
              </a:rPr>
              <a:t>Provide Understanding</a:t>
            </a:r>
          </a:p>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the mean, median, or mode value for the given data set in step 1. Step 2 - After that, ignoring the signs, we must calculate the absolute difference between each value in the data set and the mean. Step 3- Involves totaling all deviations. Step 4- The final step is to calculate the mean or average of the variables from Step 3.</a:t>
            </a:r>
          </a:p>
          <a:p>
            <a:pPr marL="0" marR="0" indent="0">
              <a:lnSpc>
                <a:spcPct val="107000"/>
              </a:lnSpc>
              <a:spcBef>
                <a:spcPts val="0"/>
              </a:spcBef>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2400" b="1" u="sng" dirty="0">
                <a:latin typeface="Times New Roman" panose="02020603050405020304" pitchFamily="18" charset="0"/>
                <a:ea typeface="Calibri" panose="020F0502020204030204" pitchFamily="34" charset="0"/>
                <a:cs typeface="Times New Roman" panose="02020603050405020304" pitchFamily="18" charset="0"/>
              </a:rPr>
              <a:t>Code Snippet and Solution</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Rectangle 2">
            <a:extLst>
              <a:ext uri="{FF2B5EF4-FFF2-40B4-BE49-F238E27FC236}">
                <a16:creationId xmlns:a16="http://schemas.microsoft.com/office/drawing/2014/main" xmlns="" id="{678C17BA-53B9-434A-9602-C3311DCD8D74}"/>
              </a:ext>
            </a:extLst>
          </p:cNvPr>
          <p:cNvSpPr>
            <a:spLocks noChangeArrowheads="1"/>
          </p:cNvSpPr>
          <p:nvPr/>
        </p:nvSpPr>
        <p:spPr bwMode="auto">
          <a:xfrm>
            <a:off x="866913" y="3750365"/>
            <a:ext cx="184755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3">
            <a:extLst>
              <a:ext uri="{FF2B5EF4-FFF2-40B4-BE49-F238E27FC236}">
                <a16:creationId xmlns:a16="http://schemas.microsoft.com/office/drawing/2014/main" xmlns="" id="{AC1C97A6-2A8B-4EB0-909A-B440B4E29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912" y="4207565"/>
            <a:ext cx="8689285" cy="9334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7A66C804-EC05-4529-8EEE-9C72FD23A276}"/>
              </a:ext>
            </a:extLst>
          </p:cNvPr>
          <p:cNvSpPr>
            <a:spLocks noChangeArrowheads="1"/>
          </p:cNvSpPr>
          <p:nvPr/>
        </p:nvSpPr>
        <p:spPr bwMode="auto">
          <a:xfrm>
            <a:off x="866913" y="5141015"/>
            <a:ext cx="184755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18520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L . Top 10 team launch years.</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t>
            </a:r>
            <a:r>
              <a:rPr lang="en-US" sz="2800" b="1" u="sng" dirty="0">
                <a:latin typeface="Times New Roman" panose="02020603050405020304" pitchFamily="18" charset="0"/>
                <a:cs typeface="Times New Roman" panose="02020603050405020304" pitchFamily="18" charset="0"/>
              </a:rPr>
              <a:t>Code Snippet and Output</a:t>
            </a:r>
            <a:endParaRPr lang="en-IN" sz="2800" b="1" u="sng" dirty="0">
              <a:latin typeface="Times New Roman" panose="02020603050405020304" pitchFamily="18" charset="0"/>
              <a:cs typeface="Times New Roman" panose="02020603050405020304" pitchFamily="18" charset="0"/>
            </a:endParaRPr>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C3CFCC33-A462-4B70-91AD-6904E7CF557D}"/>
              </a:ext>
            </a:extLst>
          </p:cNvPr>
          <p:cNvPicPr>
            <a:picLocks noChangeAspect="1"/>
          </p:cNvPicPr>
          <p:nvPr/>
        </p:nvPicPr>
        <p:blipFill>
          <a:blip r:embed="rId3"/>
          <a:stretch>
            <a:fillRect/>
          </a:stretch>
        </p:blipFill>
        <p:spPr>
          <a:xfrm>
            <a:off x="1210139" y="1639942"/>
            <a:ext cx="7287642" cy="628738"/>
          </a:xfrm>
          <a:prstGeom prst="rect">
            <a:avLst/>
          </a:prstGeom>
        </p:spPr>
      </p:pic>
      <p:pic>
        <p:nvPicPr>
          <p:cNvPr id="9" name="Picture 8">
            <a:extLst>
              <a:ext uri="{FF2B5EF4-FFF2-40B4-BE49-F238E27FC236}">
                <a16:creationId xmlns:a16="http://schemas.microsoft.com/office/drawing/2014/main" xmlns="" id="{3B47B840-983A-4556-B05A-CA812945D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473" y="2350635"/>
            <a:ext cx="5065786" cy="4142240"/>
          </a:xfrm>
          <a:prstGeom prst="rect">
            <a:avLst/>
          </a:prstGeom>
        </p:spPr>
      </p:pic>
    </p:spTree>
    <p:extLst>
      <p:ext uri="{BB962C8B-B14F-4D97-AF65-F5344CB8AC3E}">
        <p14:creationId xmlns:p14="http://schemas.microsoft.com/office/powerpoint/2010/main" val="2129836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p:txBody>
          <a:bodyPr>
            <a:normAutofit/>
          </a:bodyPr>
          <a:lstStyle/>
          <a:p>
            <a:r>
              <a:rPr lang="en-US" sz="2800" b="1" u="sng" dirty="0">
                <a:latin typeface="Times New Roman" panose="02020603050405020304" pitchFamily="18" charset="0"/>
                <a:cs typeface="Times New Roman" panose="02020603050405020304" pitchFamily="18" charset="0"/>
              </a:rPr>
              <a:t> -Code Snippet and Output                           </a:t>
            </a:r>
            <a:endParaRPr lang="en-IN" sz="2800" b="1" u="sng" dirty="0">
              <a:latin typeface="Times New Roman" panose="02020603050405020304" pitchFamily="18" charset="0"/>
              <a:cs typeface="Times New Roman" panose="02020603050405020304" pitchFamily="18" charset="0"/>
            </a:endParaRPr>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pic>
        <p:nvPicPr>
          <p:cNvPr id="7" name="Picture 6">
            <a:extLst>
              <a:ext uri="{FF2B5EF4-FFF2-40B4-BE49-F238E27FC236}">
                <a16:creationId xmlns:a16="http://schemas.microsoft.com/office/drawing/2014/main" xmlns="" id="{1E6F1FE3-FCCB-4661-9DF5-16B937FDEB51}"/>
              </a:ext>
            </a:extLst>
          </p:cNvPr>
          <p:cNvPicPr>
            <a:picLocks noChangeAspect="1"/>
          </p:cNvPicPr>
          <p:nvPr/>
        </p:nvPicPr>
        <p:blipFill>
          <a:blip r:embed="rId3"/>
          <a:stretch>
            <a:fillRect/>
          </a:stretch>
        </p:blipFill>
        <p:spPr>
          <a:xfrm>
            <a:off x="1213756" y="1264068"/>
            <a:ext cx="9764488" cy="779482"/>
          </a:xfrm>
          <a:prstGeom prst="rect">
            <a:avLst/>
          </a:prstGeom>
        </p:spPr>
      </p:pic>
      <p:pic>
        <p:nvPicPr>
          <p:cNvPr id="9" name="Picture 8">
            <a:extLst>
              <a:ext uri="{FF2B5EF4-FFF2-40B4-BE49-F238E27FC236}">
                <a16:creationId xmlns:a16="http://schemas.microsoft.com/office/drawing/2014/main" xmlns="" id="{5D869E3D-27FD-4039-9FA4-2CABD3386F5B}"/>
              </a:ext>
            </a:extLst>
          </p:cNvPr>
          <p:cNvPicPr>
            <a:picLocks noChangeAspect="1"/>
          </p:cNvPicPr>
          <p:nvPr/>
        </p:nvPicPr>
        <p:blipFill>
          <a:blip r:embed="rId4"/>
          <a:stretch>
            <a:fillRect/>
          </a:stretch>
        </p:blipFill>
        <p:spPr>
          <a:xfrm>
            <a:off x="1813261" y="2390926"/>
            <a:ext cx="3105583" cy="3772426"/>
          </a:xfrm>
          <a:prstGeom prst="rect">
            <a:avLst/>
          </a:prstGeom>
        </p:spPr>
      </p:pic>
    </p:spTree>
    <p:extLst>
      <p:ext uri="{BB962C8B-B14F-4D97-AF65-F5344CB8AC3E}">
        <p14:creationId xmlns:p14="http://schemas.microsoft.com/office/powerpoint/2010/main" val="121214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a:xfrm>
            <a:off x="838200" y="365125"/>
            <a:ext cx="10515600" cy="6004853"/>
          </a:xfrm>
        </p:spPr>
        <p:txBody>
          <a:bodyPr/>
          <a:lstStyle/>
          <a:p>
            <a:r>
              <a:rPr lang="en-US" dirty="0"/>
              <a:t>                            </a:t>
            </a:r>
            <a:endParaRPr lang="en-IN" b="1" dirty="0"/>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9" name="TextBox 8">
            <a:extLst>
              <a:ext uri="{FF2B5EF4-FFF2-40B4-BE49-F238E27FC236}">
                <a16:creationId xmlns:a16="http://schemas.microsoft.com/office/drawing/2014/main" xmlns="" id="{5943DCC8-7F13-4A8D-AD3D-6511BFFFF8A8}"/>
              </a:ext>
            </a:extLst>
          </p:cNvPr>
          <p:cNvSpPr txBox="1"/>
          <p:nvPr/>
        </p:nvSpPr>
        <p:spPr>
          <a:xfrm>
            <a:off x="490330" y="248013"/>
            <a:ext cx="9660835" cy="6801862"/>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Q.3. Please include any improvements or suggestions to the association management on quality, quantity, variety, velocity , veracity etc. on the data points collected by the association to perform a better data analysis in future . Submit a 200-500 words report to the management.</a:t>
            </a:r>
          </a:p>
          <a:p>
            <a:r>
              <a:rPr lang="en-US" sz="2800" b="1" dirty="0">
                <a:latin typeface="Times New Roman" panose="02020603050405020304" pitchFamily="18" charset="0"/>
                <a:cs typeface="Times New Roman" panose="02020603050405020304" pitchFamily="18" charset="0"/>
              </a:rPr>
              <a:t>-Solution</a:t>
            </a:r>
          </a:p>
          <a:p>
            <a:pPr rtl="0"/>
            <a:r>
              <a:rPr lang="en-US" sz="2400" dirty="0">
                <a:latin typeface="Times New Roman" panose="02020603050405020304" pitchFamily="18" charset="0"/>
                <a:cs typeface="Times New Roman" panose="02020603050405020304" pitchFamily="18" charset="0"/>
              </a:rPr>
              <a:t>Quality:</a:t>
            </a:r>
          </a:p>
          <a:p>
            <a:pPr rtl="0"/>
            <a:r>
              <a:rPr lang="en-US" sz="2400" dirty="0">
                <a:latin typeface="Times New Roman" panose="02020603050405020304" pitchFamily="18" charset="0"/>
                <a:cs typeface="Times New Roman" panose="02020603050405020304" pitchFamily="18" charset="0"/>
              </a:rPr>
              <a:t>Some of the columns had mixed data like Team Launch,</a:t>
            </a:r>
          </a:p>
          <a:p>
            <a:pPr rtl="0"/>
            <a:r>
              <a:rPr lang="en-US" sz="2400" dirty="0">
                <a:latin typeface="Times New Roman" panose="02020603050405020304" pitchFamily="18" charset="0"/>
                <a:cs typeface="Times New Roman" panose="02020603050405020304" pitchFamily="18" charset="0"/>
              </a:rPr>
              <a:t>special instructions can be mentioned while adding the data like</a:t>
            </a:r>
          </a:p>
          <a:p>
            <a:pPr rtl="0"/>
            <a:r>
              <a:rPr lang="en-US" sz="2400" dirty="0">
                <a:latin typeface="Times New Roman" panose="02020603050405020304" pitchFamily="18" charset="0"/>
                <a:cs typeface="Times New Roman" panose="02020603050405020304" pitchFamily="18" charset="0"/>
              </a:rPr>
              <a:t>only enter the year of team formation' to avoid this.</a:t>
            </a:r>
          </a:p>
          <a:p>
            <a:pPr rtl="0"/>
            <a:r>
              <a:rPr lang="en-US" sz="2400" dirty="0">
                <a:latin typeface="Times New Roman" panose="02020603050405020304" pitchFamily="18" charset="0"/>
                <a:cs typeface="Times New Roman" panose="02020603050405020304" pitchFamily="18" charset="0"/>
              </a:rPr>
              <a:t>Quantity:</a:t>
            </a:r>
          </a:p>
          <a:p>
            <a:pPr rtl="0"/>
            <a:r>
              <a:rPr lang="en-US" sz="2400" dirty="0">
                <a:latin typeface="Times New Roman" panose="02020603050405020304" pitchFamily="18" charset="0"/>
                <a:cs typeface="Times New Roman" panose="02020603050405020304" pitchFamily="18" charset="0"/>
              </a:rPr>
              <a:t>Since our dataset had only 61 entries, we couldn't figure out more trends. We can include information about the players of each team, at least of the captains.</a:t>
            </a:r>
          </a:p>
          <a:p>
            <a:pPr rtl="0"/>
            <a:r>
              <a:rPr lang="en-US" sz="2400" dirty="0">
                <a:latin typeface="Times New Roman" panose="02020603050405020304" pitchFamily="18" charset="0"/>
                <a:cs typeface="Times New Roman" panose="02020603050405020304" pitchFamily="18" charset="0"/>
              </a:rPr>
              <a:t>It would have given us some information about the team's performance under different captains.</a:t>
            </a: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649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a:xfrm>
            <a:off x="838200" y="365125"/>
            <a:ext cx="10515600" cy="6004853"/>
          </a:xfrm>
        </p:spPr>
        <p:txBody>
          <a:bodyPr/>
          <a:lstStyle/>
          <a:p>
            <a:r>
              <a:rPr lang="en-US" dirty="0"/>
              <a:t>                            </a:t>
            </a:r>
            <a:endParaRPr lang="en-IN" b="1" dirty="0"/>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7" name="TextBox 6">
            <a:extLst>
              <a:ext uri="{FF2B5EF4-FFF2-40B4-BE49-F238E27FC236}">
                <a16:creationId xmlns:a16="http://schemas.microsoft.com/office/drawing/2014/main" xmlns="" id="{977CBD1F-2995-46FC-865E-3B70D8A56569}"/>
              </a:ext>
            </a:extLst>
          </p:cNvPr>
          <p:cNvSpPr txBox="1"/>
          <p:nvPr/>
        </p:nvSpPr>
        <p:spPr>
          <a:xfrm>
            <a:off x="838200" y="1724153"/>
            <a:ext cx="10515600" cy="4524315"/>
          </a:xfrm>
          <a:prstGeom prst="rect">
            <a:avLst/>
          </a:prstGeom>
          <a:noFill/>
        </p:spPr>
        <p:txBody>
          <a:bodyPr wrap="square">
            <a:spAutoFit/>
          </a:bodyPr>
          <a:lstStyle/>
          <a:p>
            <a:pPr rtl="0"/>
            <a:r>
              <a:rPr lang="en-US" sz="2400" b="1" dirty="0">
                <a:latin typeface="Times New Roman" panose="02020603050405020304" pitchFamily="18" charset="0"/>
                <a:cs typeface="Times New Roman" panose="02020603050405020304" pitchFamily="18" charset="0"/>
              </a:rPr>
              <a:t>Velocity:</a:t>
            </a:r>
          </a:p>
          <a:p>
            <a:pPr rtl="0"/>
            <a:r>
              <a:rPr lang="en-US" sz="2400" dirty="0">
                <a:latin typeface="Times New Roman" panose="02020603050405020304" pitchFamily="18" charset="0"/>
                <a:cs typeface="Times New Roman" panose="02020603050405020304" pitchFamily="18" charset="0"/>
              </a:rPr>
              <a:t>efficient speed of data collection can be achieved</a:t>
            </a:r>
          </a:p>
          <a:p>
            <a:pPr rtl="0"/>
            <a:r>
              <a:rPr lang="en-US" sz="2400" dirty="0">
                <a:latin typeface="Times New Roman" panose="02020603050405020304" pitchFamily="18" charset="0"/>
                <a:cs typeface="Times New Roman" panose="02020603050405020304" pitchFamily="18" charset="0"/>
              </a:rPr>
              <a:t>if we maintain a regular record of the games, keep adding data after every match.</a:t>
            </a:r>
          </a:p>
          <a:p>
            <a:pPr rtl="0"/>
            <a:endParaRPr lang="en-US" sz="2400" dirty="0">
              <a:latin typeface="Times New Roman" panose="02020603050405020304" pitchFamily="18" charset="0"/>
              <a:cs typeface="Times New Roman" panose="02020603050405020304" pitchFamily="18" charset="0"/>
            </a:endParaRPr>
          </a:p>
          <a:p>
            <a:pPr rtl="0"/>
            <a:r>
              <a:rPr lang="en-US" sz="2400" b="1" dirty="0">
                <a:latin typeface="Times New Roman" panose="02020603050405020304" pitchFamily="18" charset="0"/>
                <a:cs typeface="Times New Roman" panose="02020603050405020304" pitchFamily="18" charset="0"/>
              </a:rPr>
              <a:t>Variety:</a:t>
            </a:r>
          </a:p>
          <a:p>
            <a:pPr rtl="0"/>
            <a:r>
              <a:rPr lang="en-US" sz="2400" dirty="0">
                <a:latin typeface="Times New Roman" panose="02020603050405020304" pitchFamily="18" charset="0"/>
                <a:cs typeface="Times New Roman" panose="02020603050405020304" pitchFamily="18" charset="0"/>
              </a:rPr>
              <a:t>Again, more information about the team players can help us add variety to the data and will help us understand trends over the years.</a:t>
            </a:r>
          </a:p>
          <a:p>
            <a:pPr rtl="0"/>
            <a:endParaRPr lang="en-US" sz="2400" dirty="0">
              <a:latin typeface="Times New Roman" panose="02020603050405020304" pitchFamily="18" charset="0"/>
              <a:cs typeface="Times New Roman" panose="02020603050405020304" pitchFamily="18" charset="0"/>
            </a:endParaRPr>
          </a:p>
          <a:p>
            <a:pPr rtl="0"/>
            <a:r>
              <a:rPr lang="en-US" sz="2400" b="1" dirty="0">
                <a:latin typeface="Times New Roman" panose="02020603050405020304" pitchFamily="18" charset="0"/>
                <a:cs typeface="Times New Roman" panose="02020603050405020304" pitchFamily="18" charset="0"/>
              </a:rPr>
              <a:t>Conclusion:</a:t>
            </a:r>
          </a:p>
          <a:p>
            <a:pPr rtl="0"/>
            <a:r>
              <a:rPr lang="en-US" sz="2400" dirty="0">
                <a:latin typeface="Times New Roman" panose="02020603050405020304" pitchFamily="18" charset="0"/>
                <a:cs typeface="Times New Roman" panose="02020603050405020304" pitchFamily="18" charset="0"/>
              </a:rPr>
              <a:t>Company X can approach the top 5 teams namely Team 1,2,3,4,5 since they have the highest score,</a:t>
            </a:r>
          </a:p>
          <a:p>
            <a:pPr rtl="0"/>
            <a:r>
              <a:rPr lang="en-US" sz="2400" dirty="0">
                <a:latin typeface="Times New Roman" panose="02020603050405020304" pitchFamily="18" charset="0"/>
                <a:cs typeface="Times New Roman" panose="02020603050405020304" pitchFamily="18" charset="0"/>
              </a:rPr>
              <a:t>max no of baskets scored, max winning % and most</a:t>
            </a:r>
          </a:p>
        </p:txBody>
      </p:sp>
    </p:spTree>
    <p:extLst>
      <p:ext uri="{BB962C8B-B14F-4D97-AF65-F5344CB8AC3E}">
        <p14:creationId xmlns:p14="http://schemas.microsoft.com/office/powerpoint/2010/main" val="886780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78E6BFD-637D-4ADD-76FB-FB43C6B99434}"/>
              </a:ext>
            </a:extLst>
          </p:cNvPr>
          <p:cNvSpPr>
            <a:spLocks noGrp="1"/>
          </p:cNvSpPr>
          <p:nvPr>
            <p:ph type="title"/>
          </p:nvPr>
        </p:nvSpPr>
        <p:spPr>
          <a:xfrm>
            <a:off x="838200" y="500998"/>
            <a:ext cx="10515600" cy="6228852"/>
          </a:xfrm>
        </p:spPr>
        <p:txBody>
          <a:bodyPr/>
          <a:lstStyle/>
          <a:p>
            <a:r>
              <a:rPr lang="en-US" dirty="0"/>
              <a:t>                            </a:t>
            </a:r>
            <a:endParaRPr lang="en-IN" b="1" dirty="0"/>
          </a:p>
        </p:txBody>
      </p:sp>
      <p:sp>
        <p:nvSpPr>
          <p:cNvPr id="3"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xmlns=""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xmlns=""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2" name="TextBox 1"/>
          <p:cNvSpPr txBox="1"/>
          <p:nvPr/>
        </p:nvSpPr>
        <p:spPr>
          <a:xfrm>
            <a:off x="1687133" y="2929605"/>
            <a:ext cx="9440214" cy="1569660"/>
          </a:xfrm>
          <a:prstGeom prst="rect">
            <a:avLst/>
          </a:prstGeom>
          <a:noFill/>
        </p:spPr>
        <p:txBody>
          <a:bodyPr wrap="square" rtlCol="0">
            <a:spAutoFit/>
          </a:bodyPr>
          <a:lstStyle/>
          <a:p>
            <a:pPr algn="ctr"/>
            <a:r>
              <a:rPr lang="en-IN" sz="9600" dirty="0" smtClean="0">
                <a:solidFill>
                  <a:schemeClr val="accent5">
                    <a:lumMod val="75000"/>
                  </a:schemeClr>
                </a:solidFill>
              </a:rPr>
              <a:t>Thank You….</a:t>
            </a:r>
            <a:endParaRPr lang="en-IN" sz="9600" dirty="0">
              <a:solidFill>
                <a:schemeClr val="accent5">
                  <a:lumMod val="75000"/>
                </a:schemeClr>
              </a:solidFill>
            </a:endParaRPr>
          </a:p>
        </p:txBody>
      </p:sp>
    </p:spTree>
    <p:extLst>
      <p:ext uri="{BB962C8B-B14F-4D97-AF65-F5344CB8AC3E}">
        <p14:creationId xmlns:p14="http://schemas.microsoft.com/office/powerpoint/2010/main" val="304575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a:xfrm>
            <a:off x="653763" y="343693"/>
            <a:ext cx="8400393" cy="1325563"/>
          </a:xfrm>
        </p:spPr>
        <p:txBody>
          <a:bodyPr>
            <a:norm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Q.4.Calculate the Pearson coefficient of skewness and comment on the skewness of the data.</a:t>
            </a:r>
            <a:r>
              <a:rPr lang="en-US" sz="2400" dirty="0">
                <a:effectLst/>
                <a:latin typeface="Calibri" panose="020F0502020204030204" pitchFamily="34" charset="0"/>
                <a:ea typeface="Calibri" panose="020F0502020204030204" pitchFamily="34" charset="0"/>
                <a:cs typeface="Times New Roman" panose="02020603050405020304" pitchFamily="18" charset="0"/>
              </a:rPr>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p:txBody>
          <a:bodyPr/>
          <a:lstStyle/>
          <a:p>
            <a:r>
              <a:rPr lang="en-IN" sz="2400" b="1" u="sng" dirty="0">
                <a:latin typeface="Times New Roman" panose="02020603050405020304" pitchFamily="18" charset="0"/>
                <a:cs typeface="Times New Roman" panose="02020603050405020304" pitchFamily="18" charset="0"/>
              </a:rPr>
              <a:t>- Code and Snippet</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b="1" u="sng" dirty="0">
              <a:latin typeface="Times New Roman" panose="02020603050405020304" pitchFamily="18" charset="0"/>
              <a:cs typeface="Times New Roman" panose="02020603050405020304" pitchFamily="18" charset="0"/>
            </a:endParaRPr>
          </a:p>
          <a:p>
            <a:r>
              <a:rPr lang="en-IN" dirty="0"/>
              <a:t>-</a:t>
            </a:r>
            <a:r>
              <a:rPr lang="en-IN" sz="2400" b="1" u="sng" dirty="0">
                <a:latin typeface="Times New Roman" panose="02020603050405020304" pitchFamily="18" charset="0"/>
                <a:cs typeface="Times New Roman" panose="02020603050405020304" pitchFamily="18" charset="0"/>
              </a:rPr>
              <a:t>Inference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is positively skewed since the output is greater than 0 and less than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17AAA6A2-D1CA-4221-902E-D992689862F5}"/>
              </a:ext>
            </a:extLst>
          </p:cNvPr>
          <p:cNvSpPr>
            <a:spLocks noChangeArrowheads="1"/>
          </p:cNvSpPr>
          <p:nvPr/>
        </p:nvSpPr>
        <p:spPr bwMode="auto">
          <a:xfrm>
            <a:off x="742121" y="2114987"/>
            <a:ext cx="132433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4">
            <a:extLst>
              <a:ext uri="{FF2B5EF4-FFF2-40B4-BE49-F238E27FC236}">
                <a16:creationId xmlns:a16="http://schemas.microsoft.com/office/drawing/2014/main" xmlns="" id="{CFB104A1-C795-4956-AD78-F007E3D4B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27724"/>
            <a:ext cx="6228521"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xmlns="" id="{EA34CFC5-721E-4F11-84DF-4D6495B6F69D}"/>
              </a:ext>
            </a:extLst>
          </p:cNvPr>
          <p:cNvSpPr>
            <a:spLocks noChangeArrowheads="1"/>
          </p:cNvSpPr>
          <p:nvPr/>
        </p:nvSpPr>
        <p:spPr bwMode="auto">
          <a:xfrm>
            <a:off x="742121" y="3296087"/>
            <a:ext cx="132433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3097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A708ED-419C-0BE9-9762-B83EDEEAE448}"/>
              </a:ext>
            </a:extLst>
          </p:cNvPr>
          <p:cNvSpPr>
            <a:spLocks noGrp="1"/>
          </p:cNvSpPr>
          <p:nvPr>
            <p:ph type="title"/>
          </p:nvPr>
        </p:nvSpPr>
        <p:spPr>
          <a:xfrm>
            <a:off x="543910" y="302063"/>
            <a:ext cx="8827278" cy="1325563"/>
          </a:xfrm>
        </p:spPr>
        <p:txBody>
          <a:bodyPr>
            <a:normAutofit/>
          </a:bodyPr>
          <a:lstStyle/>
          <a:p>
            <a:r>
              <a:rPr lang="en-IN" sz="2800" b="1" dirty="0">
                <a:latin typeface="Times New Roman" panose="02020603050405020304" pitchFamily="18" charset="0"/>
                <a:cs typeface="Times New Roman" panose="02020603050405020304" pitchFamily="18" charset="0"/>
              </a:rPr>
              <a:t>Q.5.</a:t>
            </a:r>
            <a:r>
              <a:rPr lang="en-IN" sz="1800" b="1" dirty="0">
                <a:effectLst/>
                <a:latin typeface="Times New Roman" panose="02020603050405020304" pitchFamily="18" charset="0"/>
                <a:ea typeface="Calibri" panose="020F0502020204030204" pitchFamily="34" charset="0"/>
              </a:rPr>
              <a:t> </a:t>
            </a:r>
            <a:r>
              <a:rPr lang="en-IN" sz="2800" b="1" dirty="0">
                <a:effectLst/>
                <a:latin typeface="Times New Roman" panose="02020603050405020304" pitchFamily="18" charset="0"/>
                <a:ea typeface="Calibri" panose="020F0502020204030204" pitchFamily="34" charset="0"/>
              </a:rPr>
              <a:t>Count the number of data values that fall within two standard deviations of</a:t>
            </a:r>
            <a:r>
              <a:rPr lang="en-US" sz="2800" b="1" dirty="0">
                <a:effectLst/>
              </a:rPr>
              <a:t> </a:t>
            </a:r>
            <a:r>
              <a:rPr lang="en-US" sz="2800" b="1" dirty="0">
                <a:effectLst/>
                <a:latin typeface="Times New Roman" panose="02020603050405020304" pitchFamily="18" charset="0"/>
                <a:cs typeface="Times New Roman" panose="02020603050405020304" pitchFamily="18" charset="0"/>
              </a:rPr>
              <a:t>the mean. Compare this with the answer from Chebyshev’s Theorem.</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xmlns="" id="{10DCC45C-D492-424D-A5AF-CA3649EA2E05}"/>
              </a:ext>
            </a:extLst>
          </p:cNvPr>
          <p:cNvSpPr>
            <a:spLocks noGrp="1"/>
          </p:cNvSpPr>
          <p:nvPr>
            <p:ph idx="1"/>
          </p:nvPr>
        </p:nvSpPr>
        <p:spPr/>
        <p:txBody>
          <a:bodyPr/>
          <a:lstStyle/>
          <a:p>
            <a:r>
              <a:rPr lang="en-IN" dirty="0"/>
              <a:t>-</a:t>
            </a:r>
            <a:r>
              <a:rPr lang="en-IN" sz="2400" b="1" u="sng" dirty="0">
                <a:latin typeface="Times New Roman" panose="02020603050405020304" pitchFamily="18" charset="0"/>
                <a:cs typeface="Times New Roman" panose="02020603050405020304" pitchFamily="18" charset="0"/>
              </a:rPr>
              <a:t>Code and Snippet</a:t>
            </a:r>
          </a:p>
        </p:txBody>
      </p:sp>
      <p:pic>
        <p:nvPicPr>
          <p:cNvPr id="8" name="Picture 7">
            <a:extLst>
              <a:ext uri="{FF2B5EF4-FFF2-40B4-BE49-F238E27FC236}">
                <a16:creationId xmlns:a16="http://schemas.microsoft.com/office/drawing/2014/main" xmlns="" id="{CB202779-69BA-4A2E-9431-5CE4A886B968}"/>
              </a:ext>
            </a:extLst>
          </p:cNvPr>
          <p:cNvPicPr/>
          <p:nvPr/>
        </p:nvPicPr>
        <p:blipFill>
          <a:blip r:embed="rId3"/>
          <a:stretch>
            <a:fillRect/>
          </a:stretch>
        </p:blipFill>
        <p:spPr>
          <a:xfrm>
            <a:off x="1162906" y="2485500"/>
            <a:ext cx="5731510" cy="2258060"/>
          </a:xfrm>
          <a:prstGeom prst="rect">
            <a:avLst/>
          </a:prstGeom>
        </p:spPr>
      </p:pic>
    </p:spTree>
    <p:extLst>
      <p:ext uri="{BB962C8B-B14F-4D97-AF65-F5344CB8AC3E}">
        <p14:creationId xmlns:p14="http://schemas.microsoft.com/office/powerpoint/2010/main" val="128411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a:xfrm>
            <a:off x="582344" y="293684"/>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Q.6.</a:t>
            </a:r>
            <a:r>
              <a:rPr lang="en-US" sz="1100" dirty="0">
                <a:effectLst/>
                <a:latin typeface="Arial" panose="020B0604020202020204" pitchFamily="34" charset="0"/>
              </a:rPr>
              <a:t>  </a:t>
            </a:r>
            <a:r>
              <a:rPr lang="en-US" sz="2400" b="1" dirty="0">
                <a:effectLst/>
                <a:latin typeface="Times New Roman" panose="02020603050405020304" pitchFamily="18" charset="0"/>
                <a:cs typeface="Times New Roman" panose="02020603050405020304" pitchFamily="18" charset="0"/>
              </a:rPr>
              <a:t>Find the three quartiles and the interquartile range (IQR).</a:t>
            </a:r>
            <a:endParaRPr lang="en-US" sz="2400"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p:txBody>
          <a:bodyPr/>
          <a:lstStyle/>
          <a:p>
            <a:r>
              <a:rPr lang="en-US" dirty="0"/>
              <a:t>-Code Snippet and Solution</a:t>
            </a:r>
          </a:p>
          <a:p>
            <a:endParaRPr lang="en-US" dirty="0"/>
          </a:p>
        </p:txBody>
      </p:sp>
      <p:pic>
        <p:nvPicPr>
          <p:cNvPr id="12" name="Picture 11">
            <a:extLst>
              <a:ext uri="{FF2B5EF4-FFF2-40B4-BE49-F238E27FC236}">
                <a16:creationId xmlns:a16="http://schemas.microsoft.com/office/drawing/2014/main" xmlns="" id="{D7938DC3-976F-49AA-B2BE-5951E4C66661}"/>
              </a:ext>
            </a:extLst>
          </p:cNvPr>
          <p:cNvPicPr>
            <a:picLocks noChangeAspect="1"/>
          </p:cNvPicPr>
          <p:nvPr/>
        </p:nvPicPr>
        <p:blipFill>
          <a:blip r:embed="rId3"/>
          <a:stretch>
            <a:fillRect/>
          </a:stretch>
        </p:blipFill>
        <p:spPr>
          <a:xfrm>
            <a:off x="582344" y="2268680"/>
            <a:ext cx="11403016" cy="4328455"/>
          </a:xfrm>
          <a:prstGeom prst="rect">
            <a:avLst/>
          </a:prstGeom>
        </p:spPr>
      </p:pic>
    </p:spTree>
    <p:extLst>
      <p:ext uri="{BB962C8B-B14F-4D97-AF65-F5344CB8AC3E}">
        <p14:creationId xmlns:p14="http://schemas.microsoft.com/office/powerpoint/2010/main" val="32602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xmlns=""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xmlns=""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itle 7">
            <a:extLst>
              <a:ext uri="{FF2B5EF4-FFF2-40B4-BE49-F238E27FC236}">
                <a16:creationId xmlns:a16="http://schemas.microsoft.com/office/drawing/2014/main" xmlns="" id="{A9FECC1D-38B6-4588-BEDF-62366B2D539C}"/>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Q.7.</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Are there any outliers in the data set?</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96282E71-B3CD-460F-87D6-E0D8BC634C4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
            </a:r>
            <a:r>
              <a:rPr lang="en-US" sz="2400" b="1" u="sng" dirty="0">
                <a:latin typeface="Times New Roman" panose="02020603050405020304" pitchFamily="18" charset="0"/>
                <a:cs typeface="Times New Roman" panose="02020603050405020304" pitchFamily="18" charset="0"/>
              </a:rPr>
              <a:t>Code Snippet and Solution</a:t>
            </a:r>
          </a:p>
          <a:p>
            <a:pPr marL="0" indent="0">
              <a:buNone/>
            </a:pPr>
            <a:endParaRPr lang="en-US" sz="2400" b="1" u="sng" dirty="0">
              <a:latin typeface="Times New Roman" panose="02020603050405020304" pitchFamily="18" charset="0"/>
              <a:cs typeface="Times New Roman" panose="02020603050405020304" pitchFamily="18" charset="0"/>
            </a:endParaRPr>
          </a:p>
        </p:txBody>
      </p:sp>
      <p:sp>
        <p:nvSpPr>
          <p:cNvPr id="7" name="Rectangle 5">
            <a:extLst>
              <a:ext uri="{FF2B5EF4-FFF2-40B4-BE49-F238E27FC236}">
                <a16:creationId xmlns:a16="http://schemas.microsoft.com/office/drawing/2014/main" xmlns="" id="{AE0C7BF1-7412-4752-B48D-2FB447C03513}"/>
              </a:ext>
            </a:extLst>
          </p:cNvPr>
          <p:cNvSpPr>
            <a:spLocks noChangeArrowheads="1"/>
          </p:cNvSpPr>
          <p:nvPr/>
        </p:nvSpPr>
        <p:spPr bwMode="auto">
          <a:xfrm>
            <a:off x="838199" y="2043550"/>
            <a:ext cx="130325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4" name="Picture 10">
            <a:extLst>
              <a:ext uri="{FF2B5EF4-FFF2-40B4-BE49-F238E27FC236}">
                <a16:creationId xmlns:a16="http://schemas.microsoft.com/office/drawing/2014/main" xmlns="" id="{A8128D8D-A328-4F1B-A9D0-9859B8DC7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00750"/>
            <a:ext cx="6119191" cy="5472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xmlns="" id="{01A2476A-D107-4E86-9A5A-527347FF3FAA}"/>
              </a:ext>
            </a:extLst>
          </p:cNvPr>
          <p:cNvSpPr>
            <a:spLocks noChangeArrowheads="1"/>
          </p:cNvSpPr>
          <p:nvPr/>
        </p:nvSpPr>
        <p:spPr bwMode="auto">
          <a:xfrm>
            <a:off x="838199" y="2834125"/>
            <a:ext cx="130325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xmlns="" id="{7A06C136-4656-4B9A-A4C3-AFE4FB27C9E2}"/>
              </a:ext>
            </a:extLst>
          </p:cNvPr>
          <p:cNvSpPr>
            <a:spLocks noChangeArrowheads="1"/>
          </p:cNvSpPr>
          <p:nvPr/>
        </p:nvSpPr>
        <p:spPr bwMode="auto">
          <a:xfrm>
            <a:off x="967409" y="31094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7" name="Picture 9">
            <a:extLst>
              <a:ext uri="{FF2B5EF4-FFF2-40B4-BE49-F238E27FC236}">
                <a16:creationId xmlns:a16="http://schemas.microsoft.com/office/drawing/2014/main" xmlns="" id="{3BC715C8-8E90-4284-B0E0-B25D95B1AD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409" y="3566676"/>
            <a:ext cx="5734050" cy="25050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xmlns="" id="{A4C8F0FC-917D-4666-ABC5-7C88DC8D64B4}"/>
              </a:ext>
            </a:extLst>
          </p:cNvPr>
          <p:cNvSpPr>
            <a:spLocks noChangeArrowheads="1"/>
          </p:cNvSpPr>
          <p:nvPr/>
        </p:nvSpPr>
        <p:spPr bwMode="auto">
          <a:xfrm>
            <a:off x="967409" y="60717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2994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1185</TotalTime>
  <Words>1842</Words>
  <Application>Microsoft Office PowerPoint</Application>
  <PresentationFormat>Widescreen</PresentationFormat>
  <Paragraphs>219</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PMingLiU-ExtB</vt:lpstr>
      <vt:lpstr>Arial</vt:lpstr>
      <vt:lpstr>ArialMT</vt:lpstr>
      <vt:lpstr>Calibri</vt:lpstr>
      <vt:lpstr>Calibri Light</vt:lpstr>
      <vt:lpstr>굴림</vt:lpstr>
      <vt:lpstr>Times New Roman</vt:lpstr>
      <vt:lpstr>Office Theme</vt:lpstr>
      <vt:lpstr>PowerPoint Presentation</vt:lpstr>
      <vt:lpstr>Problem Definition</vt:lpstr>
      <vt:lpstr>Q.1. Compute the mean, median and the mode of the data. </vt:lpstr>
      <vt:lpstr>Q.2. Compute the range, variance and standard deviation of customer ages. </vt:lpstr>
      <vt:lpstr>Q.3. Find the mean deviation for the data. The mean deviation is defined as below. </vt:lpstr>
      <vt:lpstr>Q.4.Calculate the Pearson coefficient of skewness and comment on the skewness of the data. </vt:lpstr>
      <vt:lpstr>Q.5. Count the number of data values that fall within two standard deviations of the mean. Compare this with the answer from Chebyshev’s Theorem.</vt:lpstr>
      <vt:lpstr>Q.6.  Find the three quartiles and the interquartile range (IQR).</vt:lpstr>
      <vt:lpstr>Q.7. Are there any outliers in the data set? </vt:lpstr>
      <vt:lpstr>Q.8. Draw a boxplot of the dataset to confirm. </vt:lpstr>
      <vt:lpstr>Q.9. Find the percentile rank of the datapoint 50.</vt:lpstr>
      <vt:lpstr>Q.10. What is the probability that a person ordering an EV scooter is above 50 years old? </vt:lpstr>
      <vt:lpstr>Q.11. Create a frequency distribution for the data and visualize it appropriately. </vt:lpstr>
      <vt:lpstr>Q.12. Create a probability distribution of the data and visualize it appropriately.</vt:lpstr>
      <vt:lpstr> Q.13. What is the shape of the distribution of this dataset? Create an appropriate graph to determine that. Take 100 random samples with replacement from this dataset of size 5 each. Create a sampling distribution of the mean age of customers. Compare with other sampling distributions of sample size 10, 15, 20, 25, 30. State your observations. Does it corroborate the Central Limit Theorem? </vt:lpstr>
      <vt:lpstr>PowerPoint Presentation</vt:lpstr>
      <vt:lpstr>PowerPoint Presentation</vt:lpstr>
      <vt:lpstr>Q.14. Treat this dataset as a binomial distribution where p is the probability that a person ordering an EV is above 50 years age. What is the probability that out of a random sample of 10 buyers exactly 6 are above 50 years of age? </vt:lpstr>
      <vt:lpstr>Q.15. A study claims that 10% of all customers for an EV scooter are above 50 years of age. Using the Normal approximation of a Binomial distribution, find the probability that in a random sample of 300 prospective customers exactly 25 will be above 50 years of age.</vt:lpstr>
      <vt:lpstr>Q.16. Compute a 95% Confidence Interval for the true mean age of the population of EV scooter buyers for the dataset using appropriate distribution. (State reasons as to why did you use a z or t distribution)</vt:lpstr>
      <vt:lpstr>Q.17. A data scientist wants to estimate with 95% confidence the proportion of people who own an EV in the population. A recent study showed that 20% of people interviewed had an EV. The data scientist wants to be accurate within 2% of the true proportion. Find the minimum sample size necessary.</vt:lpstr>
      <vt:lpstr>Q.18. The same data scientist wants to estimate the proportion of executives who own an EV. She wants to be 90% confident and accurate within 5% of true proportion. Find the minimum sample size necessary. </vt:lpstr>
      <vt:lpstr>Q.19. A researcher claims that currently 20% of the population are owning EVs. Test his claim with an alpha =0.05 if out of a random sample of 30 two-wheeler owners only 5 own an EV. </vt:lpstr>
      <vt:lpstr>Q.20. Assume you are working for a Consumer Protection Agency that looks at complaints raised by customers for the transportation industry. Say you have been receiving complaints about the mileage of the latest EV launched by the Zen Auto-motives. Zen allows you to test randomly 40 of its new EVs to test mileage. Zen claims that the new EVs get a mileage of 96 kmpl on the highway. Your results show a mean of 91.3 kmpl and a standard deviation of 14.4. </vt:lpstr>
      <vt:lpstr>PowerPoint Presentation</vt:lpstr>
      <vt:lpstr>Write a summary of results and the action that Zen must take to remedy the complaints  </vt:lpstr>
      <vt:lpstr>D. What is your position on performing the test for variability along with the test for means? </vt:lpstr>
      <vt:lpstr>Q.21. Write a report comparing and contrasting Descriptive vs Inferential Statistics in about 200-500 words and how each helps to get more insight into the data at hand. </vt:lpstr>
      <vt:lpstr>PowerPoint Presentation</vt:lpstr>
      <vt:lpstr>Problem Definition</vt:lpstr>
      <vt:lpstr>Q.1. Read the data set, clean the data and prepare a  final dataset to be used for analysis  </vt:lpstr>
      <vt:lpstr>PowerPoint Presentation</vt:lpstr>
      <vt:lpstr>PowerPoint Presentation</vt:lpstr>
      <vt:lpstr>PowerPoint Presentation</vt:lpstr>
      <vt:lpstr>PowerPoint Presentation</vt:lpstr>
      <vt:lpstr>Q.2Perform detailed statistical analysis and EDA using univariate, bi-variate  and multivariate EDA techniques to get data driven insights on  recommending which teams they can approach which will be a deal win for  them.. Also as a data and statistics expert you have to develop a detailed performance report using this data </vt:lpstr>
      <vt:lpstr>Output</vt:lpstr>
      <vt:lpstr>B. Teams who scored the highest throughout all the tournaments </vt:lpstr>
      <vt:lpstr>C. Teams who scored the most baskets </vt:lpstr>
      <vt:lpstr>D. Teams who gave the most number of baskets in  tournaments overall. </vt:lpstr>
      <vt:lpstr>E. Relation between played games and won_games by teams </vt:lpstr>
      <vt:lpstr>F. we will now calculate the winning percentage according to the following formula: wins+ 0.5*ties/total games * 100%</vt:lpstr>
      <vt:lpstr>G. Teams with lowest performance </vt:lpstr>
      <vt:lpstr>H . Teams with highest performance. </vt:lpstr>
      <vt:lpstr>I. Finding outliers.</vt:lpstr>
      <vt:lpstr>K . Creating data frame according to the team won and winpercent and plotting the pie chart for teams won the most champion trophies in tournament. -Code Snippet and Output</vt:lpstr>
      <vt:lpstr>                            </vt:lpstr>
      <vt:lpstr>                            </vt:lpstr>
      <vt:lpstr>                            </vt:lpstr>
      <vt:lpstr>L . Top 10 team launch years.  -Code Snippet and Output</vt:lpstr>
      <vt:lpstr> -Code Snippet and Output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Microsoft account</cp:lastModifiedBy>
  <cp:revision>111</cp:revision>
  <dcterms:created xsi:type="dcterms:W3CDTF">2022-06-10T06:46:36Z</dcterms:created>
  <dcterms:modified xsi:type="dcterms:W3CDTF">2023-05-30T13:18:05Z</dcterms:modified>
</cp:coreProperties>
</file>