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5" r:id="rId4"/>
    <p:sldId id="334" r:id="rId5"/>
    <p:sldId id="337" r:id="rId6"/>
    <p:sldId id="356" r:id="rId7"/>
    <p:sldId id="357" r:id="rId8"/>
    <p:sldId id="358" r:id="rId9"/>
    <p:sldId id="361" r:id="rId10"/>
    <p:sldId id="360" r:id="rId11"/>
    <p:sldId id="359" r:id="rId12"/>
    <p:sldId id="365" r:id="rId13"/>
    <p:sldId id="366" r:id="rId14"/>
    <p:sldId id="364" r:id="rId15"/>
    <p:sldId id="363" r:id="rId16"/>
    <p:sldId id="362" r:id="rId17"/>
    <p:sldId id="367" r:id="rId18"/>
    <p:sldId id="368" r:id="rId19"/>
    <p:sldId id="370" r:id="rId20"/>
    <p:sldId id="369" r:id="rId21"/>
    <p:sldId id="371" r:id="rId22"/>
    <p:sldId id="375" r:id="rId23"/>
    <p:sldId id="374" r:id="rId24"/>
    <p:sldId id="373" r:id="rId25"/>
    <p:sldId id="372" r:id="rId26"/>
    <p:sldId id="341" r:id="rId27"/>
    <p:sldId id="352"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43"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319625-E759-6956-825A-D1A025E200ED}"/>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5" name="Footer Placeholder 4">
            <a:extLst>
              <a:ext uri="{FF2B5EF4-FFF2-40B4-BE49-F238E27FC236}">
                <a16:creationId xmlns:a16="http://schemas.microsoft.com/office/drawing/2014/main" xmlns=""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D8BEDE-6F98-7492-B039-F3F8517EB7E7}"/>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93DC623-7DAF-6919-5927-B4717553B8CD}"/>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5" name="Footer Placeholder 4">
            <a:extLst>
              <a:ext uri="{FF2B5EF4-FFF2-40B4-BE49-F238E27FC236}">
                <a16:creationId xmlns:a16="http://schemas.microsoft.com/office/drawing/2014/main" xmlns=""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4C1D93E-D1C4-0AD6-C710-BF2713322F50}"/>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38EDC7-DA2A-9B51-F410-AE47C5434F64}"/>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5" name="Footer Placeholder 4">
            <a:extLst>
              <a:ext uri="{FF2B5EF4-FFF2-40B4-BE49-F238E27FC236}">
                <a16:creationId xmlns:a16="http://schemas.microsoft.com/office/drawing/2014/main" xmlns=""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4FC8FF5-0A58-B75F-B3BC-823CAEDFB568}"/>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2660C66-FC14-BC3C-2899-F4F8AAC999BC}"/>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5" name="Footer Placeholder 4">
            <a:extLst>
              <a:ext uri="{FF2B5EF4-FFF2-40B4-BE49-F238E27FC236}">
                <a16:creationId xmlns:a16="http://schemas.microsoft.com/office/drawing/2014/main" xmlns=""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1ACE8C-4910-DBAF-2995-A624E5D20104}"/>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0B1C81B-70E2-5482-661B-F3EB85E16432}"/>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5" name="Footer Placeholder 4">
            <a:extLst>
              <a:ext uri="{FF2B5EF4-FFF2-40B4-BE49-F238E27FC236}">
                <a16:creationId xmlns:a16="http://schemas.microsoft.com/office/drawing/2014/main" xmlns=""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378CE3-7DF2-CDBE-CFF5-5FCA516820C1}"/>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BA4D688-5552-5F96-0087-5585D00E7447}"/>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6" name="Footer Placeholder 5">
            <a:extLst>
              <a:ext uri="{FF2B5EF4-FFF2-40B4-BE49-F238E27FC236}">
                <a16:creationId xmlns:a16="http://schemas.microsoft.com/office/drawing/2014/main" xmlns=""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36B061-1E45-5377-CE61-5CF6B56AC206}"/>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E32B6EA-1F96-CDD9-A034-EC593F479B18}"/>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8" name="Footer Placeholder 7">
            <a:extLst>
              <a:ext uri="{FF2B5EF4-FFF2-40B4-BE49-F238E27FC236}">
                <a16:creationId xmlns:a16="http://schemas.microsoft.com/office/drawing/2014/main" xmlns=""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AE047B5-C697-0C7D-F1A4-475952111694}"/>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37659C2-BD87-9A35-319F-194B2CF8C50D}"/>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4" name="Footer Placeholder 3">
            <a:extLst>
              <a:ext uri="{FF2B5EF4-FFF2-40B4-BE49-F238E27FC236}">
                <a16:creationId xmlns:a16="http://schemas.microsoft.com/office/drawing/2014/main" xmlns=""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E81669C-B5F0-685F-F3D9-D416AC015895}"/>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A29CB23-422E-D908-B900-53DF964B2794}"/>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3" name="Footer Placeholder 2">
            <a:extLst>
              <a:ext uri="{FF2B5EF4-FFF2-40B4-BE49-F238E27FC236}">
                <a16:creationId xmlns:a16="http://schemas.microsoft.com/office/drawing/2014/main" xmlns=""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5008FC5-A072-7BEC-2332-2622DE1A73BA}"/>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5FA2BD-1F43-BFF5-4B94-0BB67F552B4D}"/>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6" name="Footer Placeholder 5">
            <a:extLst>
              <a:ext uri="{FF2B5EF4-FFF2-40B4-BE49-F238E27FC236}">
                <a16:creationId xmlns:a16="http://schemas.microsoft.com/office/drawing/2014/main" xmlns=""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5B8D2B9-ADF5-B35D-ECD2-9E5434E8009F}"/>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7D010AF-D97F-2E7E-4454-AE6DF1CCD4B8}"/>
              </a:ext>
            </a:extLst>
          </p:cNvPr>
          <p:cNvSpPr>
            <a:spLocks noGrp="1"/>
          </p:cNvSpPr>
          <p:nvPr>
            <p:ph type="dt" sz="half" idx="10"/>
          </p:nvPr>
        </p:nvSpPr>
        <p:spPr/>
        <p:txBody>
          <a:bodyPr/>
          <a:lstStyle/>
          <a:p>
            <a:fld id="{3160411E-E077-4A05-9CB1-334BA8A29E2A}" type="datetimeFigureOut">
              <a:rPr lang="en-IN" smtClean="0"/>
              <a:pPr/>
              <a:t>03-05-2023</a:t>
            </a:fld>
            <a:endParaRPr lang="en-IN"/>
          </a:p>
        </p:txBody>
      </p:sp>
      <p:sp>
        <p:nvSpPr>
          <p:cNvPr id="6" name="Footer Placeholder 5">
            <a:extLst>
              <a:ext uri="{FF2B5EF4-FFF2-40B4-BE49-F238E27FC236}">
                <a16:creationId xmlns:a16="http://schemas.microsoft.com/office/drawing/2014/main" xmlns=""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0CCE138-8F38-C109-D02B-FDACB900905B}"/>
              </a:ext>
            </a:extLst>
          </p:cNvPr>
          <p:cNvSpPr>
            <a:spLocks noGrp="1"/>
          </p:cNvSpPr>
          <p:nvPr>
            <p:ph type="sldNum" sz="quarter" idx="12"/>
          </p:nvPr>
        </p:nvSpPr>
        <p:spPr/>
        <p:txBody>
          <a:bodyPr/>
          <a:lstStyle/>
          <a:p>
            <a:fld id="{F09472E1-21D8-4BD7-A683-55BC32005088}" type="slidenum">
              <a:rPr lang="en-IN" smtClean="0"/>
              <a:pPr/>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pPr/>
              <a:t>03-05-2023</a:t>
            </a:fld>
            <a:endParaRPr lang="en-IN"/>
          </a:p>
        </p:txBody>
      </p:sp>
      <p:sp>
        <p:nvSpPr>
          <p:cNvPr id="5" name="Footer Placeholder 4">
            <a:extLst>
              <a:ext uri="{FF2B5EF4-FFF2-40B4-BE49-F238E27FC236}">
                <a16:creationId xmlns:a16="http://schemas.microsoft.com/office/drawing/2014/main" xmlns=""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pPr/>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 y="2268680"/>
            <a:ext cx="336732" cy="458932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3">
            <a:extLst>
              <a:ext uri="{FF2B5EF4-FFF2-40B4-BE49-F238E27FC236}">
                <a16:creationId xmlns:a16="http://schemas.microsoft.com/office/drawing/2014/main" xmlns="" id="{04124B0B-61A7-E1CF-7273-8B8B99BC34E3}"/>
              </a:ext>
            </a:extLst>
          </p:cNvPr>
          <p:cNvSpPr/>
          <p:nvPr/>
        </p:nvSpPr>
        <p:spPr>
          <a:xfrm>
            <a:off x="0" y="28056"/>
            <a:ext cx="336731" cy="2240623"/>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26" name="Picture 2" descr="What Does a Digital Marketing Analyst Actually Do? 🤔"/>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36732" y="28057"/>
            <a:ext cx="11855268" cy="6857999"/>
          </a:xfrm>
          <a:prstGeom prst="rect">
            <a:avLst/>
          </a:prstGeom>
          <a:noFill/>
        </p:spPr>
      </p:pic>
      <p:sp>
        <p:nvSpPr>
          <p:cNvPr id="12" name="TextBox 11">
            <a:extLst>
              <a:ext uri="{FF2B5EF4-FFF2-40B4-BE49-F238E27FC236}">
                <a16:creationId xmlns:a16="http://schemas.microsoft.com/office/drawing/2014/main" xmlns="" id="{16CEEE4C-5AB5-9C7A-4B19-5528B8682B77}"/>
              </a:ext>
            </a:extLst>
          </p:cNvPr>
          <p:cNvSpPr txBox="1"/>
          <p:nvPr/>
        </p:nvSpPr>
        <p:spPr>
          <a:xfrm>
            <a:off x="3552621" y="1243206"/>
            <a:ext cx="4776820" cy="923330"/>
          </a:xfrm>
          <a:prstGeom prst="rect">
            <a:avLst/>
          </a:prstGeom>
          <a:noFill/>
        </p:spPr>
        <p:txBody>
          <a:bodyPr wrap="none" rtlCol="0">
            <a:spAutoFit/>
          </a:bodyPr>
          <a:lstStyle/>
          <a:p>
            <a:r>
              <a:rPr lang="en-IN" sz="5400" b="1" dirty="0" smtClean="0">
                <a:cs typeface="Times New Roman" panose="02020603050405020304" pitchFamily="18" charset="0"/>
              </a:rPr>
              <a:t>Project</a:t>
            </a:r>
            <a:r>
              <a:rPr lang="en-IN" sz="5400" b="1" dirty="0" smtClean="0">
                <a:cs typeface="Times New Roman" panose="02020603050405020304" pitchFamily="18" charset="0"/>
              </a:rPr>
              <a:t>:</a:t>
            </a:r>
            <a:r>
              <a:rPr lang="en-IN" sz="5400" b="1" dirty="0" smtClean="0">
                <a:solidFill>
                  <a:schemeClr val="accent1">
                    <a:lumMod val="75000"/>
                  </a:schemeClr>
                </a:solidFill>
                <a:cs typeface="Times New Roman" panose="02020603050405020304" pitchFamily="18" charset="0"/>
              </a:rPr>
              <a:t> </a:t>
            </a:r>
            <a:r>
              <a:rPr lang="en-IN" sz="5400" b="1" dirty="0" smtClean="0">
                <a:cs typeface="Times New Roman" panose="02020603050405020304" pitchFamily="18" charset="0"/>
              </a:rPr>
              <a:t>Finance</a:t>
            </a:r>
            <a:endParaRPr lang="en-IN" sz="5400" b="1" dirty="0">
              <a:cs typeface="Times New Roman" panose="02020603050405020304" pitchFamily="18" charset="0"/>
            </a:endParaRPr>
          </a:p>
        </p:txBody>
      </p:sp>
      <p:pic>
        <p:nvPicPr>
          <p:cNvPr id="14" name="Picture 13">
            <a:extLst>
              <a:ext uri="{FF2B5EF4-FFF2-40B4-BE49-F238E27FC236}">
                <a16:creationId xmlns:a16="http://schemas.microsoft.com/office/drawing/2014/main" xmlns="" id="{E1FC9B31-468B-4A09-9D76-407AC5042E3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0"/>
            <a:ext cx="2614172" cy="1163929"/>
          </a:xfrm>
          <a:prstGeom prst="rect">
            <a:avLst/>
          </a:prstGeom>
          <a:noFill/>
          <a:ln>
            <a:noFill/>
          </a:ln>
        </p:spPr>
      </p:pic>
      <p:sp>
        <p:nvSpPr>
          <p:cNvPr id="15" name="TextBox 14">
            <a:extLst>
              <a:ext uri="{FF2B5EF4-FFF2-40B4-BE49-F238E27FC236}">
                <a16:creationId xmlns:a16="http://schemas.microsoft.com/office/drawing/2014/main" xmlns="" id="{CF1B1374-6C99-4642-9617-4426B07B7CEA}"/>
              </a:ext>
            </a:extLst>
          </p:cNvPr>
          <p:cNvSpPr txBox="1"/>
          <p:nvPr/>
        </p:nvSpPr>
        <p:spPr>
          <a:xfrm>
            <a:off x="1950897" y="2245812"/>
            <a:ext cx="7980269" cy="1446550"/>
          </a:xfrm>
          <a:prstGeom prst="rect">
            <a:avLst/>
          </a:prstGeom>
          <a:noFill/>
        </p:spPr>
        <p:txBody>
          <a:bodyPr wrap="square" rtlCol="0">
            <a:spAutoFit/>
          </a:bodyPr>
          <a:lstStyle/>
          <a:p>
            <a:pPr algn="ctr"/>
            <a:r>
              <a:rPr lang="en-US" sz="4400" b="1" dirty="0" smtClean="0"/>
              <a:t>Analysis on bank Marketing </a:t>
            </a:r>
            <a:endParaRPr lang="en-US" sz="4400" b="1" dirty="0">
              <a:cs typeface="Times New Roman" panose="02020603050405020304" pitchFamily="18" charset="0"/>
            </a:endParaRPr>
          </a:p>
          <a:p>
            <a:r>
              <a:rPr lang="en-US" sz="4400" b="1" dirty="0">
                <a:cs typeface="Times New Roman" panose="02020603050405020304" pitchFamily="18" charset="0"/>
              </a:rPr>
              <a:t>	</a:t>
            </a:r>
          </a:p>
        </p:txBody>
      </p:sp>
      <p:sp>
        <p:nvSpPr>
          <p:cNvPr id="16" name="TextBox 15">
            <a:extLst>
              <a:ext uri="{FF2B5EF4-FFF2-40B4-BE49-F238E27FC236}">
                <a16:creationId xmlns:a16="http://schemas.microsoft.com/office/drawing/2014/main" xmlns="" id="{CF1B1374-6C99-4642-9617-4426B07B7CEA}"/>
              </a:ext>
            </a:extLst>
          </p:cNvPr>
          <p:cNvSpPr txBox="1"/>
          <p:nvPr/>
        </p:nvSpPr>
        <p:spPr>
          <a:xfrm>
            <a:off x="991050" y="4562002"/>
            <a:ext cx="6266047" cy="584775"/>
          </a:xfrm>
          <a:prstGeom prst="rect">
            <a:avLst/>
          </a:prstGeom>
          <a:noFill/>
        </p:spPr>
        <p:txBody>
          <a:bodyPr wrap="square" rtlCol="0">
            <a:spAutoFit/>
          </a:bodyPr>
          <a:lstStyle/>
          <a:p>
            <a:r>
              <a:rPr lang="en-US" sz="3200" b="1" dirty="0">
                <a:cs typeface="Times New Roman" panose="02020603050405020304" pitchFamily="18" charset="0"/>
              </a:rPr>
              <a:t>Submitted by </a:t>
            </a:r>
            <a:r>
              <a:rPr lang="en-US" sz="3200" b="1" dirty="0" smtClean="0">
                <a:cs typeface="Times New Roman" panose="02020603050405020304" pitchFamily="18" charset="0"/>
              </a:rPr>
              <a:t>: Gayatri Jitendra Patil </a:t>
            </a:r>
            <a:endParaRPr lang="en-US" sz="3200" b="1" dirty="0">
              <a:cs typeface="Times New Roman" panose="02020603050405020304" pitchFamily="18" charset="0"/>
            </a:endParaRPr>
          </a:p>
        </p:txBody>
      </p:sp>
    </p:spTree>
    <p:extLst>
      <p:ext uri="{BB962C8B-B14F-4D97-AF65-F5344CB8AC3E}">
        <p14:creationId xmlns:p14="http://schemas.microsoft.com/office/powerpoint/2010/main" val="176534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5</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727794"/>
          </a:xfrm>
        </p:spPr>
        <p:txBody>
          <a:bodyPr>
            <a:normAutofit/>
          </a:bodyPr>
          <a:lstStyle/>
          <a:p>
            <a:pPr>
              <a:buNone/>
            </a:pPr>
            <a:r>
              <a:rPr lang="en-IN" sz="1800" dirty="0" smtClean="0"/>
              <a:t>5. Create a function that should be able to create a new feature(Variable) called season using the month column.</a:t>
            </a:r>
            <a:endParaRPr lang="en-US" sz="1800" dirty="0" smtClean="0"/>
          </a:p>
          <a:p>
            <a:pPr>
              <a:buNone/>
            </a:pPr>
            <a:endParaRPr lang="en-IN" sz="1800" dirty="0"/>
          </a:p>
        </p:txBody>
      </p:sp>
      <p:pic>
        <p:nvPicPr>
          <p:cNvPr id="8" name="Picture 7"/>
          <p:cNvPicPr/>
          <p:nvPr/>
        </p:nvPicPr>
        <p:blipFill>
          <a:blip r:embed="rId3"/>
          <a:srcRect/>
          <a:stretch>
            <a:fillRect/>
          </a:stretch>
        </p:blipFill>
        <p:spPr bwMode="auto">
          <a:xfrm>
            <a:off x="1729883" y="2595113"/>
            <a:ext cx="8345769" cy="2658374"/>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6</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719167"/>
          </a:xfrm>
        </p:spPr>
        <p:txBody>
          <a:bodyPr>
            <a:normAutofit/>
          </a:bodyPr>
          <a:lstStyle/>
          <a:p>
            <a:pPr>
              <a:buNone/>
            </a:pPr>
            <a:r>
              <a:rPr lang="en-IN" sz="1800" dirty="0" smtClean="0"/>
              <a:t>6.  Use the count plot with a variable that you created in the above question and also the Y variable to find the class distribution.</a:t>
            </a:r>
            <a:endParaRPr lang="en-US" sz="1800" dirty="0" smtClean="0"/>
          </a:p>
          <a:p>
            <a:pPr>
              <a:buNone/>
            </a:pPr>
            <a:endParaRPr lang="en-IN" sz="1800" dirty="0"/>
          </a:p>
        </p:txBody>
      </p:sp>
      <p:pic>
        <p:nvPicPr>
          <p:cNvPr id="8" name="Picture 7"/>
          <p:cNvPicPr/>
          <p:nvPr/>
        </p:nvPicPr>
        <p:blipFill>
          <a:blip r:embed="rId3"/>
          <a:srcRect/>
          <a:stretch>
            <a:fillRect/>
          </a:stretch>
        </p:blipFill>
        <p:spPr bwMode="auto">
          <a:xfrm>
            <a:off x="3182931" y="3228652"/>
            <a:ext cx="5722620" cy="304038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7</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469001"/>
          </a:xfrm>
        </p:spPr>
        <p:txBody>
          <a:bodyPr>
            <a:normAutofit/>
          </a:bodyPr>
          <a:lstStyle/>
          <a:p>
            <a:r>
              <a:rPr lang="en-IN" sz="1800" dirty="0" smtClean="0"/>
              <a:t>7. Use the </a:t>
            </a:r>
            <a:r>
              <a:rPr lang="en-IN" sz="1800" dirty="0" err="1" smtClean="0"/>
              <a:t>Pdays</a:t>
            </a:r>
            <a:r>
              <a:rPr lang="en-IN" sz="1800" dirty="0" smtClean="0"/>
              <a:t> feature and find does it cause any effect on the subscription of the term using the bar plot.</a:t>
            </a:r>
            <a:endParaRPr lang="en-US" sz="1800" dirty="0" smtClean="0"/>
          </a:p>
          <a:p>
            <a:endParaRPr lang="en-IN" sz="1800" dirty="0"/>
          </a:p>
        </p:txBody>
      </p:sp>
      <p:pic>
        <p:nvPicPr>
          <p:cNvPr id="8" name="Picture 7"/>
          <p:cNvPicPr/>
          <p:nvPr/>
        </p:nvPicPr>
        <p:blipFill>
          <a:blip r:embed="rId3"/>
          <a:srcRect/>
          <a:stretch>
            <a:fillRect/>
          </a:stretch>
        </p:blipFill>
        <p:spPr bwMode="auto">
          <a:xfrm>
            <a:off x="3170495" y="3074814"/>
            <a:ext cx="5730240" cy="227838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8</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477628"/>
          </a:xfrm>
        </p:spPr>
        <p:txBody>
          <a:bodyPr>
            <a:normAutofit/>
          </a:bodyPr>
          <a:lstStyle/>
          <a:p>
            <a:pPr>
              <a:buNone/>
            </a:pPr>
            <a:r>
              <a:rPr lang="en-IN" sz="1800" dirty="0" smtClean="0"/>
              <a:t>8. Replace the -1 as </a:t>
            </a:r>
            <a:r>
              <a:rPr lang="en-IN" sz="1800" dirty="0" err="1" smtClean="0"/>
              <a:t>nan</a:t>
            </a:r>
            <a:r>
              <a:rPr lang="en-IN" sz="1800" dirty="0" smtClean="0"/>
              <a:t> values for the P-days store.</a:t>
            </a:r>
            <a:endParaRPr lang="en-US" sz="1800" dirty="0"/>
          </a:p>
        </p:txBody>
      </p:sp>
      <p:pic>
        <p:nvPicPr>
          <p:cNvPr id="8" name="Picture 7"/>
          <p:cNvPicPr/>
          <p:nvPr/>
        </p:nvPicPr>
        <p:blipFill>
          <a:blip r:embed="rId3"/>
          <a:srcRect/>
          <a:stretch>
            <a:fillRect/>
          </a:stretch>
        </p:blipFill>
        <p:spPr bwMode="auto">
          <a:xfrm>
            <a:off x="1100155" y="2891286"/>
            <a:ext cx="5730240" cy="60960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9</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1072850"/>
          </a:xfrm>
        </p:spPr>
        <p:txBody>
          <a:bodyPr>
            <a:normAutofit/>
          </a:bodyPr>
          <a:lstStyle/>
          <a:p>
            <a:r>
              <a:rPr lang="en-IN" sz="1800" dirty="0" smtClean="0"/>
              <a:t>9. Once you are done with question number 8, do the same analysis as question number 7. And observe the difference between question number 7 and question number 9.</a:t>
            </a:r>
            <a:endParaRPr lang="en-US" sz="1800" dirty="0"/>
          </a:p>
        </p:txBody>
      </p:sp>
      <p:sp>
        <p:nvSpPr>
          <p:cNvPr id="8" name="TextBox 7"/>
          <p:cNvSpPr txBox="1"/>
          <p:nvPr/>
        </p:nvSpPr>
        <p:spPr>
          <a:xfrm>
            <a:off x="2225614" y="5917721"/>
            <a:ext cx="7875917" cy="646331"/>
          </a:xfrm>
          <a:prstGeom prst="rect">
            <a:avLst/>
          </a:prstGeom>
          <a:noFill/>
        </p:spPr>
        <p:txBody>
          <a:bodyPr wrap="square" rtlCol="0">
            <a:spAutoFit/>
          </a:bodyPr>
          <a:lstStyle/>
          <a:p>
            <a:r>
              <a:rPr lang="en-IN" dirty="0" smtClean="0"/>
              <a:t>Inference:- there is no difference in both plot with and without null value</a:t>
            </a:r>
            <a:endParaRPr lang="en-US" dirty="0" smtClean="0"/>
          </a:p>
          <a:p>
            <a:endParaRPr lang="en-US" dirty="0"/>
          </a:p>
        </p:txBody>
      </p:sp>
      <p:pic>
        <p:nvPicPr>
          <p:cNvPr id="9" name="Picture 8"/>
          <p:cNvPicPr/>
          <p:nvPr/>
        </p:nvPicPr>
        <p:blipFill>
          <a:blip r:embed="rId3"/>
          <a:srcRect/>
          <a:stretch>
            <a:fillRect/>
          </a:stretch>
        </p:blipFill>
        <p:spPr bwMode="auto">
          <a:xfrm>
            <a:off x="3032472" y="3375516"/>
            <a:ext cx="5730240" cy="219456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10</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469001"/>
          </a:xfrm>
        </p:spPr>
        <p:txBody>
          <a:bodyPr>
            <a:normAutofit/>
          </a:bodyPr>
          <a:lstStyle/>
          <a:p>
            <a:r>
              <a:rPr lang="en-IN" sz="1800" dirty="0" smtClean="0"/>
              <a:t>10. Does the customer take the term subscription who has less than 0 balance?</a:t>
            </a:r>
            <a:endParaRPr lang="en-US" sz="1800" dirty="0"/>
          </a:p>
        </p:txBody>
      </p:sp>
      <p:pic>
        <p:nvPicPr>
          <p:cNvPr id="8" name="Picture 7"/>
          <p:cNvPicPr/>
          <p:nvPr/>
        </p:nvPicPr>
        <p:blipFill>
          <a:blip r:embed="rId3"/>
          <a:srcRect/>
          <a:stretch>
            <a:fillRect/>
          </a:stretch>
        </p:blipFill>
        <p:spPr bwMode="auto">
          <a:xfrm>
            <a:off x="3233102" y="2563824"/>
            <a:ext cx="5725795" cy="1937385"/>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11</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641530"/>
          </a:xfrm>
        </p:spPr>
        <p:txBody>
          <a:bodyPr>
            <a:normAutofit/>
          </a:bodyPr>
          <a:lstStyle/>
          <a:p>
            <a:r>
              <a:rPr lang="en-IN" sz="1800" dirty="0" smtClean="0"/>
              <a:t>11. Use Pivot table to find the maximum balance for each type of job.</a:t>
            </a:r>
            <a:endParaRPr lang="en-US" sz="1800" dirty="0"/>
          </a:p>
        </p:txBody>
      </p:sp>
      <p:pic>
        <p:nvPicPr>
          <p:cNvPr id="8" name="Picture 7"/>
          <p:cNvPicPr/>
          <p:nvPr/>
        </p:nvPicPr>
        <p:blipFill>
          <a:blip r:embed="rId3"/>
          <a:srcRect/>
          <a:stretch>
            <a:fillRect/>
          </a:stretch>
        </p:blipFill>
        <p:spPr bwMode="auto">
          <a:xfrm>
            <a:off x="3144616" y="2933556"/>
            <a:ext cx="5730240" cy="216408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12</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805432"/>
          </a:xfrm>
        </p:spPr>
        <p:txBody>
          <a:bodyPr>
            <a:normAutofit/>
          </a:bodyPr>
          <a:lstStyle/>
          <a:p>
            <a:pPr>
              <a:buNone/>
            </a:pPr>
            <a:r>
              <a:rPr lang="en-IN" sz="1800" dirty="0" smtClean="0"/>
              <a:t>12. Use the Age, balance, and Y column to plot the scatter plot and find what kind of relationship Age and balance had, and See the points which belong 0 and 1 class and how they are distributed.</a:t>
            </a:r>
            <a:endParaRPr lang="en-US" sz="1800" dirty="0" smtClean="0"/>
          </a:p>
          <a:p>
            <a:pPr>
              <a:buNone/>
            </a:pPr>
            <a:endParaRPr lang="en-IN" sz="1800" dirty="0"/>
          </a:p>
        </p:txBody>
      </p:sp>
      <p:pic>
        <p:nvPicPr>
          <p:cNvPr id="8" name="Picture 7"/>
          <p:cNvPicPr/>
          <p:nvPr/>
        </p:nvPicPr>
        <p:blipFill>
          <a:blip r:embed="rId3"/>
          <a:srcRect/>
          <a:stretch>
            <a:fillRect/>
          </a:stretch>
        </p:blipFill>
        <p:spPr bwMode="auto">
          <a:xfrm>
            <a:off x="2941392" y="2900560"/>
            <a:ext cx="5722620" cy="1729740"/>
          </a:xfrm>
          <a:prstGeom prst="rect">
            <a:avLst/>
          </a:prstGeom>
          <a:noFill/>
          <a:ln w="9525">
            <a:noFill/>
            <a:miter lim="800000"/>
            <a:headEnd/>
            <a:tailEnd/>
          </a:ln>
        </p:spPr>
      </p:pic>
      <p:sp>
        <p:nvSpPr>
          <p:cNvPr id="9" name="TextBox 8"/>
          <p:cNvSpPr txBox="1"/>
          <p:nvPr/>
        </p:nvSpPr>
        <p:spPr>
          <a:xfrm>
            <a:off x="1509622" y="5477773"/>
            <a:ext cx="9283054" cy="923330"/>
          </a:xfrm>
          <a:prstGeom prst="rect">
            <a:avLst/>
          </a:prstGeom>
          <a:noFill/>
        </p:spPr>
        <p:txBody>
          <a:bodyPr wrap="none" rtlCol="0">
            <a:spAutoFit/>
          </a:bodyPr>
          <a:lstStyle/>
          <a:p>
            <a:r>
              <a:rPr lang="en-IN" dirty="0" smtClean="0"/>
              <a:t>Whatever the age is. There are no any such relations but the balance maximum balance is 20000 </a:t>
            </a:r>
            <a:endParaRPr lang="en-US" dirty="0" smtClean="0"/>
          </a:p>
          <a:p>
            <a:r>
              <a:rPr lang="en-IN" dirty="0" smtClean="0"/>
              <a:t>And only subscription taken people are less than 10000</a:t>
            </a:r>
            <a:endParaRPr lang="en-US" dirty="0" smtClean="0"/>
          </a:p>
          <a:p>
            <a:endParaRPr lang="en-US" dirty="0"/>
          </a:p>
        </p:txBody>
      </p:sp>
    </p:spTree>
    <p:extLst>
      <p:ext uri="{BB962C8B-B14F-4D97-AF65-F5344CB8AC3E}">
        <p14:creationId xmlns:p14="http://schemas.microsoft.com/office/powerpoint/2010/main" val="32602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a:t>
            </a:r>
            <a:r>
              <a:rPr lang="en-US" sz="3200" b="1" dirty="0" smtClean="0">
                <a:latin typeface="Calibri (Body)"/>
                <a:cs typeface="Times New Roman" panose="02020603050405020304" pitchFamily="18" charset="0"/>
              </a:rPr>
              <a:t>13</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753673"/>
          </a:xfrm>
        </p:spPr>
        <p:txBody>
          <a:bodyPr>
            <a:normAutofit/>
          </a:bodyPr>
          <a:lstStyle/>
          <a:p>
            <a:pPr>
              <a:buNone/>
            </a:pPr>
            <a:r>
              <a:rPr lang="en-IN" sz="1800" dirty="0" smtClean="0"/>
              <a:t>13. Use the violin plot and also the box plot to find the distribution of the balance for each class of the Y column. And try to tell why we have a Violin plot and Box plot both </a:t>
            </a:r>
            <a:r>
              <a:rPr lang="en-IN" sz="1800" dirty="0" err="1" smtClean="0"/>
              <a:t>ra</a:t>
            </a:r>
            <a:endParaRPr lang="en-IN" sz="1800" dirty="0"/>
          </a:p>
        </p:txBody>
      </p:sp>
      <p:pic>
        <p:nvPicPr>
          <p:cNvPr id="8" name="Picture 7"/>
          <p:cNvPicPr/>
          <p:nvPr/>
        </p:nvPicPr>
        <p:blipFill>
          <a:blip r:embed="rId3"/>
          <a:srcRect/>
          <a:stretch>
            <a:fillRect/>
          </a:stretch>
        </p:blipFill>
        <p:spPr bwMode="auto">
          <a:xfrm>
            <a:off x="3574001" y="2670019"/>
            <a:ext cx="3991576" cy="2484120"/>
          </a:xfrm>
          <a:prstGeom prst="rect">
            <a:avLst/>
          </a:prstGeom>
          <a:noFill/>
          <a:ln w="9525">
            <a:noFill/>
            <a:miter lim="800000"/>
            <a:headEnd/>
            <a:tailEnd/>
          </a:ln>
        </p:spPr>
      </p:pic>
      <p:sp>
        <p:nvSpPr>
          <p:cNvPr id="9" name="TextBox 8"/>
          <p:cNvSpPr txBox="1"/>
          <p:nvPr/>
        </p:nvSpPr>
        <p:spPr>
          <a:xfrm>
            <a:off x="1319842" y="5380672"/>
            <a:ext cx="10520188" cy="1477328"/>
          </a:xfrm>
          <a:prstGeom prst="rect">
            <a:avLst/>
          </a:prstGeom>
          <a:noFill/>
        </p:spPr>
        <p:txBody>
          <a:bodyPr wrap="none" rtlCol="0">
            <a:spAutoFit/>
          </a:bodyPr>
          <a:lstStyle/>
          <a:p>
            <a:r>
              <a:rPr lang="en-IN" dirty="0" smtClean="0"/>
              <a:t>A violin plot is more informative than a plain box plot. While a box plot only shows summary statistics such as </a:t>
            </a:r>
          </a:p>
          <a:p>
            <a:r>
              <a:rPr lang="en-IN" dirty="0" smtClean="0"/>
              <a:t>mean/median and </a:t>
            </a:r>
            <a:r>
              <a:rPr lang="en-IN" dirty="0" err="1" smtClean="0"/>
              <a:t>interquartile</a:t>
            </a:r>
            <a:r>
              <a:rPr lang="en-IN" dirty="0" smtClean="0"/>
              <a:t> ranges, the violin plot shows the full distribution of the data. The difference is </a:t>
            </a:r>
          </a:p>
          <a:p>
            <a:r>
              <a:rPr lang="en-IN" dirty="0" smtClean="0"/>
              <a:t>particularly useful when the data distribution is multimodal (more than one peak). </a:t>
            </a:r>
          </a:p>
          <a:p>
            <a:r>
              <a:rPr lang="en-IN" dirty="0" smtClean="0"/>
              <a:t>In this case a violin plot shows the presence of different peaks, their position and relative amplitude</a:t>
            </a:r>
            <a:endParaRPr lang="en-US" dirty="0" smtClean="0"/>
          </a:p>
          <a:p>
            <a:endParaRPr lang="en-US" dirty="0"/>
          </a:p>
        </p:txBody>
      </p:sp>
    </p:spTree>
    <p:extLst>
      <p:ext uri="{BB962C8B-B14F-4D97-AF65-F5344CB8AC3E}">
        <p14:creationId xmlns:p14="http://schemas.microsoft.com/office/powerpoint/2010/main" val="32602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Project Flow – Question </a:t>
            </a:r>
            <a:r>
              <a:rPr lang="en-US" sz="3200" b="1" dirty="0" smtClean="0">
                <a:latin typeface="+mn-lt"/>
                <a:cs typeface="Times New Roman" panose="02020603050405020304" pitchFamily="18" charset="0"/>
              </a:rPr>
              <a:t>14</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710541"/>
          </a:xfrm>
        </p:spPr>
        <p:txBody>
          <a:bodyPr>
            <a:normAutofit/>
          </a:bodyPr>
          <a:lstStyle/>
          <a:p>
            <a:pPr>
              <a:buNone/>
            </a:pPr>
            <a:r>
              <a:rPr lang="en-IN" sz="1800" dirty="0" smtClean="0"/>
              <a:t>14. Use a pie plot to know the Proportion(distribution) of the defaulters and non-defaulters.</a:t>
            </a:r>
            <a:endParaRPr lang="en-US" sz="1800" dirty="0" smtClean="0"/>
          </a:p>
        </p:txBody>
      </p:sp>
      <p:pic>
        <p:nvPicPr>
          <p:cNvPr id="8" name="Picture 7"/>
          <p:cNvPicPr/>
          <p:nvPr/>
        </p:nvPicPr>
        <p:blipFill>
          <a:blip r:embed="rId3"/>
          <a:srcRect/>
          <a:stretch>
            <a:fillRect/>
          </a:stretch>
        </p:blipFill>
        <p:spPr bwMode="auto">
          <a:xfrm>
            <a:off x="3084231" y="2967774"/>
            <a:ext cx="5730240" cy="176784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2371B-DD05-3D04-31A3-739C690211DD}"/>
              </a:ext>
            </a:extLst>
          </p:cNvPr>
          <p:cNvSpPr>
            <a:spLocks noGrp="1"/>
          </p:cNvSpPr>
          <p:nvPr>
            <p:ph type="title"/>
          </p:nvPr>
        </p:nvSpPr>
        <p:spPr/>
        <p:txBody>
          <a:bodyPr>
            <a:normAutofit/>
          </a:bodyPr>
          <a:lstStyle/>
          <a:p>
            <a:r>
              <a:rPr lang="en-US" sz="3200" b="1" dirty="0">
                <a:latin typeface="+mn-lt"/>
                <a:ea typeface="굴림" panose="020B0600000101010101" pitchFamily="34" charset="-127"/>
                <a:cs typeface="Times New Roman" panose="02020603050405020304" pitchFamily="18" charset="0"/>
              </a:rPr>
              <a:t>Problem Definition</a:t>
            </a:r>
            <a:endParaRPr lang="en-IN" sz="32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67673A-E47F-584C-1578-ED837F27F5C1}"/>
              </a:ext>
            </a:extLst>
          </p:cNvPr>
          <p:cNvSpPr>
            <a:spLocks noGrp="1"/>
          </p:cNvSpPr>
          <p:nvPr>
            <p:ph idx="1"/>
          </p:nvPr>
        </p:nvSpPr>
        <p:spPr>
          <a:xfrm>
            <a:off x="639792" y="5215806"/>
            <a:ext cx="10515600" cy="1210873"/>
          </a:xfrm>
        </p:spPr>
        <p:txBody>
          <a:bodyPr>
            <a:normAutofit/>
          </a:bodyPr>
          <a:lstStyle/>
          <a:p>
            <a:pPr algn="just"/>
            <a:r>
              <a:rPr lang="en-US" sz="1800" dirty="0" smtClean="0">
                <a:cs typeface="Times New Roman" panose="02020603050405020304" pitchFamily="18" charset="0"/>
              </a:rPr>
              <a:t>Problem Statement : </a:t>
            </a:r>
            <a:r>
              <a:rPr lang="en-US" sz="1800" dirty="0" smtClean="0"/>
              <a:t>The problem is that the Bank Marketing campaigns of a Portuguese banking institution need to identify the factors that cause the customers to tend to take the subscription, as well as Bank Marketing campaigns of a Portuguese banking institution need to identify the reasons behind the customer which make them not take the subscription. </a:t>
            </a:r>
            <a:endParaRPr lang="en-US" sz="1800" dirty="0" smtClean="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xmlns=""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extBox 6"/>
          <p:cNvSpPr txBox="1"/>
          <p:nvPr/>
        </p:nvSpPr>
        <p:spPr>
          <a:xfrm>
            <a:off x="862642" y="1595887"/>
            <a:ext cx="5503652" cy="646331"/>
          </a:xfrm>
          <a:prstGeom prst="rect">
            <a:avLst/>
          </a:prstGeom>
          <a:noFill/>
        </p:spPr>
        <p:txBody>
          <a:bodyPr wrap="square" rtlCol="0">
            <a:spAutoFit/>
          </a:bodyPr>
          <a:lstStyle/>
          <a:p>
            <a:pPr>
              <a:buFont typeface="Arial" pitchFamily="34" charset="0"/>
              <a:buChar char="•"/>
            </a:pPr>
            <a:r>
              <a:rPr lang="en-US" dirty="0" smtClean="0">
                <a:cs typeface="Times New Roman" panose="02020603050405020304" pitchFamily="18" charset="0"/>
              </a:rPr>
              <a:t> Dataset:</a:t>
            </a:r>
          </a:p>
          <a:p>
            <a:endParaRPr lang="en-US" dirty="0"/>
          </a:p>
        </p:txBody>
      </p:sp>
      <p:pic>
        <p:nvPicPr>
          <p:cNvPr id="1027" name="Picture 3"/>
          <p:cNvPicPr>
            <a:picLocks noChangeAspect="1" noChangeArrowheads="1"/>
          </p:cNvPicPr>
          <p:nvPr/>
        </p:nvPicPr>
        <p:blipFill>
          <a:blip r:embed="rId3"/>
          <a:srcRect/>
          <a:stretch>
            <a:fillRect/>
          </a:stretch>
        </p:blipFill>
        <p:spPr bwMode="auto">
          <a:xfrm>
            <a:off x="975865" y="2040686"/>
            <a:ext cx="9117042" cy="3004141"/>
          </a:xfrm>
          <a:prstGeom prst="rect">
            <a:avLst/>
          </a:prstGeom>
          <a:noFill/>
          <a:ln w="9525">
            <a:noFill/>
            <a:miter lim="800000"/>
            <a:headEnd/>
            <a:tailEnd/>
          </a:ln>
          <a:effectLst/>
        </p:spPr>
      </p:pic>
    </p:spTree>
    <p:extLst>
      <p:ext uri="{BB962C8B-B14F-4D97-AF65-F5344CB8AC3E}">
        <p14:creationId xmlns:p14="http://schemas.microsoft.com/office/powerpoint/2010/main" val="2756668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Project Flow – Question </a:t>
            </a:r>
            <a:r>
              <a:rPr lang="en-US" sz="3200" b="1" dirty="0" smtClean="0">
                <a:latin typeface="+mn-lt"/>
                <a:cs typeface="Times New Roman" panose="02020603050405020304" pitchFamily="18" charset="0"/>
              </a:rPr>
              <a:t>15</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952081"/>
          </a:xfrm>
        </p:spPr>
        <p:txBody>
          <a:bodyPr>
            <a:normAutofit/>
          </a:bodyPr>
          <a:lstStyle/>
          <a:p>
            <a:pPr>
              <a:buNone/>
            </a:pPr>
            <a:r>
              <a:rPr lang="en-IN" sz="1800" dirty="0" smtClean="0"/>
              <a:t>15. Use Box plot and strip plot to know the distribution of the </a:t>
            </a:r>
            <a:r>
              <a:rPr lang="en-IN" sz="1800" dirty="0" err="1" smtClean="0"/>
              <a:t>Pdays</a:t>
            </a:r>
            <a:r>
              <a:rPr lang="en-IN" sz="1800" dirty="0" smtClean="0"/>
              <a:t> with respect to Y classes and differentiate both plots.</a:t>
            </a:r>
            <a:endParaRPr lang="en-US" sz="1800" dirty="0" smtClean="0"/>
          </a:p>
          <a:p>
            <a:endParaRPr lang="en-IN" sz="1800" dirty="0"/>
          </a:p>
        </p:txBody>
      </p:sp>
      <p:pic>
        <p:nvPicPr>
          <p:cNvPr id="8" name="Picture 7"/>
          <p:cNvPicPr/>
          <p:nvPr/>
        </p:nvPicPr>
        <p:blipFill>
          <a:blip r:embed="rId3"/>
          <a:srcRect/>
          <a:stretch>
            <a:fillRect/>
          </a:stretch>
        </p:blipFill>
        <p:spPr bwMode="auto">
          <a:xfrm>
            <a:off x="3023846" y="2193841"/>
            <a:ext cx="4688169" cy="3094151"/>
          </a:xfrm>
          <a:prstGeom prst="rect">
            <a:avLst/>
          </a:prstGeom>
          <a:noFill/>
          <a:ln w="9525">
            <a:noFill/>
            <a:miter lim="800000"/>
            <a:headEnd/>
            <a:tailEnd/>
          </a:ln>
        </p:spPr>
      </p:pic>
      <p:sp>
        <p:nvSpPr>
          <p:cNvPr id="9" name="TextBox 8"/>
          <p:cNvSpPr txBox="1"/>
          <p:nvPr/>
        </p:nvSpPr>
        <p:spPr>
          <a:xfrm>
            <a:off x="1742535" y="5374257"/>
            <a:ext cx="9860520" cy="1200329"/>
          </a:xfrm>
          <a:prstGeom prst="rect">
            <a:avLst/>
          </a:prstGeom>
          <a:noFill/>
        </p:spPr>
        <p:txBody>
          <a:bodyPr wrap="none" rtlCol="0">
            <a:spAutoFit/>
          </a:bodyPr>
          <a:lstStyle/>
          <a:p>
            <a:r>
              <a:rPr lang="en-IN" dirty="0" smtClean="0"/>
              <a:t>The strip plots show all the data at that level of theory. The box plots show the </a:t>
            </a:r>
            <a:r>
              <a:rPr lang="en-IN" dirty="0" err="1" smtClean="0"/>
              <a:t>extrema</a:t>
            </a:r>
            <a:r>
              <a:rPr lang="en-IN" dirty="0" smtClean="0"/>
              <a:t> (whisker tails), </a:t>
            </a:r>
          </a:p>
          <a:p>
            <a:r>
              <a:rPr lang="en-IN" dirty="0" err="1" smtClean="0"/>
              <a:t>interquartile</a:t>
            </a:r>
            <a:r>
              <a:rPr lang="en-IN" dirty="0" smtClean="0"/>
              <a:t> range (box boundaries), and median (horizontal line). The violin plots show the probability</a:t>
            </a:r>
          </a:p>
          <a:p>
            <a:r>
              <a:rPr lang="en-IN" dirty="0" smtClean="0"/>
              <a:t> density of the data</a:t>
            </a:r>
            <a:endParaRPr lang="en-US" b="1" dirty="0" smtClean="0"/>
          </a:p>
          <a:p>
            <a:endParaRPr lang="en-US" dirty="0"/>
          </a:p>
        </p:txBody>
      </p:sp>
    </p:spTree>
    <p:extLst>
      <p:ext uri="{BB962C8B-B14F-4D97-AF65-F5344CB8AC3E}">
        <p14:creationId xmlns:p14="http://schemas.microsoft.com/office/powerpoint/2010/main" val="32602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Project Flow – Question </a:t>
            </a:r>
            <a:r>
              <a:rPr lang="en-US" sz="3200" b="1" dirty="0" smtClean="0">
                <a:latin typeface="+mn-lt"/>
                <a:cs typeface="Times New Roman" panose="02020603050405020304" pitchFamily="18" charset="0"/>
              </a:rPr>
              <a:t>16</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555266"/>
          </a:xfrm>
        </p:spPr>
        <p:txBody>
          <a:bodyPr>
            <a:normAutofit/>
          </a:bodyPr>
          <a:lstStyle/>
          <a:p>
            <a:pPr>
              <a:buNone/>
            </a:pPr>
            <a:r>
              <a:rPr lang="en-US" sz="1800" dirty="0" smtClean="0"/>
              <a:t>16. Correlation between all numerical columns</a:t>
            </a:r>
            <a:endParaRPr lang="en-US" sz="1800" dirty="0"/>
          </a:p>
        </p:txBody>
      </p:sp>
      <p:pic>
        <p:nvPicPr>
          <p:cNvPr id="8" name="Picture 7"/>
          <p:cNvPicPr/>
          <p:nvPr/>
        </p:nvPicPr>
        <p:blipFill>
          <a:blip r:embed="rId3"/>
          <a:srcRect/>
          <a:stretch>
            <a:fillRect/>
          </a:stretch>
        </p:blipFill>
        <p:spPr bwMode="auto">
          <a:xfrm>
            <a:off x="3234690" y="2644140"/>
            <a:ext cx="5722620" cy="156972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Project Flow – Question </a:t>
            </a:r>
            <a:r>
              <a:rPr lang="en-US" sz="3200" b="1" dirty="0" smtClean="0">
                <a:latin typeface="+mn-lt"/>
                <a:cs typeface="Times New Roman" panose="02020603050405020304" pitchFamily="18" charset="0"/>
              </a:rPr>
              <a:t>17</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p:txBody>
          <a:bodyPr>
            <a:normAutofit/>
          </a:bodyPr>
          <a:lstStyle/>
          <a:p>
            <a:pPr>
              <a:buNone/>
            </a:pPr>
            <a:r>
              <a:rPr lang="en-US" sz="1800" dirty="0" smtClean="0"/>
              <a:t>17.  Count of deposit subscribe by people</a:t>
            </a:r>
            <a:endParaRPr lang="en-US" sz="1800" dirty="0"/>
          </a:p>
        </p:txBody>
      </p:sp>
      <p:pic>
        <p:nvPicPr>
          <p:cNvPr id="8" name="Picture 7"/>
          <p:cNvPicPr/>
          <p:nvPr/>
        </p:nvPicPr>
        <p:blipFill>
          <a:blip r:embed="rId3"/>
          <a:srcRect/>
          <a:stretch>
            <a:fillRect/>
          </a:stretch>
        </p:blipFill>
        <p:spPr bwMode="auto">
          <a:xfrm>
            <a:off x="2803370" y="3578452"/>
            <a:ext cx="5722620" cy="180594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Project Flow – Question </a:t>
            </a:r>
            <a:r>
              <a:rPr lang="en-US" sz="3200" b="1" dirty="0" smtClean="0">
                <a:latin typeface="+mn-lt"/>
                <a:cs typeface="Times New Roman" panose="02020603050405020304" pitchFamily="18" charset="0"/>
              </a:rPr>
              <a:t>18</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1202247"/>
          </a:xfrm>
        </p:spPr>
        <p:txBody>
          <a:bodyPr>
            <a:normAutofit/>
          </a:bodyPr>
          <a:lstStyle/>
          <a:p>
            <a:r>
              <a:rPr lang="en-IN" sz="1800" dirty="0" smtClean="0"/>
              <a:t>18. Visualize the bar plot of 'job' and 'balance'</a:t>
            </a:r>
            <a:endParaRPr lang="en-IN" sz="1800" dirty="0"/>
          </a:p>
        </p:txBody>
      </p:sp>
      <p:pic>
        <p:nvPicPr>
          <p:cNvPr id="8" name="Picture 7"/>
          <p:cNvPicPr/>
          <p:nvPr/>
        </p:nvPicPr>
        <p:blipFill>
          <a:blip r:embed="rId3"/>
          <a:srcRect/>
          <a:stretch>
            <a:fillRect/>
          </a:stretch>
        </p:blipFill>
        <p:spPr bwMode="auto">
          <a:xfrm>
            <a:off x="3607664" y="2856557"/>
            <a:ext cx="4890407" cy="2887421"/>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Project Flow – Question </a:t>
            </a:r>
            <a:r>
              <a:rPr lang="en-US" sz="3200" b="1" dirty="0" smtClean="0">
                <a:latin typeface="+mn-lt"/>
                <a:cs typeface="Times New Roman" panose="02020603050405020304" pitchFamily="18" charset="0"/>
              </a:rPr>
              <a:t>19</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684662"/>
          </a:xfrm>
        </p:spPr>
        <p:txBody>
          <a:bodyPr>
            <a:normAutofit/>
          </a:bodyPr>
          <a:lstStyle/>
          <a:p>
            <a:pPr>
              <a:buNone/>
            </a:pPr>
            <a:r>
              <a:rPr lang="en-US" sz="1800" dirty="0" smtClean="0"/>
              <a:t>19 Visualize the relationship between 'duration' &amp; 'campaign': with response result</a:t>
            </a:r>
          </a:p>
          <a:p>
            <a:pPr>
              <a:buNone/>
            </a:pPr>
            <a:endParaRPr lang="en-IN" sz="1800" dirty="0"/>
          </a:p>
        </p:txBody>
      </p:sp>
      <p:pic>
        <p:nvPicPr>
          <p:cNvPr id="8" name="Picture 7"/>
          <p:cNvPicPr/>
          <p:nvPr/>
        </p:nvPicPr>
        <p:blipFill>
          <a:blip r:embed="rId3"/>
          <a:srcRect/>
          <a:stretch>
            <a:fillRect/>
          </a:stretch>
        </p:blipFill>
        <p:spPr bwMode="auto">
          <a:xfrm>
            <a:off x="2982936" y="2754336"/>
            <a:ext cx="5725795" cy="2677795"/>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Project Flow – Question </a:t>
            </a:r>
            <a:r>
              <a:rPr lang="en-US" sz="3200" b="1" dirty="0" smtClean="0">
                <a:latin typeface="+mn-lt"/>
                <a:cs typeface="Times New Roman" panose="02020603050405020304" pitchFamily="18" charset="0"/>
              </a:rPr>
              <a:t>20</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615650"/>
          </a:xfrm>
        </p:spPr>
        <p:txBody>
          <a:bodyPr>
            <a:normAutofit/>
          </a:bodyPr>
          <a:lstStyle/>
          <a:p>
            <a:pPr>
              <a:buNone/>
            </a:pPr>
            <a:r>
              <a:rPr lang="en-US" sz="1800" i="1" dirty="0" smtClean="0"/>
              <a:t> </a:t>
            </a:r>
            <a:r>
              <a:rPr lang="en-IN" sz="1800" dirty="0" smtClean="0"/>
              <a:t>20. Relation of all numeric columns with each other on y column</a:t>
            </a:r>
            <a:endParaRPr lang="en-US" sz="1800" i="1" dirty="0" smtClean="0"/>
          </a:p>
          <a:p>
            <a:pPr>
              <a:buNone/>
            </a:pPr>
            <a:endParaRPr lang="en-IN" sz="1800" dirty="0"/>
          </a:p>
        </p:txBody>
      </p:sp>
      <p:pic>
        <p:nvPicPr>
          <p:cNvPr id="8" name="Picture 7"/>
          <p:cNvPicPr/>
          <p:nvPr/>
        </p:nvPicPr>
        <p:blipFill>
          <a:blip r:embed="rId3"/>
          <a:srcRect/>
          <a:stretch>
            <a:fillRect/>
          </a:stretch>
        </p:blipFill>
        <p:spPr bwMode="auto">
          <a:xfrm>
            <a:off x="2025404" y="2294260"/>
            <a:ext cx="5725795" cy="544195"/>
          </a:xfrm>
          <a:prstGeom prst="rect">
            <a:avLst/>
          </a:prstGeom>
          <a:noFill/>
          <a:ln w="9525">
            <a:noFill/>
            <a:miter lim="800000"/>
            <a:headEnd/>
            <a:tailEnd/>
          </a:ln>
        </p:spPr>
      </p:pic>
      <p:pic>
        <p:nvPicPr>
          <p:cNvPr id="9" name="Picture 8" descr="C:\Users\vikra\AppData\Local\Microsoft\Windows\INetCache\Content.Word\pair.jpg"/>
          <p:cNvPicPr/>
          <p:nvPr/>
        </p:nvPicPr>
        <p:blipFill>
          <a:blip r:embed="rId4" cstate="print"/>
          <a:srcRect/>
          <a:stretch>
            <a:fillRect/>
          </a:stretch>
        </p:blipFill>
        <p:spPr bwMode="auto">
          <a:xfrm>
            <a:off x="2798363" y="2919939"/>
            <a:ext cx="3593282" cy="3450771"/>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DA2DE1B-4C7E-2AC2-08A2-D427D5F6748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Major Challenge</a:t>
            </a:r>
            <a:endParaRPr lang="en-IN" sz="3200" b="1" dirty="0">
              <a:latin typeface="+mn-lt"/>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EA3F2CE0-6BE3-7F74-0045-C2EF4F731FDD}"/>
              </a:ext>
            </a:extLst>
          </p:cNvPr>
          <p:cNvSpPr>
            <a:spLocks noGrp="1"/>
          </p:cNvSpPr>
          <p:nvPr>
            <p:ph idx="1"/>
          </p:nvPr>
        </p:nvSpPr>
        <p:spPr>
          <a:xfrm>
            <a:off x="838200" y="1825625"/>
            <a:ext cx="10515600" cy="736420"/>
          </a:xfrm>
        </p:spPr>
        <p:txBody>
          <a:bodyPr>
            <a:normAutofit/>
          </a:bodyPr>
          <a:lstStyle/>
          <a:p>
            <a:pPr algn="just"/>
            <a:r>
              <a:rPr lang="en-US" sz="1800" dirty="0" smtClean="0">
                <a:cs typeface="Times New Roman" panose="02020603050405020304" pitchFamily="18" charset="0"/>
              </a:rPr>
              <a:t>The major challenge is to import dataset in pandas.</a:t>
            </a:r>
            <a:endParaRPr lang="en-US" sz="1800" dirty="0">
              <a:cs typeface="Times New Roman" panose="02020603050405020304" pitchFamily="18" charset="0"/>
            </a:endParaRPr>
          </a:p>
          <a:p>
            <a:pPr algn="just"/>
            <a:endParaRPr lang="en-IN" sz="1800" dirty="0">
              <a:cs typeface="Times New Roman" panose="02020603050405020304" pitchFamily="18" charset="0"/>
            </a:endParaRPr>
          </a:p>
        </p:txBody>
      </p:sp>
      <p:pic>
        <p:nvPicPr>
          <p:cNvPr id="11" name="Picture 10">
            <a:extLst>
              <a:ext uri="{FF2B5EF4-FFF2-40B4-BE49-F238E27FC236}">
                <a16:creationId xmlns:a16="http://schemas.microsoft.com/office/drawing/2014/main" xmlns=""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4725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05D621D8-92D1-682F-F994-AD6FC206D77D}"/>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Conclusions</a:t>
            </a:r>
            <a:endParaRPr lang="en-IN" sz="3200" b="1" dirty="0">
              <a:latin typeface="+mn-lt"/>
              <a:cs typeface="Times New Roman" panose="02020603050405020304" pitchFamily="18" charset="0"/>
            </a:endParaRPr>
          </a:p>
        </p:txBody>
      </p:sp>
      <p:sp>
        <p:nvSpPr>
          <p:cNvPr id="15" name="Content Placeholder 2">
            <a:extLst>
              <a:ext uri="{FF2B5EF4-FFF2-40B4-BE49-F238E27FC236}">
                <a16:creationId xmlns:a16="http://schemas.microsoft.com/office/drawing/2014/main" xmlns="" id="{ED98E3F0-5A2C-17CC-8724-F28762B2E792}"/>
              </a:ext>
            </a:extLst>
          </p:cNvPr>
          <p:cNvSpPr>
            <a:spLocks noGrp="1"/>
          </p:cNvSpPr>
          <p:nvPr>
            <p:ph idx="1"/>
          </p:nvPr>
        </p:nvSpPr>
        <p:spPr/>
        <p:txBody>
          <a:bodyPr>
            <a:normAutofit fontScale="32500" lnSpcReduction="20000"/>
          </a:bodyPr>
          <a:lstStyle/>
          <a:p>
            <a:r>
              <a:rPr lang="en-US" sz="5100" b="1" dirty="0" smtClean="0"/>
              <a:t>Write the lessons learned:-</a:t>
            </a:r>
            <a:endParaRPr lang="en-US" sz="5100" dirty="0" smtClean="0"/>
          </a:p>
          <a:p>
            <a:pPr algn="just">
              <a:buNone/>
            </a:pPr>
            <a:r>
              <a:rPr lang="en-IN" sz="4300" dirty="0" smtClean="0"/>
              <a:t>Banks play very important roles in the economic development of nations as they, too a large extent, wield control over the supply of money in circulation and are the main stimuli of economic progress.</a:t>
            </a:r>
            <a:endParaRPr lang="en-US" sz="4300" dirty="0" smtClean="0"/>
          </a:p>
          <a:p>
            <a:pPr algn="just">
              <a:buNone/>
            </a:pPr>
            <a:r>
              <a:rPr lang="en-IN" sz="4300" dirty="0" smtClean="0"/>
              <a:t>So we have learnt from this mini project that is how to prepare data inspection and cleaning</a:t>
            </a:r>
            <a:endParaRPr lang="en-US" sz="4300" dirty="0" smtClean="0"/>
          </a:p>
          <a:p>
            <a:pPr algn="just">
              <a:buNone/>
            </a:pPr>
            <a:r>
              <a:rPr lang="en-IN" sz="4300" dirty="0" smtClean="0"/>
              <a:t>Inform then we have done so many questions about figure out the subscription loan bank account details and where it is male or female were the bank account is negative or positive and from this analytics we have use a many type of plot like bar plot ,pie plot ,scratch plot ,box plot and so on</a:t>
            </a:r>
            <a:endParaRPr lang="en-US" sz="4300" dirty="0" smtClean="0"/>
          </a:p>
          <a:p>
            <a:pPr>
              <a:buNone/>
            </a:pPr>
            <a:r>
              <a:rPr lang="en-IN" dirty="0" smtClean="0"/>
              <a:t> </a:t>
            </a:r>
            <a:endParaRPr lang="en-US" dirty="0" smtClean="0"/>
          </a:p>
          <a:p>
            <a:r>
              <a:rPr lang="en-IN" sz="4500" b="1" dirty="0" smtClean="0"/>
              <a:t>Skills Used:-</a:t>
            </a:r>
            <a:r>
              <a:rPr lang="en-IN" sz="4500" dirty="0" smtClean="0"/>
              <a:t> </a:t>
            </a:r>
            <a:endParaRPr lang="en-US" sz="4500" dirty="0" smtClean="0"/>
          </a:p>
          <a:p>
            <a:pPr>
              <a:buNone/>
            </a:pPr>
            <a:r>
              <a:rPr lang="en-IN" sz="4300" dirty="0" smtClean="0"/>
              <a:t>We have to use </a:t>
            </a:r>
            <a:r>
              <a:rPr lang="en-IN" sz="4300" dirty="0" err="1" smtClean="0"/>
              <a:t>jupyter</a:t>
            </a:r>
            <a:r>
              <a:rPr lang="en-IN" sz="4300" dirty="0" smtClean="0"/>
              <a:t> notebook to </a:t>
            </a:r>
            <a:r>
              <a:rPr lang="en-IN" sz="4300" dirty="0" err="1" smtClean="0"/>
              <a:t>devlop</a:t>
            </a:r>
            <a:r>
              <a:rPr lang="en-IN" sz="4300" dirty="0" smtClean="0"/>
              <a:t> this project</a:t>
            </a:r>
            <a:endParaRPr lang="en-US" sz="4300" dirty="0" smtClean="0"/>
          </a:p>
          <a:p>
            <a:pPr>
              <a:buNone/>
            </a:pPr>
            <a:r>
              <a:rPr lang="en-IN" sz="4300" dirty="0" smtClean="0"/>
              <a:t>We have to use </a:t>
            </a:r>
            <a:r>
              <a:rPr lang="en-IN" sz="4300" dirty="0" err="1" smtClean="0"/>
              <a:t>numpy,pandas</a:t>
            </a:r>
            <a:r>
              <a:rPr lang="en-IN" sz="4300" dirty="0" smtClean="0"/>
              <a:t> built in </a:t>
            </a:r>
            <a:r>
              <a:rPr lang="en-IN" sz="4300" dirty="0" err="1" smtClean="0"/>
              <a:t>fuctions</a:t>
            </a:r>
            <a:r>
              <a:rPr lang="en-IN" sz="4300" dirty="0" smtClean="0"/>
              <a:t> and data manipulation skills</a:t>
            </a:r>
            <a:endParaRPr lang="en-US" sz="4300" dirty="0" smtClean="0"/>
          </a:p>
          <a:p>
            <a:pPr>
              <a:buNone/>
            </a:pPr>
            <a:r>
              <a:rPr lang="en-IN" sz="4300" dirty="0" smtClean="0"/>
              <a:t>And we have to develop the skills to know the inferences of plots </a:t>
            </a:r>
            <a:endParaRPr lang="en-US" sz="4300" dirty="0" smtClean="0"/>
          </a:p>
          <a:p>
            <a:pPr>
              <a:buNone/>
            </a:pPr>
            <a:r>
              <a:rPr lang="en-IN" sz="4300" dirty="0" smtClean="0"/>
              <a:t>There are intense use of </a:t>
            </a:r>
            <a:r>
              <a:rPr lang="en-IN" sz="4300" dirty="0" err="1" smtClean="0"/>
              <a:t>matplotlib</a:t>
            </a:r>
            <a:r>
              <a:rPr lang="en-IN" sz="4300" dirty="0" smtClean="0"/>
              <a:t> and </a:t>
            </a:r>
            <a:r>
              <a:rPr lang="en-IN" sz="4300" dirty="0" err="1" smtClean="0"/>
              <a:t>seaborn</a:t>
            </a:r>
            <a:r>
              <a:rPr lang="en-IN" sz="4300" dirty="0" smtClean="0"/>
              <a:t> library to plot the graphs</a:t>
            </a:r>
            <a:endParaRPr lang="en-US" sz="4300" dirty="0" smtClean="0"/>
          </a:p>
          <a:p>
            <a:pPr>
              <a:buNone/>
            </a:pPr>
            <a:r>
              <a:rPr lang="en-US" sz="4300" dirty="0" smtClean="0"/>
              <a:t> </a:t>
            </a:r>
          </a:p>
          <a:p>
            <a:r>
              <a:rPr lang="en-US" sz="5500" b="1" dirty="0" smtClean="0"/>
              <a:t>Domain understanding developed:-</a:t>
            </a:r>
            <a:endParaRPr lang="en-US" sz="5500" dirty="0" smtClean="0"/>
          </a:p>
          <a:p>
            <a:pPr>
              <a:buNone/>
            </a:pPr>
            <a:r>
              <a:rPr lang="en-US" sz="4300" dirty="0" smtClean="0"/>
              <a:t>The campaigns are useful to improve banking business</a:t>
            </a:r>
          </a:p>
          <a:p>
            <a:pPr>
              <a:buNone/>
            </a:pPr>
            <a:r>
              <a:rPr lang="en-US" sz="4300" dirty="0" smtClean="0"/>
              <a:t>Communications are very useful to grow the relation with bank and account holders</a:t>
            </a:r>
            <a:endParaRPr lang="en-US" sz="4300" dirty="0"/>
          </a:p>
        </p:txBody>
      </p:sp>
      <p:pic>
        <p:nvPicPr>
          <p:cNvPr id="16" name="Picture 15">
            <a:extLst>
              <a:ext uri="{FF2B5EF4-FFF2-40B4-BE49-F238E27FC236}">
                <a16:creationId xmlns:a16="http://schemas.microsoft.com/office/drawing/2014/main" xmlns="" id="{44F16269-5D43-C6BF-CF4A-ADEFFA36E9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17" name="Round Diagonal Corner Rectangle 16">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3961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195B8A-E218-9C30-5AF0-A78BFC73DC58}"/>
              </a:ext>
            </a:extLst>
          </p:cNvPr>
          <p:cNvSpPr>
            <a:spLocks noGrp="1"/>
          </p:cNvSpPr>
          <p:nvPr>
            <p:ph type="title"/>
          </p:nvPr>
        </p:nvSpPr>
        <p:spPr/>
        <p:txBody>
          <a:bodyPr>
            <a:normAutofit/>
          </a:bodyPr>
          <a:lstStyle/>
          <a:p>
            <a:r>
              <a:rPr lang="en-US" sz="3200" b="1" dirty="0">
                <a:latin typeface="+mn-lt"/>
                <a:cs typeface="Times New Roman" panose="02020603050405020304" pitchFamily="18" charset="0"/>
              </a:rPr>
              <a:t>Data Set Description</a:t>
            </a:r>
            <a:endParaRPr lang="en-IN" sz="32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69DBD48-AB38-D6B5-E5E4-FC283A4F178F}"/>
              </a:ext>
            </a:extLst>
          </p:cNvPr>
          <p:cNvSpPr>
            <a:spLocks noGrp="1"/>
          </p:cNvSpPr>
          <p:nvPr>
            <p:ph idx="1"/>
          </p:nvPr>
        </p:nvSpPr>
        <p:spPr>
          <a:xfrm>
            <a:off x="881332" y="2920928"/>
            <a:ext cx="10515600" cy="2591351"/>
          </a:xfrm>
        </p:spPr>
        <p:txBody>
          <a:bodyPr>
            <a:normAutofit/>
          </a:bodyPr>
          <a:lstStyle/>
          <a:p>
            <a:pPr algn="just"/>
            <a:r>
              <a:rPr lang="en-US" sz="1800" dirty="0" smtClean="0"/>
              <a:t>Bank Marketing: The data is related to direct marketing campaigns of a Portuguese banking institution. The marketing campaigns were based on phone calls. Often, more than one contact with the same client was required to assess if the product (bank term deposit) would be (or not) subscribed. </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2175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a:bodyPr>
          <a:lstStyle/>
          <a:p>
            <a:r>
              <a:rPr lang="en-US" sz="3200" b="1" dirty="0">
                <a:latin typeface="Calibri (Body)"/>
                <a:cs typeface="Times New Roman" panose="02020603050405020304" pitchFamily="18" charset="0"/>
              </a:rPr>
              <a:t>Business Importance of Problem</a:t>
            </a:r>
            <a:endParaRPr lang="en-IN" sz="3200" b="1" dirty="0">
              <a:latin typeface="Calibri (Body)"/>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r>
              <a:rPr lang="en-US" sz="1800" dirty="0" smtClean="0"/>
              <a:t>Financial statements are a great way to monitor the performance of a company. They provide information about the company’s financial standing and how they are doing </a:t>
            </a:r>
            <a:r>
              <a:rPr lang="en-US" sz="1800" dirty="0" err="1" smtClean="0"/>
              <a:t>financially.In</a:t>
            </a:r>
            <a:r>
              <a:rPr lang="en-US" sz="1800" dirty="0" smtClean="0"/>
              <a:t> order to run a successful business, one requires money for numerous goals, such as:</a:t>
            </a:r>
          </a:p>
          <a:p>
            <a:pPr marL="0" indent="0" algn="just"/>
            <a:r>
              <a:rPr lang="en-US" sz="1800" dirty="0" smtClean="0"/>
              <a:t>To acquire new machinery/equipment</a:t>
            </a:r>
          </a:p>
          <a:p>
            <a:pPr marL="0" indent="0" algn="just"/>
            <a:r>
              <a:rPr lang="en-US" sz="1800" dirty="0" smtClean="0"/>
              <a:t>Recruiting and training staff</a:t>
            </a:r>
          </a:p>
          <a:p>
            <a:pPr marL="0" indent="0" algn="just"/>
            <a:r>
              <a:rPr lang="en-US" sz="1800" dirty="0" smtClean="0"/>
              <a:t>Increasing the company’s commercial opportunities</a:t>
            </a:r>
          </a:p>
          <a:p>
            <a:pPr marL="0" indent="0" algn="just"/>
            <a:r>
              <a:rPr lang="en-US" sz="1800" dirty="0" smtClean="0"/>
              <a:t>To keep inventory increases</a:t>
            </a:r>
            <a:endParaRPr lang="en-IN"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4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Calibri (Body)"/>
                <a:cs typeface="Times New Roman" panose="02020603050405020304" pitchFamily="18" charset="0"/>
              </a:rPr>
              <a:t>Project Flow – Question 1</a:t>
            </a:r>
            <a:endParaRPr lang="en-IN" sz="32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563892"/>
          </a:xfrm>
        </p:spPr>
        <p:txBody>
          <a:bodyPr>
            <a:normAutofit/>
          </a:bodyPr>
          <a:lstStyle/>
          <a:p>
            <a:pPr>
              <a:buNone/>
            </a:pPr>
            <a:r>
              <a:rPr lang="en-IN" sz="1800" dirty="0" smtClean="0"/>
              <a:t>1.</a:t>
            </a:r>
            <a:r>
              <a:rPr lang="en-IN" sz="1800" b="1" dirty="0" smtClean="0"/>
              <a:t> </a:t>
            </a:r>
            <a:r>
              <a:rPr lang="en-IN" sz="1800" dirty="0" smtClean="0"/>
              <a:t>Import data sets and Load data set</a:t>
            </a:r>
            <a:endParaRPr lang="en-US" sz="1800" dirty="0" smtClean="0"/>
          </a:p>
          <a:p>
            <a:pPr>
              <a:buNone/>
            </a:pPr>
            <a:endParaRPr lang="en-US" sz="1800" dirty="0" smtClean="0"/>
          </a:p>
        </p:txBody>
      </p:sp>
      <p:pic>
        <p:nvPicPr>
          <p:cNvPr id="8" name="Picture 7"/>
          <p:cNvPicPr/>
          <p:nvPr/>
        </p:nvPicPr>
        <p:blipFill>
          <a:blip r:embed="rId3"/>
          <a:srcRect/>
          <a:stretch>
            <a:fillRect/>
          </a:stretch>
        </p:blipFill>
        <p:spPr bwMode="auto">
          <a:xfrm>
            <a:off x="1082902" y="2559745"/>
            <a:ext cx="9717369" cy="4073968"/>
          </a:xfrm>
          <a:prstGeom prst="rect">
            <a:avLst/>
          </a:prstGeom>
          <a:noFill/>
          <a:ln w="9525">
            <a:noFill/>
            <a:miter lim="800000"/>
            <a:headEnd/>
            <a:tailEnd/>
          </a:ln>
        </p:spPr>
      </p:pic>
    </p:spTree>
    <p:extLst>
      <p:ext uri="{BB962C8B-B14F-4D97-AF65-F5344CB8AC3E}">
        <p14:creationId xmlns:p14="http://schemas.microsoft.com/office/powerpoint/2010/main" val="1755443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Question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822684"/>
          </a:xfrm>
        </p:spPr>
        <p:txBody>
          <a:bodyPr/>
          <a:lstStyle/>
          <a:p>
            <a:r>
              <a:rPr lang="en-IN" b="1" dirty="0" smtClean="0"/>
              <a:t>2. Make the data proper to make use of data for analysis</a:t>
            </a:r>
            <a:endParaRPr lang="en-US" dirty="0"/>
          </a:p>
        </p:txBody>
      </p:sp>
      <p:pic>
        <p:nvPicPr>
          <p:cNvPr id="8" name="Picture 7"/>
          <p:cNvPicPr/>
          <p:nvPr/>
        </p:nvPicPr>
        <p:blipFill>
          <a:blip r:embed="rId3"/>
          <a:srcRect/>
          <a:stretch>
            <a:fillRect/>
          </a:stretch>
        </p:blipFill>
        <p:spPr bwMode="auto">
          <a:xfrm>
            <a:off x="1678125" y="2689788"/>
            <a:ext cx="7483127" cy="3711012"/>
          </a:xfrm>
          <a:prstGeom prst="rect">
            <a:avLst/>
          </a:prstGeom>
          <a:noFill/>
          <a:ln w="9525">
            <a:noFill/>
            <a:miter lim="800000"/>
            <a:headEnd/>
            <a:tailEnd/>
          </a:ln>
        </p:spPr>
      </p:pic>
    </p:spTree>
    <p:extLst>
      <p:ext uri="{BB962C8B-B14F-4D97-AF65-F5344CB8AC3E}">
        <p14:creationId xmlns:p14="http://schemas.microsoft.com/office/powerpoint/2010/main" val="250685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lstStyle/>
          <a:p>
            <a:r>
              <a:rPr lang="en-US" sz="3200" b="1" dirty="0">
                <a:latin typeface="+mn-lt"/>
                <a:cs typeface="Times New Roman" panose="02020603050405020304" pitchFamily="18" charset="0"/>
              </a:rPr>
              <a:t>Project</a:t>
            </a:r>
            <a:r>
              <a:rPr lang="en-US" b="1" dirty="0">
                <a:latin typeface="+mn-lt"/>
                <a:cs typeface="Times New Roman" panose="02020603050405020304" pitchFamily="18" charset="0"/>
              </a:rPr>
              <a:t> </a:t>
            </a:r>
            <a:r>
              <a:rPr lang="en-US" sz="3200" b="1" dirty="0">
                <a:latin typeface="+mn-lt"/>
                <a:cs typeface="Times New Roman" panose="02020603050405020304" pitchFamily="18" charset="0"/>
              </a:rPr>
              <a:t>Flow – Question </a:t>
            </a:r>
            <a:r>
              <a:rPr lang="en-US" sz="3200" b="1" dirty="0" smtClean="0">
                <a:latin typeface="+mn-lt"/>
                <a:cs typeface="Times New Roman" panose="02020603050405020304" pitchFamily="18" charset="0"/>
              </a:rPr>
              <a:t>2- </a:t>
            </a:r>
            <a:r>
              <a:rPr lang="en-US" sz="3200" b="1" dirty="0" err="1" smtClean="0">
                <a:latin typeface="+mn-lt"/>
                <a:cs typeface="Times New Roman" panose="02020603050405020304" pitchFamily="18" charset="0"/>
              </a:rPr>
              <a:t>b,c,d</a:t>
            </a:r>
            <a:endParaRPr lang="en-IN" sz="3200" b="1" dirty="0">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661723"/>
            <a:ext cx="10515600" cy="1797469"/>
          </a:xfrm>
        </p:spPr>
        <p:txBody>
          <a:bodyPr>
            <a:noAutofit/>
          </a:bodyPr>
          <a:lstStyle/>
          <a:p>
            <a:pPr lvl="0"/>
            <a:r>
              <a:rPr lang="en-IN" sz="1800" dirty="0" smtClean="0"/>
              <a:t>Convert the </a:t>
            </a:r>
            <a:r>
              <a:rPr lang="en-IN" sz="1800" dirty="0" err="1" smtClean="0"/>
              <a:t>datatypes</a:t>
            </a:r>
            <a:r>
              <a:rPr lang="en-IN" sz="1800" dirty="0" smtClean="0"/>
              <a:t> which are wrongly identified according to the business(domain). Kindly use the User Defined function and loop to convert the data types once.</a:t>
            </a:r>
            <a:endParaRPr lang="en-US" sz="1800" dirty="0" smtClean="0"/>
          </a:p>
          <a:p>
            <a:r>
              <a:rPr lang="en-IN" sz="1800" dirty="0" smtClean="0"/>
              <a:t>Answer:- data is already according  identified according to the business(domain).</a:t>
            </a:r>
            <a:endParaRPr lang="en-US" sz="1800" dirty="0" smtClean="0"/>
          </a:p>
          <a:p>
            <a:pPr lvl="0"/>
            <a:r>
              <a:rPr lang="en-IN" sz="1800" dirty="0" smtClean="0"/>
              <a:t>Find and Remove missing if any. Use visualization to find the missing values or Use general method to find the missing values.</a:t>
            </a:r>
            <a:endParaRPr lang="en-US" sz="1800" dirty="0" smtClean="0"/>
          </a:p>
          <a:p>
            <a:pPr lvl="0"/>
            <a:r>
              <a:rPr lang="en-IN" sz="1800" dirty="0" smtClean="0"/>
              <a:t> Find duplicates (if necessary)</a:t>
            </a:r>
            <a:endParaRPr lang="en-US" sz="1800" dirty="0" smtClean="0"/>
          </a:p>
          <a:p>
            <a:pPr lvl="0"/>
            <a:endParaRPr lang="en-US" sz="1800" dirty="0"/>
          </a:p>
        </p:txBody>
      </p:sp>
      <p:pic>
        <p:nvPicPr>
          <p:cNvPr id="8" name="Picture 7"/>
          <p:cNvPicPr/>
          <p:nvPr/>
        </p:nvPicPr>
        <p:blipFill>
          <a:blip r:embed="rId3"/>
          <a:srcRect/>
          <a:stretch>
            <a:fillRect/>
          </a:stretch>
        </p:blipFill>
        <p:spPr bwMode="auto">
          <a:xfrm>
            <a:off x="875869" y="3657312"/>
            <a:ext cx="4593278" cy="2829751"/>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6617036" y="3632296"/>
            <a:ext cx="4933734" cy="3061802"/>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Project Flow – Question </a:t>
            </a:r>
            <a:r>
              <a:rPr lang="en-US" sz="3200" b="1" dirty="0" smtClean="0">
                <a:latin typeface="Times New Roman" panose="02020603050405020304" pitchFamily="18" charset="0"/>
                <a:cs typeface="Times New Roman" panose="02020603050405020304" pitchFamily="18" charset="0"/>
              </a:rPr>
              <a:t>3</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874443"/>
          </a:xfrm>
        </p:spPr>
        <p:txBody>
          <a:bodyPr>
            <a:normAutofit/>
          </a:bodyPr>
          <a:lstStyle/>
          <a:p>
            <a:pPr>
              <a:buNone/>
            </a:pPr>
            <a:r>
              <a:rPr lang="en-IN" sz="1800" dirty="0" smtClean="0"/>
              <a:t>3. Find the average balance of the customer who belongs to the subscribed customer and non-subscribed customer and also use a related plot to show them in visualization.</a:t>
            </a:r>
            <a:endParaRPr lang="en-US" sz="1800" dirty="0"/>
          </a:p>
        </p:txBody>
      </p:sp>
      <p:pic>
        <p:nvPicPr>
          <p:cNvPr id="8" name="Picture 7"/>
          <p:cNvPicPr/>
          <p:nvPr/>
        </p:nvPicPr>
        <p:blipFill>
          <a:blip r:embed="rId3"/>
          <a:srcRect/>
          <a:stretch>
            <a:fillRect/>
          </a:stretch>
        </p:blipFill>
        <p:spPr bwMode="auto">
          <a:xfrm>
            <a:off x="2187084" y="3019748"/>
            <a:ext cx="5730240" cy="275082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p:txBody>
          <a:bodyPr>
            <a:normAutofit/>
          </a:bodyPr>
          <a:lstStyle/>
          <a:p>
            <a:r>
              <a:rPr lang="en-US" sz="2300" b="1" dirty="0">
                <a:latin typeface="Calibri (Body)"/>
                <a:cs typeface="Times New Roman" panose="02020603050405020304" pitchFamily="18" charset="0"/>
              </a:rPr>
              <a:t>Project Flow – Question </a:t>
            </a:r>
            <a:r>
              <a:rPr lang="en-US" sz="2300" b="1" dirty="0" smtClean="0">
                <a:latin typeface="Calibri (Body)"/>
                <a:cs typeface="Times New Roman" panose="02020603050405020304" pitchFamily="18" charset="0"/>
              </a:rPr>
              <a:t>4</a:t>
            </a:r>
            <a:endParaRPr lang="en-IN" sz="2300" b="1" dirty="0">
              <a:latin typeface="Calibri (Body)"/>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825625"/>
            <a:ext cx="10515600" cy="857190"/>
          </a:xfrm>
        </p:spPr>
        <p:txBody>
          <a:bodyPr/>
          <a:lstStyle/>
          <a:p>
            <a:pPr>
              <a:buNone/>
            </a:pPr>
            <a:r>
              <a:rPr lang="en-IN" sz="1800" dirty="0" smtClean="0"/>
              <a:t>4. Use a pie plot to find the distribution(frequency) of the education. Make sure to add labels and show the percentage of each education distribution.</a:t>
            </a:r>
            <a:endParaRPr lang="en-US" sz="1800" dirty="0" smtClean="0"/>
          </a:p>
          <a:p>
            <a:endParaRPr lang="en-IN" dirty="0"/>
          </a:p>
        </p:txBody>
      </p:sp>
      <p:pic>
        <p:nvPicPr>
          <p:cNvPr id="8" name="Picture 7"/>
          <p:cNvPicPr/>
          <p:nvPr/>
        </p:nvPicPr>
        <p:blipFill>
          <a:blip r:embed="rId3"/>
          <a:srcRect/>
          <a:stretch>
            <a:fillRect/>
          </a:stretch>
        </p:blipFill>
        <p:spPr bwMode="auto">
          <a:xfrm>
            <a:off x="2730548" y="3265817"/>
            <a:ext cx="5730240" cy="2362200"/>
          </a:xfrm>
          <a:prstGeom prst="rect">
            <a:avLst/>
          </a:prstGeom>
          <a:noFill/>
          <a:ln w="9525">
            <a:noFill/>
            <a:miter lim="800000"/>
            <a:headEnd/>
            <a:tailEnd/>
          </a:ln>
        </p:spPr>
      </p:pic>
    </p:spTree>
    <p:extLst>
      <p:ext uri="{BB962C8B-B14F-4D97-AF65-F5344CB8AC3E}">
        <p14:creationId xmlns:p14="http://schemas.microsoft.com/office/powerpoint/2010/main" val="32602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990</TotalTime>
  <Words>1086</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(Body)</vt:lpstr>
      <vt:lpstr>Calibri Light</vt:lpstr>
      <vt:lpstr>굴림</vt:lpstr>
      <vt:lpstr>Times New Roman</vt:lpstr>
      <vt:lpstr>Office Theme</vt:lpstr>
      <vt:lpstr>PowerPoint Presentation</vt:lpstr>
      <vt:lpstr>Problem Definition</vt:lpstr>
      <vt:lpstr>Data Set Description</vt:lpstr>
      <vt:lpstr>Business Importance of Problem</vt:lpstr>
      <vt:lpstr>Project Flow – Question 1</vt:lpstr>
      <vt:lpstr>Project Flow – Question 2</vt:lpstr>
      <vt:lpstr>Project Flow – Question 2- b,c,d</vt:lpstr>
      <vt:lpstr>Project Flow – Question 3</vt:lpstr>
      <vt:lpstr>Project Flow – Question 4</vt:lpstr>
      <vt:lpstr>Project Flow – Question 5</vt:lpstr>
      <vt:lpstr>Project Flow – Question 6</vt:lpstr>
      <vt:lpstr>Project Flow – Question 7</vt:lpstr>
      <vt:lpstr>Project Flow – Question 8</vt:lpstr>
      <vt:lpstr>Project Flow – Question 9</vt:lpstr>
      <vt:lpstr>Project Flow – Question 10</vt:lpstr>
      <vt:lpstr>Project Flow – Question 11</vt:lpstr>
      <vt:lpstr>Project Flow – Question 12</vt:lpstr>
      <vt:lpstr>Project Flow – Question 13</vt:lpstr>
      <vt:lpstr>Project Flow – Question 14</vt:lpstr>
      <vt:lpstr>Project Flow – Question 15</vt:lpstr>
      <vt:lpstr>Project Flow – Question 16</vt:lpstr>
      <vt:lpstr>Project Flow – Question 17</vt:lpstr>
      <vt:lpstr>Project Flow – Question 18</vt:lpstr>
      <vt:lpstr>Project Flow – Question 19</vt:lpstr>
      <vt:lpstr>Project Flow – Question 20</vt:lpstr>
      <vt:lpstr>Major Challenge</vt:lpstr>
      <vt:lpstr>Conclusions</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Microsoft account</cp:lastModifiedBy>
  <cp:revision>112</cp:revision>
  <dcterms:created xsi:type="dcterms:W3CDTF">2022-06-10T06:46:36Z</dcterms:created>
  <dcterms:modified xsi:type="dcterms:W3CDTF">2023-05-03T07:00:41Z</dcterms:modified>
</cp:coreProperties>
</file>