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7" r:id="rId7"/>
    <p:sldId id="288" r:id="rId8"/>
    <p:sldId id="289" r:id="rId9"/>
    <p:sldId id="290" r:id="rId10"/>
    <p:sldId id="293" r:id="rId11"/>
    <p:sldId id="291" r:id="rId12"/>
    <p:sldId id="292" r:id="rId13"/>
    <p:sldId id="294" r:id="rId14"/>
    <p:sldId id="295" r:id="rId15"/>
    <p:sldId id="296" r:id="rId16"/>
    <p:sldId id="29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6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4976D-070B-4719-A6F2-AE77341CBA89}"/>
              </a:ext>
            </a:extLst>
          </p:cNvPr>
          <p:cNvSpPr txBox="1"/>
          <p:nvPr/>
        </p:nvSpPr>
        <p:spPr>
          <a:xfrm>
            <a:off x="1970843" y="37108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Price Prediction Using Linear Regression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D55AC-FEBE-4299-AE46-03AF56FA0D5C}"/>
              </a:ext>
            </a:extLst>
          </p:cNvPr>
          <p:cNvSpPr txBox="1"/>
          <p:nvPr/>
        </p:nvSpPr>
        <p:spPr>
          <a:xfrm>
            <a:off x="221942" y="6041562"/>
            <a:ext cx="275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Presented By- 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Gayatri Patil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B46570-A5CF-4077-BFD1-9BE161DD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6" y="106531"/>
            <a:ext cx="11159336" cy="5304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98E49-352F-430B-8425-3275E13340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2"/>
          <a:stretch/>
        </p:blipFill>
        <p:spPr>
          <a:xfrm>
            <a:off x="249267" y="5410685"/>
            <a:ext cx="2831284" cy="134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5376D-067C-42CE-A179-BBCDD3BCA979}"/>
              </a:ext>
            </a:extLst>
          </p:cNvPr>
          <p:cNvSpPr txBox="1"/>
          <p:nvPr/>
        </p:nvSpPr>
        <p:spPr>
          <a:xfrm>
            <a:off x="4199138" y="5711745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model gives given accuracy on the set, which is good.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2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951BC-5C9F-43F3-B893-53367E49EEE4}"/>
              </a:ext>
            </a:extLst>
          </p:cNvPr>
          <p:cNvSpPr txBox="1"/>
          <p:nvPr/>
        </p:nvSpPr>
        <p:spPr>
          <a:xfrm>
            <a:off x="577048" y="470516"/>
            <a:ext cx="104401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610B38"/>
                </a:solidFill>
                <a:effectLst/>
                <a:latin typeface="erdana"/>
              </a:rPr>
              <a:t>Decision Tree Classification Algorithm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b="1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US" sz="2000" i="0" dirty="0">
                <a:solidFill>
                  <a:srgbClr val="000000"/>
                </a:solidFill>
                <a:effectLst/>
                <a:latin typeface="inter-regular"/>
              </a:rPr>
              <a:t>Decision Tree is a </a:t>
            </a:r>
            <a:r>
              <a:rPr lang="en-US" sz="2000" i="0" dirty="0">
                <a:solidFill>
                  <a:srgbClr val="000000"/>
                </a:solidFill>
                <a:effectLst/>
                <a:latin typeface="inter-bold"/>
              </a:rPr>
              <a:t>Supervised learning technique </a:t>
            </a:r>
            <a:r>
              <a:rPr lang="en-US" sz="2000" i="0" dirty="0">
                <a:solidFill>
                  <a:srgbClr val="000000"/>
                </a:solidFill>
                <a:effectLst/>
                <a:latin typeface="inter-regular"/>
              </a:rPr>
              <a:t>that can be used for both classification and Regression problems, but mostly it is preferred for solving Classification problems. It is a tree-structured classifier, where</a:t>
            </a:r>
            <a:r>
              <a:rPr lang="en-US" sz="2000" i="0" dirty="0">
                <a:solidFill>
                  <a:srgbClr val="000000"/>
                </a:solidFill>
                <a:effectLst/>
                <a:latin typeface="inter-bold"/>
              </a:rPr>
              <a:t> internal nodes represent the features of a dataset, branches represent the decision rules</a:t>
            </a:r>
            <a:r>
              <a:rPr lang="en-US" sz="200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sz="2000" i="0" dirty="0">
                <a:solidFill>
                  <a:srgbClr val="000000"/>
                </a:solidFill>
                <a:effectLst/>
                <a:latin typeface="inter-bold"/>
              </a:rPr>
              <a:t>each leaf node represents the outcome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bold"/>
              </a:rPr>
              <a:t>.</a:t>
            </a:r>
          </a:p>
          <a:p>
            <a:pPr algn="just"/>
            <a:endParaRPr lang="en-US" sz="20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1820B-B122-4FF1-8574-B4E1A6C20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" y="2690541"/>
            <a:ext cx="8428450" cy="2396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FBF17-E9EB-4B81-A758-89C106A59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7" y="5214309"/>
            <a:ext cx="4494119" cy="1188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086D6-E34C-440A-BB83-F8310AA84D97}"/>
              </a:ext>
            </a:extLst>
          </p:cNvPr>
          <p:cNvSpPr txBox="1"/>
          <p:nvPr/>
        </p:nvSpPr>
        <p:spPr>
          <a:xfrm>
            <a:off x="5157925" y="5346927"/>
            <a:ext cx="66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 these is our Decision Tree Regression Accuracy</a:t>
            </a:r>
            <a:endParaRPr lang="en-IN" sz="2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3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27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9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5EC88D-D7EF-4BB9-84C3-51151F52D5A3}"/>
              </a:ext>
            </a:extLst>
          </p:cNvPr>
          <p:cNvSpPr txBox="1"/>
          <p:nvPr/>
        </p:nvSpPr>
        <p:spPr>
          <a:xfrm>
            <a:off x="4400365" y="116116"/>
            <a:ext cx="3391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Car Price Prediction</a:t>
            </a:r>
            <a:endParaRPr lang="en-IN" sz="32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03EBE-98A5-4258-AC60-2A77C98C5C0F}"/>
              </a:ext>
            </a:extLst>
          </p:cNvPr>
          <p:cNvSpPr txBox="1"/>
          <p:nvPr/>
        </p:nvSpPr>
        <p:spPr>
          <a:xfrm>
            <a:off x="388398" y="879533"/>
            <a:ext cx="11285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dataset I’m using here to train a car price prediction model was downloaded from Kaggle. It contains data about all the main features that contribute to the selling price of a car. So let’s start this task by importing the necessary Python libraries and the dataset: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Dataset</a:t>
            </a:r>
          </a:p>
          <a:p>
            <a:endParaRPr lang="en-US" dirty="0">
              <a:solidFill>
                <a:srgbClr val="0070C0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0070C0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0070C0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0070C0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0070C0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0070C0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highlight>
                <a:srgbClr val="0000FF"/>
              </a:highlight>
              <a:latin typeface="Arial" panose="020B0604020202020204" pitchFamily="34" charset="0"/>
            </a:endParaRPr>
          </a:p>
          <a:p>
            <a:endParaRPr lang="en-IN" dirty="0">
              <a:highlight>
                <a:srgbClr val="0000FF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899E1-9E97-4C6C-A3A4-BE373C7CC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3" t="24984" r="15181" b="4984"/>
          <a:stretch/>
        </p:blipFill>
        <p:spPr>
          <a:xfrm>
            <a:off x="1864309" y="2121763"/>
            <a:ext cx="9499108" cy="44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587256" y="3644391"/>
            <a:ext cx="10530300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67F07-A8E4-4DC5-AB46-851879B1FDE7}"/>
              </a:ext>
            </a:extLst>
          </p:cNvPr>
          <p:cNvSpPr txBox="1"/>
          <p:nvPr/>
        </p:nvSpPr>
        <p:spPr>
          <a:xfrm>
            <a:off x="372862" y="426129"/>
            <a:ext cx="11570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</a:rPr>
              <a:t>There are </a:t>
            </a:r>
            <a:r>
              <a:rPr lang="en-US" dirty="0">
                <a:latin typeface="Arial" panose="020B0604020202020204" pitchFamily="34" charset="0"/>
              </a:rPr>
              <a:t>9 </a:t>
            </a:r>
            <a:r>
              <a:rPr lang="en-US" b="0" i="0" dirty="0">
                <a:effectLst/>
                <a:latin typeface="Arial" panose="020B0604020202020204" pitchFamily="34" charset="0"/>
              </a:rPr>
              <a:t>columns in this dataset, so it is very important to check whether or not this dataset contains null values before going any further: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55D98-7D07-4EE9-830A-2EDA5446A0F2}"/>
              </a:ext>
            </a:extLst>
          </p:cNvPr>
          <p:cNvSpPr txBox="1"/>
          <p:nvPr/>
        </p:nvSpPr>
        <p:spPr>
          <a:xfrm>
            <a:off x="390863" y="3182253"/>
            <a:ext cx="1074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</a:rPr>
              <a:t>So this dataset doesn’t have any null values, now let’s look at some of the other important insights to get an idea of what kind of data we’re dealing with: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2A2ACE-682B-47F4-9D86-C73240AC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8" y="3989312"/>
            <a:ext cx="5875529" cy="2790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3D16DD-ED9C-4AF3-8FA5-889051C65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8" y="1081995"/>
            <a:ext cx="4938188" cy="19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F49CA1-FFF3-4780-8F9D-98E2827B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1" y="137269"/>
            <a:ext cx="8055038" cy="2437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A148E-F7C7-4F98-A478-1A1BB40F51E1}"/>
              </a:ext>
            </a:extLst>
          </p:cNvPr>
          <p:cNvSpPr txBox="1"/>
          <p:nvPr/>
        </p:nvSpPr>
        <p:spPr>
          <a:xfrm>
            <a:off x="284069" y="2818518"/>
            <a:ext cx="1075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</a:rPr>
              <a:t>Lets check head and tail of the 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1ECFE-B5E6-4E8E-BA73-7E2564E9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3" y="4453854"/>
            <a:ext cx="8878069" cy="2065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0B381-914E-4457-B1DE-DD85DDAB81E1}"/>
              </a:ext>
            </a:extLst>
          </p:cNvPr>
          <p:cNvSpPr txBox="1"/>
          <p:nvPr/>
        </p:nvSpPr>
        <p:spPr>
          <a:xfrm>
            <a:off x="284069" y="3530524"/>
            <a:ext cx="9552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</a:rPr>
              <a:t>With The help of head() function we can able to check our first 5 columns from our dataset</a:t>
            </a:r>
            <a:endParaRPr lang="en-IN" b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4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240FC-509B-4C9D-87F8-8CAC4E09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1" y="1288493"/>
            <a:ext cx="7978831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14B82-C6FF-473B-B4D9-1352DBF6A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4" y="5198918"/>
            <a:ext cx="6995766" cy="731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9B173-BA94-4D41-9048-B1C9A4A05C1F}"/>
              </a:ext>
            </a:extLst>
          </p:cNvPr>
          <p:cNvSpPr txBox="1"/>
          <p:nvPr/>
        </p:nvSpPr>
        <p:spPr>
          <a:xfrm>
            <a:off x="449721" y="374414"/>
            <a:ext cx="977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</a:rPr>
              <a:t>With The help of tail() function we can able to check our last 5 columns from our dataset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E7EE-55AD-4429-B0E4-F63393FD6A9A}"/>
              </a:ext>
            </a:extLst>
          </p:cNvPr>
          <p:cNvSpPr txBox="1"/>
          <p:nvPr/>
        </p:nvSpPr>
        <p:spPr>
          <a:xfrm>
            <a:off x="591762" y="4074090"/>
            <a:ext cx="916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</a:rPr>
              <a:t>With The help of shape we can able to check over all shape of our dataset</a:t>
            </a:r>
            <a:endParaRPr lang="en-IN" b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0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C66C-7E62-4D73-A013-A5F359EFC37D}"/>
              </a:ext>
            </a:extLst>
          </p:cNvPr>
          <p:cNvSpPr txBox="1"/>
          <p:nvPr/>
        </p:nvSpPr>
        <p:spPr>
          <a:xfrm>
            <a:off x="426128" y="725485"/>
            <a:ext cx="1041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 Black" panose="020B0A04020102020204" pitchFamily="34" charset="0"/>
              </a:rPr>
              <a:t>Now let’s have a look at the correlation among all the features of this dataset: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A71D7-71A1-4223-974D-0B9AF39FF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1895912"/>
            <a:ext cx="7940728" cy="2028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7A0FA-0BC7-47DB-BEF4-E7B32542AF59}"/>
              </a:ext>
            </a:extLst>
          </p:cNvPr>
          <p:cNvSpPr txBox="1"/>
          <p:nvPr/>
        </p:nvSpPr>
        <p:spPr>
          <a:xfrm>
            <a:off x="585925" y="4555038"/>
            <a:ext cx="101471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Here’s the Heatmap of the correlation between The columns-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07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2F62CF-123D-4C51-8D08-C777E0E87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" y="0"/>
            <a:ext cx="8151826" cy="69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9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33054-C63E-4978-BD17-663AF1FA43D8}"/>
              </a:ext>
            </a:extLst>
          </p:cNvPr>
          <p:cNvSpPr txBox="1"/>
          <p:nvPr/>
        </p:nvSpPr>
        <p:spPr>
          <a:xfrm>
            <a:off x="355107" y="594804"/>
            <a:ext cx="113279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Arial Black" panose="020B0A04020102020204" pitchFamily="34" charset="0"/>
              </a:rPr>
              <a:t>Training a Car Price Prediction Model</a:t>
            </a:r>
          </a:p>
          <a:p>
            <a:endParaRPr lang="en-US" sz="4000" b="1" dirty="0">
              <a:latin typeface="Arial Black" panose="020B0A040201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I will use the Random Forest </a:t>
            </a:r>
            <a:r>
              <a:rPr lang="en-US" sz="2400" dirty="0">
                <a:latin typeface="Arial" panose="020B0604020202020204" pitchFamily="34" charset="0"/>
              </a:rPr>
              <a:t>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egression algorithm to train a car price prediction model. So let’s split the data into training and test sets and use the </a:t>
            </a:r>
            <a:r>
              <a:rPr lang="en-US" sz="2400" dirty="0">
                <a:latin typeface="Arial" panose="020B0604020202020204" pitchFamily="34" charset="0"/>
              </a:rPr>
              <a:t>Random Forest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regression algorithm to train the model: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endParaRPr lang="en-US" sz="2400" b="1" i="0" dirty="0">
              <a:effectLst/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5000E-627C-43AF-9D32-6394FFC9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1" y="3429000"/>
            <a:ext cx="10644326" cy="2439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530D74-60C7-4B08-BB82-68F2674F6E16}"/>
              </a:ext>
            </a:extLst>
          </p:cNvPr>
          <p:cNvSpPr txBox="1"/>
          <p:nvPr/>
        </p:nvSpPr>
        <p:spPr>
          <a:xfrm>
            <a:off x="488271" y="5925845"/>
            <a:ext cx="1064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highlight>
                  <a:srgbClr val="C0C0C0"/>
                </a:highlight>
              </a:rPr>
              <a:t>Here in our dataset there is </a:t>
            </a:r>
            <a:r>
              <a:rPr lang="en-US" b="1" i="1" u="sng" dirty="0" err="1">
                <a:highlight>
                  <a:srgbClr val="C0C0C0"/>
                </a:highlight>
              </a:rPr>
              <a:t>Car_Name</a:t>
            </a:r>
            <a:r>
              <a:rPr lang="en-US" b="1" i="1" u="sng" dirty="0">
                <a:highlight>
                  <a:srgbClr val="C0C0C0"/>
                </a:highlight>
              </a:rPr>
              <a:t> is independent variable and </a:t>
            </a:r>
            <a:r>
              <a:rPr lang="en-US" b="1" i="1" u="sng" dirty="0" err="1">
                <a:highlight>
                  <a:srgbClr val="C0C0C0"/>
                </a:highlight>
              </a:rPr>
              <a:t>Selling_price</a:t>
            </a:r>
            <a:r>
              <a:rPr lang="en-US" b="1" i="1" u="sng" dirty="0">
                <a:highlight>
                  <a:srgbClr val="C0C0C0"/>
                </a:highlight>
              </a:rPr>
              <a:t> is dependent </a:t>
            </a:r>
            <a:r>
              <a:rPr lang="en-US" b="1" i="1" u="sng" dirty="0" err="1">
                <a:highlight>
                  <a:srgbClr val="C0C0C0"/>
                </a:highlight>
              </a:rPr>
              <a:t>Varibale</a:t>
            </a:r>
            <a:endParaRPr lang="en-IN" b="1" i="1" u="sng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099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D18D3-C895-4A3E-93E7-243A9572F180}"/>
              </a:ext>
            </a:extLst>
          </p:cNvPr>
          <p:cNvSpPr txBox="1"/>
          <p:nvPr/>
        </p:nvSpPr>
        <p:spPr>
          <a:xfrm>
            <a:off x="463118" y="582067"/>
            <a:ext cx="112657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Arial Black" panose="020B0A04020102020204" pitchFamily="34" charset="0"/>
              </a:rPr>
              <a:t>Linear Regression:</a:t>
            </a:r>
          </a:p>
          <a:p>
            <a:r>
              <a:rPr lang="en-US" sz="2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Linear regression is a type of supervised machine learning algorithm that computes the linear relationship between a dependent variable and one or more independent features. </a:t>
            </a:r>
          </a:p>
          <a:p>
            <a:endParaRPr lang="en-US" sz="2800" dirty="0">
              <a:solidFill>
                <a:srgbClr val="273239"/>
              </a:solidFill>
              <a:latin typeface="Nunito" panose="020B06040202020202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273239"/>
                </a:solidFill>
                <a:latin typeface="Arial Black" panose="020B0A04020102020204" pitchFamily="34" charset="0"/>
              </a:rPr>
              <a:t>Random Forest Regression: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Random Forest is a popular machine learning algorithm that belongs to the supervised learning technique. It can be used for both Classification and Regression problems in ML. It is based on the concept of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ensemble learning,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which is a process of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inter-regular"/>
              </a:rPr>
              <a:t>combining multiple classifiers to solve a complex problem and to improve the performance of the model.</a:t>
            </a:r>
          </a:p>
          <a:p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The greater number of trees in the forest leads to higher accuracy and prevents the problem of overfitting.</a:t>
            </a:r>
            <a:endParaRPr lang="en-US" sz="2800" b="1" dirty="0">
              <a:solidFill>
                <a:srgbClr val="27323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5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135</TotalTime>
  <Words>547</Words>
  <Application>Microsoft Office PowerPoint</Application>
  <PresentationFormat>Widescreen</PresentationFormat>
  <Paragraphs>56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Devanagari</vt:lpstr>
      <vt:lpstr>Arial</vt:lpstr>
      <vt:lpstr>Arial Black</vt:lpstr>
      <vt:lpstr>Calibri</vt:lpstr>
      <vt:lpstr>Century Gothic</vt:lpstr>
      <vt:lpstr>erdana</vt:lpstr>
      <vt:lpstr>inter-bold</vt:lpstr>
      <vt:lpstr>inter-regular</vt:lpstr>
      <vt:lpstr>Nunito</vt:lpstr>
      <vt:lpstr>Segoe UI Light</vt:lpstr>
      <vt:lpstr>Wingdings</vt:lpstr>
      <vt:lpstr>Office Theme</vt:lpstr>
      <vt:lpstr>Project Analysis </vt:lpstr>
      <vt:lpstr>Project analysis slide 2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</dc:title>
  <dc:creator>lucky patil</dc:creator>
  <cp:lastModifiedBy>lucky patil</cp:lastModifiedBy>
  <cp:revision>5</cp:revision>
  <dcterms:created xsi:type="dcterms:W3CDTF">2023-09-01T17:26:56Z</dcterms:created>
  <dcterms:modified xsi:type="dcterms:W3CDTF">2023-09-04T01:39:13Z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