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1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2B84-5ABE-6E47-88BD-83C4BB14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76379-6ADF-AE4A-9E16-185524681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5417A-7D19-4F40-8CE3-A8503716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4650-758C-8643-BF26-C1F2451D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8BAE-80F7-1648-916F-A3F61506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16EC-41BD-9444-8D45-2813805D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3BE67-0ECE-BC41-B8E8-3469C8E3A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D6D6F-315D-EA45-BEA5-462F7E39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C71F7-43C7-404C-943D-EF6ADC71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575D-CBAE-1149-9483-29CA6E5E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629F8-0125-DE4E-A00F-F106663D7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99EC-DCDC-9841-926B-C4310624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F503B-9E9C-9746-9C9B-0830E247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6212-6E1E-404A-A209-3516C25E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E84C-6C57-C147-B234-27525974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C769-4695-0F43-918C-E1783E5B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AB14-6A49-364C-BE8F-D6D35874E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1E44-3CEC-A247-B4DB-A8AAD1FA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D772-3ACA-F249-9BB3-018EBE9D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44009-CC5B-DB40-9E01-0A73FC8D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3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958-19E4-F345-A44D-14283935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DAB11-113E-D64E-9A9A-B8E9D015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C708-A7B6-7548-8247-DAB758A1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B971-CE33-6F4D-A61D-C7D65EC7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3ABD4-F380-814A-912E-01AE5458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AB0D-8040-3943-AF82-71608FB7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9A41-A9FB-F642-8AE0-65712B353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A5111-009E-3947-9A4C-A0B3F635F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FFE4-E0F4-DB4D-A206-1A6EC77A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D47B4-F17F-9346-B027-9555ABFA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16E9-9637-7641-A665-195AD310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16BF-4ED6-744B-A159-3FE66DC7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FA37-DD68-B64E-9399-1BA18D84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3E3D-75C6-C841-AAB7-3C0FA2F1E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FC922-B6FE-244D-98BA-A511D5381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9E227-290D-FD4F-B5BD-5751CBE52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DC1CE-97BA-5E46-9584-9DC6F298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E98DF-4CAE-4240-8BFC-AB0B8E5C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70F4D-F8C8-3147-A3D1-2EF5F198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5135-2C1D-E244-9604-DEAEFEBA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207C1-F14A-CA4B-A889-876A360C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4B137-4B70-F04E-9A8E-94E748FF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B3A86-9B02-0E4B-A73B-78B033CB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0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EB9EE-284E-E445-8ED8-0F4C66F1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5F6A3-92E8-8A42-A1D5-8558A0EA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96227-87B3-FC43-BD8B-BA82182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70C3-59E3-E941-BD09-44B6AA41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3C24-22DE-5C40-9601-F389E3CAF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D17FE-5B88-E445-B03B-56C0670B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ABD35-CA84-E447-86B1-2096D461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410C8-A94E-2048-B5DB-52E18E65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48FC5-88AD-0A4A-976C-CFCB0F67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5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60BB-E6B2-B444-A787-3EBA530A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BE890-7F46-4E45-B26F-BB55DFD90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4A52F-45DC-E147-A034-02AAD18B0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C20FF-40AB-3649-86DA-8E9060C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F2D3-BF66-7A4B-83B5-BBD62CBFA461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D192-0C26-3547-81D1-51F671EF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C02C-D0B5-8D47-9048-EDF6FF04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9F02B-15F8-8A4F-9A65-CA5FE37F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F7451-42A4-CF46-B43F-A285948A2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9539-B6B1-AA43-BD79-931530B60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F2D3-BF66-7A4B-83B5-BBD62CBFA461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3226B-8860-DA41-82B8-56D693838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84E55-DDD6-0C46-836A-246A77C76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DDDA-48B9-BC4E-9B61-4734914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3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FF57-2514-874B-BF04-87C82414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75"/>
            <a:ext cx="10515600" cy="64427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Twitter Sentimental Analysis for Stock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E613-5779-CC4E-9B1E-2D378850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491817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Question </a:t>
            </a:r>
          </a:p>
          <a:p>
            <a:pPr lvl="1"/>
            <a:r>
              <a:rPr lang="en-US" dirty="0"/>
              <a:t>Can twitter be used to predict stock market trend?</a:t>
            </a:r>
          </a:p>
          <a:p>
            <a:pPr lvl="1"/>
            <a:endParaRPr lang="en-US" dirty="0"/>
          </a:p>
          <a:p>
            <a:r>
              <a:rPr lang="en-US" dirty="0"/>
              <a:t>Stocks</a:t>
            </a:r>
          </a:p>
          <a:p>
            <a:pPr lvl="1"/>
            <a:r>
              <a:rPr lang="en-US" dirty="0"/>
              <a:t>Different Sectors</a:t>
            </a:r>
          </a:p>
          <a:p>
            <a:pPr lvl="1"/>
            <a:r>
              <a:rPr lang="en-US" dirty="0"/>
              <a:t>Tech vs Pharma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Initial problems</a:t>
            </a:r>
          </a:p>
          <a:p>
            <a:pPr lvl="1"/>
            <a:r>
              <a:rPr lang="en-US" dirty="0" err="1"/>
              <a:t>StockTwits</a:t>
            </a:r>
            <a:r>
              <a:rPr lang="en-US" dirty="0"/>
              <a:t> API</a:t>
            </a:r>
          </a:p>
          <a:p>
            <a:pPr lvl="2"/>
            <a:r>
              <a:rPr lang="en-US" dirty="0"/>
              <a:t>Not easy to get, only assigned to approved developers</a:t>
            </a:r>
          </a:p>
          <a:p>
            <a:pPr lvl="2"/>
            <a:r>
              <a:rPr lang="en-US" dirty="0"/>
              <a:t>Can take days</a:t>
            </a:r>
          </a:p>
          <a:p>
            <a:pPr lvl="1"/>
            <a:r>
              <a:rPr lang="en-US" dirty="0"/>
              <a:t>Twitter</a:t>
            </a:r>
          </a:p>
          <a:p>
            <a:pPr lvl="2"/>
            <a:r>
              <a:rPr lang="en-US" dirty="0"/>
              <a:t>Twitter API data can only be obtained for the past 7 days (free version)</a:t>
            </a:r>
          </a:p>
          <a:p>
            <a:pPr lvl="2"/>
            <a:r>
              <a:rPr lang="en-US" dirty="0"/>
              <a:t>Therefore, analyzing old stock market data with twitter was challenging</a:t>
            </a:r>
          </a:p>
          <a:p>
            <a:pPr lvl="1"/>
            <a:endParaRPr lang="en-US" dirty="0"/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Analyze Price change in stocks over a time period</a:t>
            </a:r>
          </a:p>
          <a:p>
            <a:pPr lvl="1"/>
            <a:r>
              <a:rPr lang="en-US" dirty="0"/>
              <a:t>Collect and determine tweet polarity over the same period</a:t>
            </a:r>
          </a:p>
          <a:p>
            <a:pPr lvl="2"/>
            <a:r>
              <a:rPr lang="en-US" dirty="0"/>
              <a:t>Tweet Filter</a:t>
            </a:r>
          </a:p>
          <a:p>
            <a:pPr lvl="2"/>
            <a:r>
              <a:rPr lang="en-US" dirty="0" err="1"/>
              <a:t>VaderSentiment</a:t>
            </a:r>
            <a:endParaRPr lang="en-US" dirty="0"/>
          </a:p>
          <a:p>
            <a:pPr lvl="1"/>
            <a:r>
              <a:rPr lang="en-US" dirty="0"/>
              <a:t>Determine if tweet polarity affects stock price change</a:t>
            </a:r>
          </a:p>
          <a:p>
            <a:pPr lvl="2"/>
            <a:r>
              <a:rPr lang="en-US" dirty="0"/>
              <a:t>Is there any correlation?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6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531500A-A905-354C-A2C1-683A6E73A93B}"/>
              </a:ext>
            </a:extLst>
          </p:cNvPr>
          <p:cNvSpPr txBox="1"/>
          <p:nvPr/>
        </p:nvSpPr>
        <p:spPr>
          <a:xfrm>
            <a:off x="1033155" y="4761997"/>
            <a:ext cx="465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was very weak positive correlation between stock price change and tweet polarity (</a:t>
            </a:r>
            <a:r>
              <a:rPr lang="en-US" b="1" dirty="0" err="1"/>
              <a:t>corr</a:t>
            </a:r>
            <a:r>
              <a:rPr lang="en-US" b="1" dirty="0"/>
              <a:t> = 0.11)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1B239B-2813-A243-BC6B-C066EB44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14"/>
            <a:ext cx="10515600" cy="64427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Tech Stocks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06212A-F7D5-DA47-8D90-2B3D3DFCD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19401"/>
              </p:ext>
            </p:extLst>
          </p:nvPr>
        </p:nvGraphicFramePr>
        <p:xfrm>
          <a:off x="712518" y="863929"/>
          <a:ext cx="3336967" cy="1788183"/>
        </p:xfrm>
        <a:graphic>
          <a:graphicData uri="http://schemas.openxmlformats.org/drawingml/2006/table">
            <a:tbl>
              <a:tblPr/>
              <a:tblGrid>
                <a:gridCol w="1112322">
                  <a:extLst>
                    <a:ext uri="{9D8B030D-6E8A-4147-A177-3AD203B41FA5}">
                      <a16:colId xmlns:a16="http://schemas.microsoft.com/office/drawing/2014/main" val="410867531"/>
                    </a:ext>
                  </a:extLst>
                </a:gridCol>
                <a:gridCol w="1180510">
                  <a:extLst>
                    <a:ext uri="{9D8B030D-6E8A-4147-A177-3AD203B41FA5}">
                      <a16:colId xmlns:a16="http://schemas.microsoft.com/office/drawing/2014/main" val="1696097201"/>
                    </a:ext>
                  </a:extLst>
                </a:gridCol>
                <a:gridCol w="1044135">
                  <a:extLst>
                    <a:ext uri="{9D8B030D-6E8A-4147-A177-3AD203B41FA5}">
                      <a16:colId xmlns:a16="http://schemas.microsoft.com/office/drawing/2014/main" val="537288830"/>
                    </a:ext>
                  </a:extLst>
                </a:gridCol>
              </a:tblGrid>
              <a:tr h="4823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Change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150946"/>
                  </a:ext>
                </a:extLst>
              </a:tr>
              <a:tr h="26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AAPL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009673"/>
                  </a:ext>
                </a:extLst>
              </a:tr>
              <a:tr h="26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AMZN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591549"/>
                  </a:ext>
                </a:extLst>
              </a:tr>
              <a:tr h="26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864893"/>
                  </a:ext>
                </a:extLst>
              </a:tr>
              <a:tr h="26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404086"/>
                  </a:ext>
                </a:extLst>
              </a:tr>
              <a:tr h="26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NFLX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0581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24A4CF-BD12-624B-9208-5C9A0DC1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992" y="863929"/>
            <a:ext cx="3745167" cy="2496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CF6D69-430B-0048-BC14-B30BE1EDE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514" y="863929"/>
            <a:ext cx="3745167" cy="2496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2C3BAE-865D-BC4F-91A1-1789ECAB3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930" y="3659909"/>
            <a:ext cx="4797136" cy="3198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4E0763-75D6-A848-B7A6-1730F503C26A}"/>
              </a:ext>
            </a:extLst>
          </p:cNvPr>
          <p:cNvSpPr txBox="1"/>
          <p:nvPr/>
        </p:nvSpPr>
        <p:spPr>
          <a:xfrm>
            <a:off x="1175657" y="2814456"/>
            <a:ext cx="291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Table 1:</a:t>
            </a:r>
            <a:r>
              <a:rPr lang="en-US" sz="1200" dirty="0"/>
              <a:t>  AAPL =Apple, AMZN = Amazon, </a:t>
            </a:r>
          </a:p>
          <a:p>
            <a:r>
              <a:rPr lang="en-US" sz="1200" dirty="0"/>
              <a:t>FB = Facebook, GOOG = Google (Alphabet), </a:t>
            </a:r>
          </a:p>
          <a:p>
            <a:r>
              <a:rPr lang="en-US" sz="1200" dirty="0"/>
              <a:t>NFLX = Netflix  </a:t>
            </a:r>
          </a:p>
        </p:txBody>
      </p:sp>
    </p:spTree>
    <p:extLst>
      <p:ext uri="{BB962C8B-B14F-4D97-AF65-F5344CB8AC3E}">
        <p14:creationId xmlns:p14="http://schemas.microsoft.com/office/powerpoint/2010/main" val="38250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531500A-A905-354C-A2C1-683A6E73A93B}"/>
              </a:ext>
            </a:extLst>
          </p:cNvPr>
          <p:cNvSpPr txBox="1"/>
          <p:nvPr/>
        </p:nvSpPr>
        <p:spPr>
          <a:xfrm>
            <a:off x="1045029" y="4678867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was weak negative correlation between stock price change and tweet polarity (</a:t>
            </a:r>
            <a:r>
              <a:rPr lang="en-US" b="1" dirty="0" err="1"/>
              <a:t>corr</a:t>
            </a:r>
            <a:r>
              <a:rPr lang="en-US" b="1" dirty="0"/>
              <a:t> = -0.39)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1B239B-2813-A243-BC6B-C066EB44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14"/>
            <a:ext cx="10515600" cy="64427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Pharma Stocks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06212A-F7D5-DA47-8D90-2B3D3DFCD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00143"/>
              </p:ext>
            </p:extLst>
          </p:nvPr>
        </p:nvGraphicFramePr>
        <p:xfrm>
          <a:off x="475013" y="863929"/>
          <a:ext cx="3360717" cy="1788183"/>
        </p:xfrm>
        <a:graphic>
          <a:graphicData uri="http://schemas.openxmlformats.org/drawingml/2006/table">
            <a:tbl>
              <a:tblPr/>
              <a:tblGrid>
                <a:gridCol w="1120239">
                  <a:extLst>
                    <a:ext uri="{9D8B030D-6E8A-4147-A177-3AD203B41FA5}">
                      <a16:colId xmlns:a16="http://schemas.microsoft.com/office/drawing/2014/main" val="410867531"/>
                    </a:ext>
                  </a:extLst>
                </a:gridCol>
                <a:gridCol w="1120239">
                  <a:extLst>
                    <a:ext uri="{9D8B030D-6E8A-4147-A177-3AD203B41FA5}">
                      <a16:colId xmlns:a16="http://schemas.microsoft.com/office/drawing/2014/main" val="1696097201"/>
                    </a:ext>
                  </a:extLst>
                </a:gridCol>
                <a:gridCol w="1120239">
                  <a:extLst>
                    <a:ext uri="{9D8B030D-6E8A-4147-A177-3AD203B41FA5}">
                      <a16:colId xmlns:a16="http://schemas.microsoft.com/office/drawing/2014/main" val="537288830"/>
                    </a:ext>
                  </a:extLst>
                </a:gridCol>
              </a:tblGrid>
              <a:tr h="4823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Change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150946"/>
                  </a:ext>
                </a:extLst>
              </a:tr>
              <a:tr h="26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009673"/>
                  </a:ext>
                </a:extLst>
              </a:tr>
              <a:tr h="26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591549"/>
                  </a:ext>
                </a:extLst>
              </a:tr>
              <a:tr h="26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JNJ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864893"/>
                  </a:ext>
                </a:extLst>
              </a:tr>
              <a:tr h="26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404086"/>
                  </a:ext>
                </a:extLst>
              </a:tr>
              <a:tr h="26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058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16CD26-F8C1-4241-84AB-4E2E62187D05}"/>
              </a:ext>
            </a:extLst>
          </p:cNvPr>
          <p:cNvSpPr txBox="1"/>
          <p:nvPr/>
        </p:nvSpPr>
        <p:spPr>
          <a:xfrm>
            <a:off x="878773" y="2814456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Table 2:</a:t>
            </a:r>
            <a:r>
              <a:rPr lang="en-US" sz="1200" dirty="0"/>
              <a:t>  BMY = Bristol-Myers Squibb, </a:t>
            </a:r>
          </a:p>
          <a:p>
            <a:r>
              <a:rPr lang="en-US" sz="1200" dirty="0"/>
              <a:t>CELG = Celgene, JNJ = Johnson &amp; Johnson, </a:t>
            </a:r>
          </a:p>
          <a:p>
            <a:r>
              <a:rPr lang="en-US" sz="1200" dirty="0"/>
              <a:t>MRK = Merck, PFE = Pfizer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A47BD9-8A2D-B248-AD6E-BF4070A6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609" y="863929"/>
            <a:ext cx="3580412" cy="23869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FE5EBA-9901-8640-882F-3AD2CF15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60" y="3636484"/>
            <a:ext cx="5367647" cy="3191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E9B75-565D-7A43-8FB3-1C51481AB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436" y="887238"/>
            <a:ext cx="3472540" cy="231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8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344D-59F8-494F-8031-8FB74CFB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15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Twitter Sentimental Analysis for Stock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86A-BDB5-D84A-B01A-2A6CACDA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32"/>
            <a:ext cx="10515600" cy="49894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twitter alone to predict stock market trend may not be the best approach</a:t>
            </a:r>
          </a:p>
          <a:p>
            <a:pPr lvl="1"/>
            <a:r>
              <a:rPr lang="en-US" dirty="0"/>
              <a:t>However, it may be used as one of many sources to cross-validate</a:t>
            </a:r>
          </a:p>
          <a:p>
            <a:pPr lvl="2"/>
            <a:r>
              <a:rPr lang="en-US" dirty="0"/>
              <a:t>Stock price change due to people’s emotion</a:t>
            </a:r>
          </a:p>
          <a:p>
            <a:pPr lvl="1"/>
            <a:r>
              <a:rPr lang="en-US" dirty="0"/>
              <a:t>Analyst reports or authentic news reports may be more valid sources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Limitations of our data</a:t>
            </a:r>
          </a:p>
          <a:p>
            <a:pPr marL="742950" lvl="1" indent="-285750"/>
            <a:r>
              <a:rPr lang="en-US" dirty="0"/>
              <a:t>Only handful of tech and biotech stocks</a:t>
            </a:r>
          </a:p>
          <a:p>
            <a:pPr marL="742950" lvl="1" indent="-285750"/>
            <a:r>
              <a:rPr lang="en-US" dirty="0"/>
              <a:t>Only big stocks with large market cap</a:t>
            </a:r>
          </a:p>
          <a:p>
            <a:pPr marL="742950" lvl="1" indent="-285750"/>
            <a:r>
              <a:rPr lang="en-US" dirty="0"/>
              <a:t>Narrow limited date range</a:t>
            </a:r>
          </a:p>
          <a:p>
            <a:pPr marL="1200150" lvl="2" indent="-285750"/>
            <a:r>
              <a:rPr lang="en-US" dirty="0"/>
              <a:t>Tweeter API available for only past 7 days</a:t>
            </a:r>
          </a:p>
          <a:p>
            <a:pPr marL="742950" lvl="1" indent="-285750"/>
            <a:r>
              <a:rPr lang="en-US" dirty="0"/>
              <a:t>Multiple days</a:t>
            </a:r>
          </a:p>
          <a:p>
            <a:pPr marL="1200150" lvl="2" indent="-285750"/>
            <a:r>
              <a:rPr lang="en-US" dirty="0"/>
              <a:t>Intra day data may be a better predictor </a:t>
            </a:r>
          </a:p>
        </p:txBody>
      </p:sp>
    </p:spTree>
    <p:extLst>
      <p:ext uri="{BB962C8B-B14F-4D97-AF65-F5344CB8AC3E}">
        <p14:creationId xmlns:p14="http://schemas.microsoft.com/office/powerpoint/2010/main" val="247181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327</Words>
  <Application>Microsoft Macintosh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Twitter Sentimental Analysis for Stock Market</vt:lpstr>
      <vt:lpstr>Tech Stocks</vt:lpstr>
      <vt:lpstr>Pharma Stocks</vt:lpstr>
      <vt:lpstr>Twitter Sentimental Analysis for Stock Market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2018-03-17T00:26:05Z</dcterms:created>
  <dcterms:modified xsi:type="dcterms:W3CDTF">2018-03-17T07:03:44Z</dcterms:modified>
</cp:coreProperties>
</file>