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58"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FD9F489-955F-4A2C-9FB8-6C0AB2C19321}" type="datetimeFigureOut">
              <a:rPr lang="en-US" smtClean="0"/>
              <a:t>21-May-24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4FF4C00-5C03-46FC-8370-FE44788C34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D9F489-955F-4A2C-9FB8-6C0AB2C19321}" type="datetimeFigureOut">
              <a:rPr lang="en-US" smtClean="0"/>
              <a:t>21-May-24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FD9F489-955F-4A2C-9FB8-6C0AB2C19321}" type="datetimeFigureOut">
              <a:rPr lang="en-US" smtClean="0"/>
              <a:t>21-May-24</a:t>
            </a:fld>
            <a:endParaRPr lang="en-US"/>
          </a:p>
        </p:txBody>
      </p:sp>
      <p:sp>
        <p:nvSpPr>
          <p:cNvPr id="27" name="Slide Number Placeholder 26"/>
          <p:cNvSpPr>
            <a:spLocks noGrp="1"/>
          </p:cNvSpPr>
          <p:nvPr>
            <p:ph type="sldNum" sz="quarter" idx="11"/>
          </p:nvPr>
        </p:nvSpPr>
        <p:spPr/>
        <p:txBody>
          <a:bodyPr rtlCol="0"/>
          <a:lstStyle/>
          <a:p>
            <a:fld id="{64FF4C00-5C03-46FC-8370-FE44788C341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FD9F489-955F-4A2C-9FB8-6C0AB2C19321}" type="datetimeFigureOut">
              <a:rPr lang="en-US" smtClean="0"/>
              <a:t>21-May-24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4FF4C00-5C03-46FC-8370-FE44788C34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9F489-955F-4A2C-9FB8-6C0AB2C19321}" type="datetimeFigureOut">
              <a:rPr lang="en-US" smtClean="0"/>
              <a:t>21-May-24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D9F489-955F-4A2C-9FB8-6C0AB2C19321}" type="datetimeFigureOut">
              <a:rPr lang="en-US" smtClean="0"/>
              <a:t>21-May-24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FD9F489-955F-4A2C-9FB8-6C0AB2C19321}" type="datetimeFigureOut">
              <a:rPr lang="en-US" smtClean="0"/>
              <a:t>21-May-24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4FF4C00-5C03-46FC-8370-FE44788C34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u="sng" dirty="0" smtClean="0">
                <a:solidFill>
                  <a:schemeClr val="bg1">
                    <a:lumMod val="75000"/>
                  </a:schemeClr>
                </a:solidFill>
                <a:effectLst>
                  <a:outerShdw blurRad="38100" dist="38100" dir="2700000" algn="tl">
                    <a:srgbClr val="000000">
                      <a:alpha val="43137"/>
                    </a:srgbClr>
                  </a:outerShdw>
                </a:effectLst>
                <a:latin typeface="Algerian" pitchFamily="82" charset="0"/>
              </a:rPr>
              <a:t>pollution</a:t>
            </a:r>
            <a:endParaRPr lang="en-US" sz="6000" u="sng" dirty="0">
              <a:solidFill>
                <a:schemeClr val="bg1">
                  <a:lumMod val="75000"/>
                </a:schemeClr>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p:txBody>
          <a:bodyPr/>
          <a:lstStyle/>
          <a:p>
            <a:r>
              <a:rPr lang="en-US" dirty="0" smtClean="0"/>
              <a:t>Submitted by </a:t>
            </a:r>
            <a:r>
              <a:rPr lang="en-US" dirty="0" err="1" smtClean="0">
                <a:solidFill>
                  <a:schemeClr val="accent1">
                    <a:lumMod val="60000"/>
                    <a:lumOff val="40000"/>
                  </a:schemeClr>
                </a:solidFill>
              </a:rPr>
              <a:t>gayatri</a:t>
            </a:r>
            <a:endParaRPr lang="en-US" dirty="0"/>
          </a:p>
        </p:txBody>
      </p:sp>
    </p:spTree>
    <p:extLst>
      <p:ext uri="{BB962C8B-B14F-4D97-AF65-F5344CB8AC3E}">
        <p14:creationId xmlns:p14="http://schemas.microsoft.com/office/powerpoint/2010/main" val="76104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solidFill>
                  <a:schemeClr val="accent1">
                    <a:lumMod val="75000"/>
                  </a:schemeClr>
                </a:solidFill>
                <a:latin typeface="Blackadder ITC" pitchFamily="82" charset="0"/>
              </a:rPr>
              <a:t>overview</a:t>
            </a:r>
            <a:endParaRPr lang="en-US" sz="8000" dirty="0">
              <a:solidFill>
                <a:schemeClr val="accent1">
                  <a:lumMod val="75000"/>
                </a:schemeClr>
              </a:solidFill>
              <a:latin typeface="Blackadder ITC" pitchFamily="82" charset="0"/>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Definition of pollution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Types of pollution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Air pollution </a:t>
            </a:r>
          </a:p>
          <a:p>
            <a:pPr marL="109728" indent="0">
              <a:buNone/>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Water pollution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8209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2"/>
          </p:nvPr>
        </p:nvSpPr>
        <p:spPr/>
        <p:txBody>
          <a:bodyPr>
            <a:normAutofit fontScale="85000" lnSpcReduction="10000"/>
          </a:bodyPr>
          <a:lstStyle/>
          <a:p>
            <a:r>
              <a:rPr lang="en-US" dirty="0"/>
              <a:t>1. Renewable fuel and clean energy production</a:t>
            </a:r>
          </a:p>
          <a:p>
            <a:endParaRPr lang="en-US" dirty="0"/>
          </a:p>
          <a:p>
            <a:r>
              <a:rPr lang="en-US" dirty="0"/>
              <a:t>The most basic solution for air pollution is to move away from fossil fuels, replacing them with alternative energies like solar, wind and geothermal.</a:t>
            </a:r>
          </a:p>
          <a:p>
            <a:r>
              <a:rPr lang="en-US" dirty="0"/>
              <a:t>2. Energy conservation and efficiency</a:t>
            </a:r>
          </a:p>
          <a:p>
            <a:endParaRPr lang="en-US" dirty="0"/>
          </a:p>
          <a:p>
            <a:r>
              <a:rPr lang="en-US" dirty="0"/>
              <a:t>Producing clean energy is crucial. But equally important is to reduce our consumption of energy by adopting responsible habits and using more efficient devices.</a:t>
            </a:r>
          </a:p>
          <a:p>
            <a:r>
              <a:rPr lang="en-US" dirty="0"/>
              <a:t>3. Eco-friendly transportation</a:t>
            </a:r>
          </a:p>
          <a:p>
            <a:endParaRPr lang="en-US" dirty="0"/>
          </a:p>
          <a:p>
            <a:r>
              <a:rPr lang="en-US" dirty="0"/>
              <a:t>Shifting to electric vehicles and hydrogen vehicles, and promoting shared mobility (</a:t>
            </a:r>
            <a:r>
              <a:rPr lang="en-US" dirty="0" err="1"/>
              <a:t>i.e</a:t>
            </a:r>
            <a:r>
              <a:rPr lang="en-US" dirty="0"/>
              <a:t> carpooling, and public transports) could reduce air pollution.</a:t>
            </a:r>
          </a:p>
          <a:p>
            <a:r>
              <a:rPr lang="en-US" dirty="0"/>
              <a:t>4. Green building</a:t>
            </a:r>
          </a:p>
          <a:p>
            <a:endParaRPr lang="en-US" dirty="0"/>
          </a:p>
          <a:p>
            <a:r>
              <a:rPr lang="en-US" dirty="0"/>
              <a:t>From planning to demolition, green building aims to create environmentally responsible and resource-efficient structures to reduce their carbon footprint.</a:t>
            </a:r>
          </a:p>
        </p:txBody>
      </p:sp>
      <p:sp>
        <p:nvSpPr>
          <p:cNvPr id="4" name="Content Placeholder 3"/>
          <p:cNvSpPr>
            <a:spLocks noGrp="1"/>
          </p:cNvSpPr>
          <p:nvPr>
            <p:ph sz="half" idx="1"/>
          </p:nvPr>
        </p:nvSpPr>
        <p:spPr/>
        <p:txBody>
          <a:bodyPr/>
          <a:lstStyle/>
          <a:p>
            <a:endParaRPr lang="en-US"/>
          </a:p>
        </p:txBody>
      </p:sp>
    </p:spTree>
    <p:extLst>
      <p:ext uri="{BB962C8B-B14F-4D97-AF65-F5344CB8AC3E}">
        <p14:creationId xmlns:p14="http://schemas.microsoft.com/office/powerpoint/2010/main" val="4290042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latin typeface="Blackadder ITC" pitchFamily="82" charset="0"/>
              </a:rPr>
              <a:t>overview</a:t>
            </a:r>
            <a:endParaRPr lang="en-US" sz="8000" dirty="0">
              <a:latin typeface="Blackadder ITC" pitchFamily="82" charset="0"/>
            </a:endParaRPr>
          </a:p>
        </p:txBody>
      </p:sp>
      <p:sp>
        <p:nvSpPr>
          <p:cNvPr id="3" name="Content Placeholder 2"/>
          <p:cNvSpPr>
            <a:spLocks noGrp="1"/>
          </p:cNvSpPr>
          <p:nvPr>
            <p:ph idx="1"/>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Noise pollution </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Effects </a:t>
            </a:r>
            <a:endParaRPr lang="en-US" dirty="0"/>
          </a:p>
        </p:txBody>
      </p:sp>
    </p:spTree>
    <p:extLst>
      <p:ext uri="{BB962C8B-B14F-4D97-AF65-F5344CB8AC3E}">
        <p14:creationId xmlns:p14="http://schemas.microsoft.com/office/powerpoint/2010/main" val="88287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629399" y="-533399"/>
            <a:ext cx="609601" cy="3809999"/>
          </a:xfrm>
        </p:spPr>
        <p:txBody>
          <a:bodyPr>
            <a:noAutofit/>
          </a:bodyPr>
          <a:lstStyle/>
          <a:p>
            <a:r>
              <a:rPr lang="en-US" sz="6000" dirty="0" smtClean="0">
                <a:latin typeface="Bahnschrift Condensed" pitchFamily="34" charset="0"/>
              </a:rPr>
              <a:t>air pollution </a:t>
            </a:r>
            <a:endParaRPr lang="en-US" sz="6000" dirty="0">
              <a:latin typeface="Bahnschrift Condensed"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3958" r="23958"/>
          <a:stretch>
            <a:fillRect/>
          </a:stretch>
        </p:blipFill>
        <p:spPr>
          <a:xfrm>
            <a:off x="304800" y="1143000"/>
            <a:ext cx="4191000" cy="2667000"/>
          </a:xfrm>
        </p:spPr>
      </p:pic>
      <p:sp>
        <p:nvSpPr>
          <p:cNvPr id="4" name="Text Placeholder 3"/>
          <p:cNvSpPr>
            <a:spLocks noGrp="1"/>
          </p:cNvSpPr>
          <p:nvPr>
            <p:ph type="body" sz="half" idx="2"/>
          </p:nvPr>
        </p:nvSpPr>
        <p:spPr>
          <a:xfrm>
            <a:off x="5181600" y="2133600"/>
            <a:ext cx="3421443" cy="3276197"/>
          </a:xfrm>
        </p:spPr>
        <p:txBody>
          <a:bodyPr/>
          <a:lstStyle/>
          <a:p>
            <a:r>
              <a:rPr lang="en-US" dirty="0"/>
              <a:t>Air pollution can be defined as an alteration of air quality that can be characterized by measurements of chemical, biological or physical pollutants in the air. Therefore, air pollution means the undesirable presence of impurities or the abnormal rise in the proportion of some constituents of the atmosphere. It can be classified in 2 sections: visible and invisible air pollution.</a:t>
            </a:r>
          </a:p>
        </p:txBody>
      </p:sp>
      <p:sp>
        <p:nvSpPr>
          <p:cNvPr id="6" name="Rectangle 5"/>
          <p:cNvSpPr/>
          <p:nvPr/>
        </p:nvSpPr>
        <p:spPr>
          <a:xfrm>
            <a:off x="642257" y="4180113"/>
            <a:ext cx="7848600" cy="2400657"/>
          </a:xfrm>
          <a:prstGeom prst="rect">
            <a:avLst/>
          </a:prstGeom>
        </p:spPr>
        <p:txBody>
          <a:bodyPr wrap="square">
            <a:spAutoFit/>
          </a:bodyPr>
          <a:lstStyle/>
          <a:p>
            <a:endParaRPr lang="en-US" dirty="0" smtClean="0"/>
          </a:p>
          <a:p>
            <a:r>
              <a:rPr lang="en-US" sz="1100" dirty="0" smtClean="0"/>
              <a:t>Local</a:t>
            </a:r>
          </a:p>
          <a:p>
            <a:endParaRPr lang="en-US" sz="1100" dirty="0" smtClean="0"/>
          </a:p>
          <a:p>
            <a:r>
              <a:rPr lang="en-US" sz="1100" dirty="0" smtClean="0"/>
              <a:t>this concerns the quality of ambient air within a radius of a few kilometers</a:t>
            </a:r>
          </a:p>
          <a:p>
            <a:endParaRPr lang="en-US" sz="1100" dirty="0" smtClean="0"/>
          </a:p>
          <a:p>
            <a:r>
              <a:rPr lang="en-US" sz="1100" dirty="0" smtClean="0"/>
              <a:t>Regional</a:t>
            </a:r>
          </a:p>
          <a:p>
            <a:endParaRPr lang="en-US" sz="1100" dirty="0" smtClean="0"/>
          </a:p>
          <a:p>
            <a:r>
              <a:rPr lang="en-US" sz="1100" dirty="0" smtClean="0"/>
              <a:t>pollution like acid rain, photochemical reactions and degradation of water quality at distances of a few kilometers to a thousand kilometers</a:t>
            </a:r>
          </a:p>
          <a:p>
            <a:endParaRPr lang="en-US" sz="1100" dirty="0" smtClean="0"/>
          </a:p>
          <a:p>
            <a:r>
              <a:rPr lang="en-US" sz="1100" dirty="0" smtClean="0"/>
              <a:t>Global</a:t>
            </a:r>
          </a:p>
          <a:p>
            <a:endParaRPr lang="en-US" sz="1100" dirty="0" smtClean="0"/>
          </a:p>
          <a:p>
            <a:r>
              <a:rPr lang="en-US" sz="1100" dirty="0" smtClean="0"/>
              <a:t>depletion of the ozone layer and global warming caused by the emission of greenhouse gases, mainly carbon dioxide (CO2)</a:t>
            </a:r>
            <a:endParaRPr lang="en-US" sz="1100" dirty="0"/>
          </a:p>
        </p:txBody>
      </p:sp>
    </p:spTree>
    <p:extLst>
      <p:ext uri="{BB962C8B-B14F-4D97-AF65-F5344CB8AC3E}">
        <p14:creationId xmlns:p14="http://schemas.microsoft.com/office/powerpoint/2010/main" val="32019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Baskerville Old Face" pitchFamily="18" charset="0"/>
              </a:rPr>
              <a:t>Effects of air pollution</a:t>
            </a:r>
            <a:endParaRPr lang="en-US" b="1" dirty="0">
              <a:effectLst>
                <a:outerShdw blurRad="38100" dist="38100" dir="2700000" algn="tl">
                  <a:srgbClr val="000000">
                    <a:alpha val="43137"/>
                  </a:srgbClr>
                </a:outerShdw>
              </a:effectLst>
              <a:latin typeface="Baskerville Old Face" pitchFamily="18" charset="0"/>
            </a:endParaRPr>
          </a:p>
        </p:txBody>
      </p:sp>
      <p:sp>
        <p:nvSpPr>
          <p:cNvPr id="3" name="Content Placeholder 2"/>
          <p:cNvSpPr>
            <a:spLocks noGrp="1"/>
          </p:cNvSpPr>
          <p:nvPr>
            <p:ph idx="1"/>
          </p:nvPr>
        </p:nvSpPr>
        <p:spPr/>
        <p:txBody>
          <a:bodyPr>
            <a:normAutofit fontScale="55000" lnSpcReduction="20000"/>
          </a:bodyPr>
          <a:lstStyle/>
          <a:p>
            <a:r>
              <a:rPr lang="en-US" dirty="0"/>
              <a:t>With every breath we take, we suck in tiny particles that can damage our lungs, hearts, and brains and cause a host of other health problems. The most dangerous of these particles, which can include anything from soot, soil dust, to sulfates, are fine particles 2.5 microns or less in diameter —shortened as PM2.5.</a:t>
            </a:r>
          </a:p>
          <a:p>
            <a:endParaRPr lang="en-US" dirty="0"/>
          </a:p>
          <a:p>
            <a:r>
              <a:rPr lang="en-US" dirty="0"/>
              <a:t>In 2021, in response to increases in quality and quantity of evidence of air pollution impacts, the WHO updated the PM2.5 annual mean air quality guideline to 5µg/m3, which represents clean air as few impacts have been observed below these levels. The update halves the previous 2005 guideline level of 10µg/m3. On the way to that level, the agency also sets a series of interim targets, air pollutant concentrations that serve as steppingstones. They are meant for areas where air pollution is high, so governments in those areas can develop policies to reduce air pollution that are achievable within realistic time frames.</a:t>
            </a:r>
          </a:p>
          <a:p>
            <a:endParaRPr lang="en-US" dirty="0"/>
          </a:p>
          <a:p>
            <a:r>
              <a:rPr lang="en-US" dirty="0"/>
              <a:t>Even though air pollution is a global problem, it disproportionately affects those living in developing nations and particularly the most vulnerable, such as women, children and the elderly.</a:t>
            </a:r>
          </a:p>
          <a:p>
            <a:endParaRPr lang="en-US" dirty="0"/>
          </a:p>
          <a:p>
            <a:endParaRPr lang="en-US" dirty="0"/>
          </a:p>
        </p:txBody>
      </p:sp>
    </p:spTree>
    <p:extLst>
      <p:ext uri="{BB962C8B-B14F-4D97-AF65-F5344CB8AC3E}">
        <p14:creationId xmlns:p14="http://schemas.microsoft.com/office/powerpoint/2010/main" val="414597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6600" dirty="0" smtClean="0">
                <a:effectLst>
                  <a:outerShdw blurRad="38100" dist="38100" dir="2700000" algn="tl">
                    <a:srgbClr val="000000">
                      <a:alpha val="43137"/>
                    </a:srgbClr>
                  </a:outerShdw>
                </a:effectLst>
                <a:latin typeface="Brush Script MT" pitchFamily="66" charset="0"/>
              </a:rPr>
              <a:t>Air pollution causes </a:t>
            </a:r>
            <a:endParaRPr lang="en-US" sz="6600" dirty="0">
              <a:effectLst>
                <a:outerShdw blurRad="38100" dist="38100" dir="2700000" algn="tl">
                  <a:srgbClr val="000000">
                    <a:alpha val="43137"/>
                  </a:srgbClr>
                </a:outerShdw>
              </a:effectLst>
              <a:latin typeface="Brush Script MT" pitchFamily="66" charset="0"/>
            </a:endParaRPr>
          </a:p>
        </p:txBody>
      </p:sp>
      <p:sp>
        <p:nvSpPr>
          <p:cNvPr id="6" name="Content Placeholder 5"/>
          <p:cNvSpPr>
            <a:spLocks noGrp="1"/>
          </p:cNvSpPr>
          <p:nvPr>
            <p:ph idx="1"/>
          </p:nvPr>
        </p:nvSpPr>
        <p:spPr/>
        <p:txBody>
          <a:bodyPr>
            <a:normAutofit fontScale="55000" lnSpcReduction="20000"/>
          </a:bodyPr>
          <a:lstStyle/>
          <a:p>
            <a:pPr marL="109728" indent="0">
              <a:buNone/>
            </a:pPr>
            <a:endParaRPr lang="en-US" dirty="0"/>
          </a:p>
          <a:p>
            <a:r>
              <a:rPr lang="en-US" dirty="0"/>
              <a:t>Air pollution is caused by the presence in the atmosphere of toxic substances, mainly produced by human activities, even though sometimes it can result from natural phenomena such as volcanic eruptions, dust storms and wildfires, also depleting the air quality.</a:t>
            </a:r>
          </a:p>
          <a:p>
            <a:endParaRPr lang="en-US" dirty="0"/>
          </a:p>
          <a:p>
            <a:r>
              <a:rPr lang="en-US" dirty="0"/>
              <a:t>Anthropogenic air pollution sources are:</a:t>
            </a:r>
          </a:p>
          <a:p>
            <a:endParaRPr lang="en-US" dirty="0"/>
          </a:p>
          <a:p>
            <a:r>
              <a:rPr lang="en-US" dirty="0"/>
              <a:t>1.</a:t>
            </a:r>
          </a:p>
          <a:p>
            <a:r>
              <a:rPr lang="en-US" dirty="0"/>
              <a:t>Combustion of fossil fuels, like coal and oil for electricity and road transport, producing air pollutants like nitrogen and sulfur dioxide</a:t>
            </a:r>
          </a:p>
          <a:p>
            <a:r>
              <a:rPr lang="en-US" dirty="0"/>
              <a:t>2.</a:t>
            </a:r>
          </a:p>
          <a:p>
            <a:r>
              <a:rPr lang="en-US" dirty="0"/>
              <a:t>Emissions from industries and factories, releasing large amount of carbon monoxide, hydrocarbon, chemicals and organic compounds into the air</a:t>
            </a:r>
          </a:p>
          <a:p>
            <a:r>
              <a:rPr lang="en-US" dirty="0"/>
              <a:t>3.</a:t>
            </a:r>
          </a:p>
          <a:p>
            <a:r>
              <a:rPr lang="en-US" dirty="0"/>
              <a:t>Agricultural activities, due to the use of pesticides, insecticides, and fertilizers that emit harmful chemicals</a:t>
            </a:r>
          </a:p>
          <a:p>
            <a:r>
              <a:rPr lang="en-US" dirty="0"/>
              <a:t>4.</a:t>
            </a:r>
          </a:p>
          <a:p>
            <a:r>
              <a:rPr lang="en-US" dirty="0"/>
              <a:t>Waste production, mostly because of methane generation in landfills</a:t>
            </a:r>
          </a:p>
        </p:txBody>
      </p:sp>
    </p:spTree>
    <p:extLst>
      <p:ext uri="{BB962C8B-B14F-4D97-AF65-F5344CB8AC3E}">
        <p14:creationId xmlns:p14="http://schemas.microsoft.com/office/powerpoint/2010/main" val="13469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51</TotalTime>
  <Words>650</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pollution</vt:lpstr>
      <vt:lpstr>overview</vt:lpstr>
      <vt:lpstr>PowerPoint Presentation</vt:lpstr>
      <vt:lpstr>overview</vt:lpstr>
      <vt:lpstr>air pollution </vt:lpstr>
      <vt:lpstr>Effects of air pollution</vt:lpstr>
      <vt:lpstr>Air pollution causes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6</cp:revision>
  <dcterms:created xsi:type="dcterms:W3CDTF">2024-05-20T06:10:32Z</dcterms:created>
  <dcterms:modified xsi:type="dcterms:W3CDTF">2024-05-21T06:08:13Z</dcterms:modified>
</cp:coreProperties>
</file>