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9" r:id="rId5"/>
    <p:sldId id="258"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FBEF8-F881-4F60-9880-EE88E01DA45F}" type="doc">
      <dgm:prSet loTypeId="urn:microsoft.com/office/officeart/2008/layout/HexagonCluster" loCatId="picture" qsTypeId="urn:microsoft.com/office/officeart/2005/8/quickstyle/simple1" qsCatId="simple" csTypeId="urn:microsoft.com/office/officeart/2005/8/colors/accent1_2" csCatId="accent1" phldr="1"/>
      <dgm:spPr/>
    </dgm:pt>
    <dgm:pt modelId="{2D329688-FE37-4B35-8A79-68AAF8E2EF22}">
      <dgm:prSet phldrT="[Text]" custT="1"/>
      <dgm:spPr/>
      <dgm:t>
        <a:bodyPr/>
        <a:lstStyle/>
        <a:p>
          <a:r>
            <a:rPr lang="en-US" sz="1600" dirty="0" smtClean="0">
              <a:latin typeface="Arial" pitchFamily="34" charset="0"/>
              <a:cs typeface="Arial" pitchFamily="34" charset="0"/>
            </a:rPr>
            <a:t>Air pollution causes a variety of health problems , including : respiratory infections, heart disease , lung cancer , premature mortality , stroke , </a:t>
          </a:r>
          <a:r>
            <a:rPr lang="en-US" sz="1600" dirty="0" err="1" smtClean="0">
              <a:latin typeface="Arial" pitchFamily="34" charset="0"/>
              <a:cs typeface="Arial" pitchFamily="34" charset="0"/>
            </a:rPr>
            <a:t>asthama</a:t>
          </a:r>
          <a:r>
            <a:rPr lang="en-US" sz="1600" dirty="0" smtClean="0">
              <a:latin typeface="Arial" pitchFamily="34" charset="0"/>
              <a:cs typeface="Arial" pitchFamily="34" charset="0"/>
            </a:rPr>
            <a:t> .</a:t>
          </a:r>
          <a:endParaRPr lang="en-US" sz="2400" dirty="0">
            <a:latin typeface="Arial" pitchFamily="34" charset="0"/>
            <a:cs typeface="Arial" pitchFamily="34" charset="0"/>
          </a:endParaRPr>
        </a:p>
      </dgm:t>
    </dgm:pt>
    <dgm:pt modelId="{4B20322A-1623-4ABA-8E46-60BA50F5B75C}" type="parTrans" cxnId="{E54B2379-01AC-4B99-B1B4-93B2F47A76E5}">
      <dgm:prSet/>
      <dgm:spPr/>
      <dgm:t>
        <a:bodyPr/>
        <a:lstStyle/>
        <a:p>
          <a:endParaRPr lang="en-US"/>
        </a:p>
      </dgm:t>
    </dgm:pt>
    <dgm:pt modelId="{3CDCAF8B-9A9E-43CA-9BB6-455B1BE47565}" type="sibTrans" cxnId="{E54B2379-01AC-4B99-B1B4-93B2F47A76E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en-US"/>
        </a:p>
      </dgm:t>
    </dgm:pt>
    <dgm:pt modelId="{54A770BC-92DA-45B0-A12A-D772F8359C88}" type="pres">
      <dgm:prSet presAssocID="{F52FBEF8-F881-4F60-9880-EE88E01DA45F}" presName="Name0" presStyleCnt="0">
        <dgm:presLayoutVars>
          <dgm:chMax val="21"/>
          <dgm:chPref val="21"/>
        </dgm:presLayoutVars>
      </dgm:prSet>
      <dgm:spPr/>
    </dgm:pt>
    <dgm:pt modelId="{E373071C-FF41-4710-9B00-6B2858FD54AC}" type="pres">
      <dgm:prSet presAssocID="{2D329688-FE37-4B35-8A79-68AAF8E2EF22}" presName="text1" presStyleCnt="0"/>
      <dgm:spPr/>
    </dgm:pt>
    <dgm:pt modelId="{F098A834-FB95-412F-B4FF-746B6E8DE18C}" type="pres">
      <dgm:prSet presAssocID="{2D329688-FE37-4B35-8A79-68AAF8E2EF22}" presName="textRepeatNode" presStyleLbl="alignNode1" presStyleIdx="0" presStyleCnt="1">
        <dgm:presLayoutVars>
          <dgm:chMax val="0"/>
          <dgm:chPref val="0"/>
          <dgm:bulletEnabled val="1"/>
        </dgm:presLayoutVars>
      </dgm:prSet>
      <dgm:spPr/>
      <dgm:t>
        <a:bodyPr/>
        <a:lstStyle/>
        <a:p>
          <a:endParaRPr lang="en-US"/>
        </a:p>
      </dgm:t>
    </dgm:pt>
    <dgm:pt modelId="{825A61D4-63F7-4D12-8CED-17408D595383}" type="pres">
      <dgm:prSet presAssocID="{2D329688-FE37-4B35-8A79-68AAF8E2EF22}" presName="textaccent1" presStyleCnt="0"/>
      <dgm:spPr/>
    </dgm:pt>
    <dgm:pt modelId="{FCE7D56D-A94B-4554-8AC0-D702E13D7202}" type="pres">
      <dgm:prSet presAssocID="{2D329688-FE37-4B35-8A79-68AAF8E2EF22}" presName="accentRepeatNode" presStyleLbl="solidAlignAcc1" presStyleIdx="0" presStyleCnt="2"/>
      <dgm:spPr/>
    </dgm:pt>
    <dgm:pt modelId="{547AA468-EF29-4E5C-92BA-C7B707F0DD5D}" type="pres">
      <dgm:prSet presAssocID="{3CDCAF8B-9A9E-43CA-9BB6-455B1BE47565}" presName="image1" presStyleCnt="0"/>
      <dgm:spPr/>
    </dgm:pt>
    <dgm:pt modelId="{A6B33751-97CA-445F-90A0-5637C29AA10B}" type="pres">
      <dgm:prSet presAssocID="{3CDCAF8B-9A9E-43CA-9BB6-455B1BE47565}" presName="imageRepeatNode" presStyleLbl="alignAcc1" presStyleIdx="0" presStyleCnt="1"/>
      <dgm:spPr/>
    </dgm:pt>
    <dgm:pt modelId="{D0D8B8A8-67E9-4779-86AF-7FD489534F08}" type="pres">
      <dgm:prSet presAssocID="{3CDCAF8B-9A9E-43CA-9BB6-455B1BE47565}" presName="imageaccent1" presStyleCnt="0"/>
      <dgm:spPr/>
    </dgm:pt>
    <dgm:pt modelId="{3EB978ED-5C38-414E-81EE-9E970D1B8E22}" type="pres">
      <dgm:prSet presAssocID="{3CDCAF8B-9A9E-43CA-9BB6-455B1BE47565}" presName="accentRepeatNode" presStyleLbl="solidAlignAcc1" presStyleIdx="1" presStyleCnt="2"/>
      <dgm:spPr/>
    </dgm:pt>
  </dgm:ptLst>
  <dgm:cxnLst>
    <dgm:cxn modelId="{BC5DA7FD-7CE2-4BD8-9CD2-72BC9A8DD152}" type="presOf" srcId="{2D329688-FE37-4B35-8A79-68AAF8E2EF22}" destId="{F098A834-FB95-412F-B4FF-746B6E8DE18C}" srcOrd="0" destOrd="0" presId="urn:microsoft.com/office/officeart/2008/layout/HexagonCluster"/>
    <dgm:cxn modelId="{067A7DA9-BDB1-4822-962D-8BA4C6186A64}" type="presOf" srcId="{3CDCAF8B-9A9E-43CA-9BB6-455B1BE47565}" destId="{A6B33751-97CA-445F-90A0-5637C29AA10B}" srcOrd="0" destOrd="0" presId="urn:microsoft.com/office/officeart/2008/layout/HexagonCluster"/>
    <dgm:cxn modelId="{E54B2379-01AC-4B99-B1B4-93B2F47A76E5}" srcId="{F52FBEF8-F881-4F60-9880-EE88E01DA45F}" destId="{2D329688-FE37-4B35-8A79-68AAF8E2EF22}" srcOrd="0" destOrd="0" parTransId="{4B20322A-1623-4ABA-8E46-60BA50F5B75C}" sibTransId="{3CDCAF8B-9A9E-43CA-9BB6-455B1BE47565}"/>
    <dgm:cxn modelId="{9C082A72-48F2-4171-A6D0-5338DFA1D384}" type="presOf" srcId="{F52FBEF8-F881-4F60-9880-EE88E01DA45F}" destId="{54A770BC-92DA-45B0-A12A-D772F8359C88}" srcOrd="0" destOrd="0" presId="urn:microsoft.com/office/officeart/2008/layout/HexagonCluster"/>
    <dgm:cxn modelId="{6794C3B9-5B8C-44EC-828A-240446F422E5}" type="presParOf" srcId="{54A770BC-92DA-45B0-A12A-D772F8359C88}" destId="{E373071C-FF41-4710-9B00-6B2858FD54AC}" srcOrd="0" destOrd="0" presId="urn:microsoft.com/office/officeart/2008/layout/HexagonCluster"/>
    <dgm:cxn modelId="{650CA1EC-0A3D-4290-ABC4-A81C2C28CA72}" type="presParOf" srcId="{E373071C-FF41-4710-9B00-6B2858FD54AC}" destId="{F098A834-FB95-412F-B4FF-746B6E8DE18C}" srcOrd="0" destOrd="0" presId="urn:microsoft.com/office/officeart/2008/layout/HexagonCluster"/>
    <dgm:cxn modelId="{572626B3-4FA3-47F6-93EE-DEB59D16BF55}" type="presParOf" srcId="{54A770BC-92DA-45B0-A12A-D772F8359C88}" destId="{825A61D4-63F7-4D12-8CED-17408D595383}" srcOrd="1" destOrd="0" presId="urn:microsoft.com/office/officeart/2008/layout/HexagonCluster"/>
    <dgm:cxn modelId="{CFD0AB69-E05C-45FC-9ED6-6CCAD7081D89}" type="presParOf" srcId="{825A61D4-63F7-4D12-8CED-17408D595383}" destId="{FCE7D56D-A94B-4554-8AC0-D702E13D7202}" srcOrd="0" destOrd="0" presId="urn:microsoft.com/office/officeart/2008/layout/HexagonCluster"/>
    <dgm:cxn modelId="{1B61B613-9BB2-4F79-B4A4-0D9C82B6E3C2}" type="presParOf" srcId="{54A770BC-92DA-45B0-A12A-D772F8359C88}" destId="{547AA468-EF29-4E5C-92BA-C7B707F0DD5D}" srcOrd="2" destOrd="0" presId="urn:microsoft.com/office/officeart/2008/layout/HexagonCluster"/>
    <dgm:cxn modelId="{DF3E6B52-0428-4B84-A6C3-90ABF13ADA41}" type="presParOf" srcId="{547AA468-EF29-4E5C-92BA-C7B707F0DD5D}" destId="{A6B33751-97CA-445F-90A0-5637C29AA10B}" srcOrd="0" destOrd="0" presId="urn:microsoft.com/office/officeart/2008/layout/HexagonCluster"/>
    <dgm:cxn modelId="{2536757D-D3FC-4A8E-B3FE-6E448E3AE5B8}" type="presParOf" srcId="{54A770BC-92DA-45B0-A12A-D772F8359C88}" destId="{D0D8B8A8-67E9-4779-86AF-7FD489534F08}" srcOrd="3" destOrd="0" presId="urn:microsoft.com/office/officeart/2008/layout/HexagonCluster"/>
    <dgm:cxn modelId="{33245D7A-542D-4E90-B088-2F18C54F45B4}" type="presParOf" srcId="{D0D8B8A8-67E9-4779-86AF-7FD489534F08}" destId="{3EB978ED-5C38-414E-81EE-9E970D1B8E22}"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8A834-FB95-412F-B4FF-746B6E8DE18C}">
      <dsp:nvSpPr>
        <dsp:cNvPr id="0" name=""/>
        <dsp:cNvSpPr/>
      </dsp:nvSpPr>
      <dsp:spPr>
        <a:xfrm>
          <a:off x="2424134" y="1318259"/>
          <a:ext cx="2893455" cy="2491740"/>
        </a:xfrm>
        <a:prstGeom prst="hexagon">
          <a:avLst>
            <a:gd name="adj" fmla="val 25000"/>
            <a:gd name="vf" fmla="val 11547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en-US" sz="1600" kern="1200" dirty="0" smtClean="0">
              <a:latin typeface="Arial" pitchFamily="34" charset="0"/>
              <a:cs typeface="Arial" pitchFamily="34" charset="0"/>
            </a:rPr>
            <a:t>Air pollution causes a variety of health problems , including : respiratory infections, heart disease , lung cancer , premature mortality , stroke , </a:t>
          </a:r>
          <a:r>
            <a:rPr lang="en-US" sz="1600" kern="1200" dirty="0" err="1" smtClean="0">
              <a:latin typeface="Arial" pitchFamily="34" charset="0"/>
              <a:cs typeface="Arial" pitchFamily="34" charset="0"/>
            </a:rPr>
            <a:t>asthama</a:t>
          </a:r>
          <a:r>
            <a:rPr lang="en-US" sz="1600" kern="1200" dirty="0" smtClean="0">
              <a:latin typeface="Arial" pitchFamily="34" charset="0"/>
              <a:cs typeface="Arial" pitchFamily="34" charset="0"/>
            </a:rPr>
            <a:t> .</a:t>
          </a:r>
          <a:endParaRPr lang="en-US" sz="2400" kern="1200" dirty="0">
            <a:latin typeface="Arial" pitchFamily="34" charset="0"/>
            <a:cs typeface="Arial" pitchFamily="34" charset="0"/>
          </a:endParaRPr>
        </a:p>
      </dsp:txBody>
      <dsp:txXfrm>
        <a:off x="2872900" y="1704720"/>
        <a:ext cx="1995923" cy="1718818"/>
      </dsp:txXfrm>
    </dsp:sp>
    <dsp:sp modelId="{FCE7D56D-A94B-4554-8AC0-D702E13D7202}">
      <dsp:nvSpPr>
        <dsp:cNvPr id="0" name=""/>
        <dsp:cNvSpPr/>
      </dsp:nvSpPr>
      <dsp:spPr>
        <a:xfrm>
          <a:off x="2491251" y="2418587"/>
          <a:ext cx="337701" cy="291465"/>
        </a:xfrm>
        <a:prstGeom prst="hexagon">
          <a:avLst>
            <a:gd name="adj" fmla="val 25000"/>
            <a:gd name="vf" fmla="val 11547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B33751-97CA-445F-90A0-5637C29AA10B}">
      <dsp:nvSpPr>
        <dsp:cNvPr id="0" name=""/>
        <dsp:cNvSpPr/>
      </dsp:nvSpPr>
      <dsp:spPr>
        <a:xfrm>
          <a:off x="32739" y="0"/>
          <a:ext cx="2889756" cy="2490978"/>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B978ED-5C38-414E-81EE-9E970D1B8E22}">
      <dsp:nvSpPr>
        <dsp:cNvPr id="0" name=""/>
        <dsp:cNvSpPr/>
      </dsp:nvSpPr>
      <dsp:spPr>
        <a:xfrm>
          <a:off x="1989190" y="2146172"/>
          <a:ext cx="337701" cy="291465"/>
        </a:xfrm>
        <a:prstGeom prst="hexagon">
          <a:avLst>
            <a:gd name="adj" fmla="val 25000"/>
            <a:gd name="vf" fmla="val 115470"/>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CFD9F489-955F-4A2C-9FB8-6C0AB2C19321}" type="datetimeFigureOut">
              <a:rPr lang="en-US" smtClean="0"/>
              <a:t>23-May-24</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4FF4C00-5C03-46FC-8370-FE44788C34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D9F489-955F-4A2C-9FB8-6C0AB2C19321}" type="datetimeFigureOut">
              <a:rPr lang="en-US" smtClean="0"/>
              <a:t>23-May-24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D9F489-955F-4A2C-9FB8-6C0AB2C19321}" type="datetimeFigureOut">
              <a:rPr lang="en-US" smtClean="0"/>
              <a:t>23-May-24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23-May-24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CFD9F489-955F-4A2C-9FB8-6C0AB2C19321}" type="datetimeFigureOut">
              <a:rPr lang="en-US" smtClean="0"/>
              <a:t>23-May-24</a:t>
            </a:fld>
            <a:endParaRPr lang="en-US"/>
          </a:p>
        </p:txBody>
      </p:sp>
      <p:sp>
        <p:nvSpPr>
          <p:cNvPr id="27" name="Slide Number Placeholder 26"/>
          <p:cNvSpPr>
            <a:spLocks noGrp="1"/>
          </p:cNvSpPr>
          <p:nvPr>
            <p:ph type="sldNum" sz="quarter" idx="11"/>
          </p:nvPr>
        </p:nvSpPr>
        <p:spPr/>
        <p:txBody>
          <a:bodyPr rtlCol="0"/>
          <a:lstStyle/>
          <a:p>
            <a:fld id="{64FF4C00-5C03-46FC-8370-FE44788C341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CFD9F489-955F-4A2C-9FB8-6C0AB2C19321}" type="datetimeFigureOut">
              <a:rPr lang="en-US" smtClean="0"/>
              <a:t>23-May-24</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64FF4C00-5C03-46FC-8370-FE44788C34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9F489-955F-4A2C-9FB8-6C0AB2C19321}" type="datetimeFigureOut">
              <a:rPr lang="en-US" smtClean="0"/>
              <a:t>23-May-24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D9F489-955F-4A2C-9FB8-6C0AB2C19321}" type="datetimeFigureOut">
              <a:rPr lang="en-US" smtClean="0"/>
              <a:t>23-May-24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D9F489-955F-4A2C-9FB8-6C0AB2C19321}" type="datetimeFigureOut">
              <a:rPr lang="en-US" smtClean="0"/>
              <a:t>23-May-24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F4C00-5C03-46FC-8370-FE44788C34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CFD9F489-955F-4A2C-9FB8-6C0AB2C19321}" type="datetimeFigureOut">
              <a:rPr lang="en-US" smtClean="0"/>
              <a:t>23-May-24</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4FF4C00-5C03-46FC-8370-FE44788C34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pm"/><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u="sng" dirty="0" smtClean="0">
                <a:solidFill>
                  <a:schemeClr val="bg1">
                    <a:lumMod val="75000"/>
                  </a:schemeClr>
                </a:solidFill>
                <a:effectLst>
                  <a:outerShdw blurRad="38100" dist="38100" dir="2700000" algn="tl">
                    <a:srgbClr val="000000">
                      <a:alpha val="43137"/>
                    </a:srgbClr>
                  </a:outerShdw>
                </a:effectLst>
                <a:latin typeface="Algerian" pitchFamily="82" charset="0"/>
              </a:rPr>
              <a:t>pollution</a:t>
            </a:r>
            <a:endParaRPr lang="en-US" sz="6000" u="sng" dirty="0">
              <a:solidFill>
                <a:schemeClr val="bg1">
                  <a:lumMod val="75000"/>
                </a:schemeClr>
              </a:solidFill>
              <a:effectLst>
                <a:outerShdw blurRad="38100" dist="38100" dir="2700000" algn="tl">
                  <a:srgbClr val="000000">
                    <a:alpha val="43137"/>
                  </a:srgbClr>
                </a:outerShdw>
              </a:effectLst>
              <a:latin typeface="Algerian" pitchFamily="82" charset="0"/>
            </a:endParaRPr>
          </a:p>
        </p:txBody>
      </p:sp>
      <p:sp>
        <p:nvSpPr>
          <p:cNvPr id="3" name="Subtitle 2"/>
          <p:cNvSpPr>
            <a:spLocks noGrp="1"/>
          </p:cNvSpPr>
          <p:nvPr>
            <p:ph type="subTitle" idx="1"/>
          </p:nvPr>
        </p:nvSpPr>
        <p:spPr/>
        <p:txBody>
          <a:bodyPr/>
          <a:lstStyle/>
          <a:p>
            <a:r>
              <a:rPr lang="en-US" dirty="0" smtClean="0"/>
              <a:t>Submitted by </a:t>
            </a:r>
            <a:r>
              <a:rPr lang="en-US" dirty="0" err="1" smtClean="0">
                <a:solidFill>
                  <a:schemeClr val="accent1">
                    <a:lumMod val="60000"/>
                    <a:lumOff val="40000"/>
                  </a:schemeClr>
                </a:solidFill>
              </a:rPr>
              <a:t>gayatri</a:t>
            </a:r>
            <a:endParaRPr lang="en-US" dirty="0"/>
          </a:p>
        </p:txBody>
      </p:sp>
    </p:spTree>
    <p:extLst>
      <p:ext uri="{BB962C8B-B14F-4D97-AF65-F5344CB8AC3E}">
        <p14:creationId xmlns:p14="http://schemas.microsoft.com/office/powerpoint/2010/main" val="76104998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7200"/>
            <a:ext cx="9144000" cy="64008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87468211"/>
              </p:ext>
            </p:extLst>
          </p:nvPr>
        </p:nvGraphicFramePr>
        <p:xfrm>
          <a:off x="0" y="457200"/>
          <a:ext cx="9144000" cy="64008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1280160">
                <a:tc>
                  <a:txBody>
                    <a:bodyPr/>
                    <a:lstStyle/>
                    <a:p>
                      <a:endParaRPr lang="en-US" dirty="0"/>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r>
              <a:tr h="1280160">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80160">
                <a:tc>
                  <a:txBody>
                    <a:bodyPr/>
                    <a:lstStyle/>
                    <a:p>
                      <a:endParaRPr lang="en-US"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r>
              <a:tr h="1280160">
                <a:tc>
                  <a:txBody>
                    <a:bodyPr/>
                    <a:lstStyle/>
                    <a:p>
                      <a:endParaRPr lang="en-US"/>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US"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tr>
            </a:tbl>
          </a:graphicData>
        </a:graphic>
      </p:graphicFrame>
      <p:sp>
        <p:nvSpPr>
          <p:cNvPr id="2" name="TextBox 1"/>
          <p:cNvSpPr txBox="1"/>
          <p:nvPr/>
        </p:nvSpPr>
        <p:spPr>
          <a:xfrm>
            <a:off x="0" y="3276600"/>
            <a:ext cx="4572000" cy="1938992"/>
          </a:xfrm>
          <a:prstGeom prst="rect">
            <a:avLst/>
          </a:prstGeom>
          <a:noFill/>
        </p:spPr>
        <p:txBody>
          <a:bodyPr wrap="square" rtlCol="0">
            <a:spAutoFit/>
          </a:bodyPr>
          <a:lstStyle/>
          <a:p>
            <a:r>
              <a:rPr lang="en-US" sz="6000" b="1" i="1" dirty="0" smtClean="0">
                <a:solidFill>
                  <a:schemeClr val="accent1">
                    <a:lumMod val="50000"/>
                  </a:schemeClr>
                </a:solidFill>
                <a:effectLst>
                  <a:outerShdw blurRad="38100" dist="38100" dir="2700000" algn="tl">
                    <a:srgbClr val="000000">
                      <a:alpha val="43137"/>
                    </a:srgbClr>
                  </a:outerShdw>
                </a:effectLst>
                <a:latin typeface="Blackadder ITC" pitchFamily="82" charset="0"/>
              </a:rPr>
              <a:t>We have got only one earth ……..</a:t>
            </a:r>
            <a:endParaRPr lang="en-US" sz="6000" b="1" i="1" dirty="0">
              <a:solidFill>
                <a:schemeClr val="accent1">
                  <a:lumMod val="50000"/>
                </a:schemeClr>
              </a:solidFill>
              <a:effectLst>
                <a:outerShdw blurRad="38100" dist="38100" dir="2700000" algn="tl">
                  <a:srgbClr val="000000">
                    <a:alpha val="43137"/>
                  </a:srgbClr>
                </a:outerShdw>
              </a:effectLst>
              <a:latin typeface="Blackadder ITC" pitchFamily="82" charset="0"/>
            </a:endParaRPr>
          </a:p>
        </p:txBody>
      </p:sp>
    </p:spTree>
    <p:extLst>
      <p:ext uri="{BB962C8B-B14F-4D97-AF65-F5344CB8AC3E}">
        <p14:creationId xmlns:p14="http://schemas.microsoft.com/office/powerpoint/2010/main" val="23489317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solidFill>
                  <a:schemeClr val="accent1">
                    <a:lumMod val="75000"/>
                  </a:schemeClr>
                </a:solidFill>
                <a:latin typeface="Blackadder ITC" pitchFamily="82" charset="0"/>
              </a:rPr>
              <a:t>overview</a:t>
            </a:r>
            <a:endParaRPr lang="en-US" sz="8000" dirty="0">
              <a:solidFill>
                <a:schemeClr val="accent1">
                  <a:lumMod val="75000"/>
                </a:schemeClr>
              </a:solidFill>
              <a:latin typeface="Blackadder ITC" pitchFamily="82" charset="0"/>
            </a:endParaRPr>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Definition of pollution</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Types of pollution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Air pollution </a:t>
            </a:r>
          </a:p>
          <a:p>
            <a:pPr marL="109728" indent="0">
              <a:buNone/>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Water pollution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 </a:t>
            </a:r>
          </a:p>
          <a:p>
            <a:pPr marL="109728" indent="0">
              <a:buNone/>
            </a:pP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 causes                      d. prevention         </a:t>
            </a: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8209260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p:cTn id="5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6" end="6"/>
                                            </p:txEl>
                                          </p:spTgt>
                                        </p:tgtEl>
                                      </p:cBhvr>
                                    </p:animEffect>
                                  </p:childTnLst>
                                </p:cTn>
                              </p:par>
                              <p:par>
                                <p:cTn id="54" presetID="31"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8000" dirty="0" smtClean="0">
                <a:latin typeface="Blackadder ITC" pitchFamily="82" charset="0"/>
              </a:rPr>
              <a:t>overview</a:t>
            </a:r>
            <a:endParaRPr lang="en-US" sz="8000" dirty="0">
              <a:latin typeface="Blackadder ITC" pitchFamily="82" charset="0"/>
            </a:endParaRPr>
          </a:p>
        </p:txBody>
      </p:sp>
      <p:sp>
        <p:nvSpPr>
          <p:cNvPr id="3" name="Content Placeholder 2"/>
          <p:cNvSpPr>
            <a:spLocks noGrp="1"/>
          </p:cNvSpPr>
          <p:nvPr>
            <p:ph idx="1"/>
          </p:nvPr>
        </p:nvSpPr>
        <p:spPr/>
        <p:txBody>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Noise pollution </a:t>
            </a:r>
          </a:p>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 introduction            b. Effects </a:t>
            </a:r>
            <a:endParaRPr lang="en-US" dirty="0"/>
          </a:p>
        </p:txBody>
      </p:sp>
    </p:spTree>
    <p:extLst>
      <p:ext uri="{BB962C8B-B14F-4D97-AF65-F5344CB8AC3E}">
        <p14:creationId xmlns:p14="http://schemas.microsoft.com/office/powerpoint/2010/main" val="88287484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629399" y="-609599"/>
            <a:ext cx="609601" cy="3809999"/>
          </a:xfrm>
        </p:spPr>
        <p:txBody>
          <a:bodyPr>
            <a:noAutofit/>
          </a:bodyPr>
          <a:lstStyle/>
          <a:p>
            <a:r>
              <a:rPr lang="en-US" sz="6000" dirty="0" smtClean="0">
                <a:latin typeface="Bahnschrift Condensed" pitchFamily="34" charset="0"/>
              </a:rPr>
              <a:t>air pollution </a:t>
            </a:r>
            <a:endParaRPr lang="en-US" sz="6000" dirty="0">
              <a:latin typeface="Bahnschrift Condensed" pitchFamily="34" charset="0"/>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23958" r="23958"/>
          <a:stretch>
            <a:fillRect/>
          </a:stretch>
        </p:blipFill>
        <p:spPr>
          <a:xfrm>
            <a:off x="304800" y="1143000"/>
            <a:ext cx="4191000" cy="2667000"/>
          </a:xfrm>
        </p:spPr>
      </p:pic>
      <p:sp>
        <p:nvSpPr>
          <p:cNvPr id="4" name="Text Placeholder 3"/>
          <p:cNvSpPr>
            <a:spLocks noGrp="1"/>
          </p:cNvSpPr>
          <p:nvPr>
            <p:ph type="body" sz="half" idx="2"/>
          </p:nvPr>
        </p:nvSpPr>
        <p:spPr>
          <a:xfrm>
            <a:off x="5181600" y="2133600"/>
            <a:ext cx="3421443" cy="3276197"/>
          </a:xfrm>
        </p:spPr>
        <p:txBody>
          <a:bodyPr/>
          <a:lstStyle/>
          <a:p>
            <a:r>
              <a:rPr lang="en-US" dirty="0"/>
              <a:t>Air pollution can be defined as an alteration of air quality that can be characterized by measurements of chemical, biological or physical pollutants in the air. Therefore, air pollution means the undesirable presence of impurities or the abnormal rise in the proportion of some constituents of the atmosphere. It can be classified in 2 sections: visible and invisible air pollution.</a:t>
            </a:r>
          </a:p>
        </p:txBody>
      </p:sp>
      <p:sp>
        <p:nvSpPr>
          <p:cNvPr id="6" name="Rectangle 5"/>
          <p:cNvSpPr/>
          <p:nvPr/>
        </p:nvSpPr>
        <p:spPr>
          <a:xfrm>
            <a:off x="642257" y="4180113"/>
            <a:ext cx="7848600" cy="2400657"/>
          </a:xfrm>
          <a:prstGeom prst="rect">
            <a:avLst/>
          </a:prstGeom>
        </p:spPr>
        <p:txBody>
          <a:bodyPr wrap="square">
            <a:spAutoFit/>
          </a:bodyPr>
          <a:lstStyle/>
          <a:p>
            <a:endParaRPr lang="en-US" dirty="0" smtClean="0"/>
          </a:p>
          <a:p>
            <a:r>
              <a:rPr lang="en-US" sz="1100" dirty="0" smtClean="0"/>
              <a:t>Local</a:t>
            </a:r>
          </a:p>
          <a:p>
            <a:endParaRPr lang="en-US" sz="1100" dirty="0" smtClean="0"/>
          </a:p>
          <a:p>
            <a:r>
              <a:rPr lang="en-US" sz="1100" dirty="0" smtClean="0"/>
              <a:t>this concerns the quality of ambient air within a radius of a few kilometers</a:t>
            </a:r>
          </a:p>
          <a:p>
            <a:endParaRPr lang="en-US" sz="1100" dirty="0" smtClean="0"/>
          </a:p>
          <a:p>
            <a:r>
              <a:rPr lang="en-US" sz="1100" dirty="0" smtClean="0"/>
              <a:t>Regional</a:t>
            </a:r>
          </a:p>
          <a:p>
            <a:endParaRPr lang="en-US" sz="1100" dirty="0" smtClean="0"/>
          </a:p>
          <a:p>
            <a:r>
              <a:rPr lang="en-US" sz="1100" dirty="0" smtClean="0"/>
              <a:t>pollution like acid rain, photochemical reactions and degradation of water quality at distances of a few kilometers to a thousand kilometers</a:t>
            </a:r>
          </a:p>
          <a:p>
            <a:endParaRPr lang="en-US" sz="1100" dirty="0" smtClean="0"/>
          </a:p>
          <a:p>
            <a:r>
              <a:rPr lang="en-US" sz="1100" dirty="0" smtClean="0"/>
              <a:t>Global</a:t>
            </a:r>
          </a:p>
          <a:p>
            <a:endParaRPr lang="en-US" sz="1100" dirty="0" smtClean="0"/>
          </a:p>
          <a:p>
            <a:r>
              <a:rPr lang="en-US" sz="1100" dirty="0" smtClean="0"/>
              <a:t>depletion of the ozone layer and global warming caused by the emission of greenhouse gases, mainly carbon dioxide (CO2)</a:t>
            </a:r>
            <a:endParaRPr lang="en-US" sz="1100" dirty="0"/>
          </a:p>
        </p:txBody>
      </p:sp>
    </p:spTree>
    <p:extLst>
      <p:ext uri="{BB962C8B-B14F-4D97-AF65-F5344CB8AC3E}">
        <p14:creationId xmlns:p14="http://schemas.microsoft.com/office/powerpoint/2010/main" val="320193313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wheel(1)">
                                      <p:cBhvr>
                                        <p:cTn id="26" dur="20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wipe(down)">
                                      <p:cBhvr>
                                        <p:cTn id="34" dur="500"/>
                                        <p:tgtEl>
                                          <p:spTgt spid="6">
                                            <p:txEl>
                                              <p:pRg st="3" end="3"/>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down)">
                                      <p:cBhvr>
                                        <p:cTn id="37" dur="500"/>
                                        <p:tgtEl>
                                          <p:spTgt spid="6">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wipe(down)">
                                      <p:cBhvr>
                                        <p:cTn id="40" dur="500"/>
                                        <p:tgtEl>
                                          <p:spTgt spid="6">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wipe(down)">
                                      <p:cBhvr>
                                        <p:cTn id="43" dur="500"/>
                                        <p:tgtEl>
                                          <p:spTgt spid="6">
                                            <p:txEl>
                                              <p:pRg st="9" end="9"/>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wipe(down)">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27403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762000"/>
            <a:ext cx="8229600" cy="1069848"/>
          </a:xfrm>
        </p:spPr>
        <p:style>
          <a:lnRef idx="1">
            <a:schemeClr val="accent1"/>
          </a:lnRef>
          <a:fillRef idx="2">
            <a:schemeClr val="accent1"/>
          </a:fillRef>
          <a:effectRef idx="1">
            <a:schemeClr val="accent1"/>
          </a:effectRef>
          <a:fontRef idx="minor">
            <a:schemeClr val="dk1"/>
          </a:fontRef>
        </p:style>
        <p:txBody>
          <a:bodyPr>
            <a:normAutofit/>
          </a:bodyPr>
          <a:lstStyle/>
          <a:p>
            <a:r>
              <a:rPr lang="en-US" sz="4800" b="1" i="1" dirty="0" smtClean="0">
                <a:solidFill>
                  <a:schemeClr val="accent3">
                    <a:lumMod val="50000"/>
                  </a:schemeClr>
                </a:solidFill>
                <a:effectLst>
                  <a:outerShdw blurRad="38100" dist="38100" dir="2700000" algn="tl">
                    <a:srgbClr val="000000">
                      <a:alpha val="43137"/>
                    </a:srgbClr>
                  </a:outerShdw>
                </a:effectLst>
                <a:latin typeface="Felix Titling" pitchFamily="82" charset="0"/>
              </a:rPr>
              <a:t>Effects of air </a:t>
            </a:r>
            <a:r>
              <a:rPr lang="en-US" sz="4800" b="1" i="1" dirty="0" err="1" smtClean="0">
                <a:solidFill>
                  <a:schemeClr val="accent3">
                    <a:lumMod val="50000"/>
                  </a:schemeClr>
                </a:solidFill>
                <a:effectLst>
                  <a:outerShdw blurRad="38100" dist="38100" dir="2700000" algn="tl">
                    <a:srgbClr val="000000">
                      <a:alpha val="43137"/>
                    </a:srgbClr>
                  </a:outerShdw>
                </a:effectLst>
                <a:latin typeface="Felix Titling" pitchFamily="82" charset="0"/>
              </a:rPr>
              <a:t>polltion</a:t>
            </a:r>
            <a:r>
              <a:rPr lang="en-US" sz="4800" b="1" i="1" dirty="0" smtClean="0">
                <a:solidFill>
                  <a:schemeClr val="accent3">
                    <a:lumMod val="50000"/>
                  </a:schemeClr>
                </a:solidFill>
                <a:effectLst>
                  <a:outerShdw blurRad="38100" dist="38100" dir="2700000" algn="tl">
                    <a:srgbClr val="000000">
                      <a:alpha val="43137"/>
                    </a:srgbClr>
                  </a:outerShdw>
                </a:effectLst>
                <a:latin typeface="Felix Titling" pitchFamily="82" charset="0"/>
              </a:rPr>
              <a:t> </a:t>
            </a:r>
            <a:endParaRPr lang="en-US" sz="4800" b="1" i="1" dirty="0">
              <a:solidFill>
                <a:schemeClr val="accent3">
                  <a:lumMod val="50000"/>
                </a:schemeClr>
              </a:solidFill>
              <a:effectLst>
                <a:outerShdw blurRad="38100" dist="38100" dir="2700000" algn="tl">
                  <a:srgbClr val="000000">
                    <a:alpha val="43137"/>
                  </a:srgbClr>
                </a:outerShdw>
              </a:effectLst>
              <a:latin typeface="Felix Titling" pitchFamily="8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5159829" cy="4876800"/>
          </a:xfrm>
          <a:prstGeom prst="rect">
            <a:avLst/>
          </a:prstGeom>
        </p:spPr>
      </p:pic>
      <p:graphicFrame>
        <p:nvGraphicFramePr>
          <p:cNvPr id="19" name="Diagram 18"/>
          <p:cNvGraphicFramePr/>
          <p:nvPr>
            <p:extLst>
              <p:ext uri="{D42A27DB-BD31-4B8C-83A1-F6EECF244321}">
                <p14:modId xmlns:p14="http://schemas.microsoft.com/office/powerpoint/2010/main" val="4196416865"/>
              </p:ext>
            </p:extLst>
          </p:nvPr>
        </p:nvGraphicFramePr>
        <p:xfrm>
          <a:off x="3657599" y="2362200"/>
          <a:ext cx="5350329"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26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600" fill="hold"/>
                                        <p:tgtEl>
                                          <p:spTgt spid="17"/>
                                        </p:tgtEl>
                                        <p:attrNameLst>
                                          <p:attrName>ppt_x</p:attrName>
                                        </p:attrNameLst>
                                      </p:cBhvr>
                                      <p:tavLst>
                                        <p:tav tm="0">
                                          <p:val>
                                            <p:strVal val="0-#ppt_w/2"/>
                                          </p:val>
                                        </p:tav>
                                        <p:tav tm="100000">
                                          <p:val>
                                            <p:strVal val="#ppt_x"/>
                                          </p:val>
                                        </p:tav>
                                      </p:tavLst>
                                    </p:anim>
                                    <p:anim calcmode="lin" valueType="num">
                                      <p:cBhvr additive="base">
                                        <p:cTn id="8" dur="600" fill="hold"/>
                                        <p:tgtEl>
                                          <p:spTgt spid="17"/>
                                        </p:tgtEl>
                                        <p:attrNameLst>
                                          <p:attrName>ppt_y</p:attrName>
                                        </p:attrNameLst>
                                      </p:cBhvr>
                                      <p:tavLst>
                                        <p:tav tm="0">
                                          <p:val>
                                            <p:strVal val="1+#ppt_h/2"/>
                                          </p:val>
                                        </p:tav>
                                        <p:tav tm="100000">
                                          <p:val>
                                            <p:strVal val="#ppt_y"/>
                                          </p:val>
                                        </p:tav>
                                      </p:tavLst>
                                    </p:anim>
                                  </p:childTnLst>
                                </p:cTn>
                              </p:par>
                              <p:par>
                                <p:cTn id="9" presetID="26"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80">
                                          <p:stCondLst>
                                            <p:cond delay="0"/>
                                          </p:stCondLst>
                                        </p:cTn>
                                        <p:tgtEl>
                                          <p:spTgt spid="19"/>
                                        </p:tgtEl>
                                      </p:cBhvr>
                                    </p:animEffect>
                                    <p:anim calcmode="lin" valueType="num">
                                      <p:cBhvr>
                                        <p:cTn id="12"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7" dur="26">
                                          <p:stCondLst>
                                            <p:cond delay="650"/>
                                          </p:stCondLst>
                                        </p:cTn>
                                        <p:tgtEl>
                                          <p:spTgt spid="19"/>
                                        </p:tgtEl>
                                      </p:cBhvr>
                                      <p:to x="100000" y="60000"/>
                                    </p:animScale>
                                    <p:animScale>
                                      <p:cBhvr>
                                        <p:cTn id="18" dur="166" decel="50000">
                                          <p:stCondLst>
                                            <p:cond delay="676"/>
                                          </p:stCondLst>
                                        </p:cTn>
                                        <p:tgtEl>
                                          <p:spTgt spid="19"/>
                                        </p:tgtEl>
                                      </p:cBhvr>
                                      <p:to x="100000" y="100000"/>
                                    </p:animScale>
                                    <p:animScale>
                                      <p:cBhvr>
                                        <p:cTn id="19" dur="26">
                                          <p:stCondLst>
                                            <p:cond delay="1312"/>
                                          </p:stCondLst>
                                        </p:cTn>
                                        <p:tgtEl>
                                          <p:spTgt spid="19"/>
                                        </p:tgtEl>
                                      </p:cBhvr>
                                      <p:to x="100000" y="80000"/>
                                    </p:animScale>
                                    <p:animScale>
                                      <p:cBhvr>
                                        <p:cTn id="20" dur="166" decel="50000">
                                          <p:stCondLst>
                                            <p:cond delay="1338"/>
                                          </p:stCondLst>
                                        </p:cTn>
                                        <p:tgtEl>
                                          <p:spTgt spid="19"/>
                                        </p:tgtEl>
                                      </p:cBhvr>
                                      <p:to x="100000" y="100000"/>
                                    </p:animScale>
                                    <p:animScale>
                                      <p:cBhvr>
                                        <p:cTn id="21" dur="26">
                                          <p:stCondLst>
                                            <p:cond delay="1642"/>
                                          </p:stCondLst>
                                        </p:cTn>
                                        <p:tgtEl>
                                          <p:spTgt spid="19"/>
                                        </p:tgtEl>
                                      </p:cBhvr>
                                      <p:to x="100000" y="90000"/>
                                    </p:animScale>
                                    <p:animScale>
                                      <p:cBhvr>
                                        <p:cTn id="22" dur="166" decel="50000">
                                          <p:stCondLst>
                                            <p:cond delay="1668"/>
                                          </p:stCondLst>
                                        </p:cTn>
                                        <p:tgtEl>
                                          <p:spTgt spid="19"/>
                                        </p:tgtEl>
                                      </p:cBhvr>
                                      <p:to x="100000" y="100000"/>
                                    </p:animScale>
                                    <p:animScale>
                                      <p:cBhvr>
                                        <p:cTn id="23" dur="26">
                                          <p:stCondLst>
                                            <p:cond delay="1808"/>
                                          </p:stCondLst>
                                        </p:cTn>
                                        <p:tgtEl>
                                          <p:spTgt spid="19"/>
                                        </p:tgtEl>
                                      </p:cBhvr>
                                      <p:to x="100000" y="95000"/>
                                    </p:animScale>
                                    <p:animScale>
                                      <p:cBhvr>
                                        <p:cTn id="24" dur="166" decel="50000">
                                          <p:stCondLst>
                                            <p:cond delay="1834"/>
                                          </p:stCondLst>
                                        </p:cTn>
                                        <p:tgtEl>
                                          <p:spTgt spid="19"/>
                                        </p:tgtEl>
                                      </p:cBhvr>
                                      <p:to x="100000" y="100000"/>
                                    </p:animScale>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1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ctr"/>
            <a:r>
              <a:rPr lang="en-US" sz="8800" i="1" u="sng" dirty="0" smtClean="0">
                <a:solidFill>
                  <a:schemeClr val="accent1">
                    <a:lumMod val="50000"/>
                  </a:schemeClr>
                </a:solidFill>
                <a:effectLst>
                  <a:outerShdw blurRad="38100" dist="38100" dir="2700000" algn="tl">
                    <a:srgbClr val="000000">
                      <a:alpha val="43137"/>
                    </a:srgbClr>
                  </a:outerShdw>
                </a:effectLst>
                <a:latin typeface="Algerian" pitchFamily="82" charset="0"/>
              </a:rPr>
              <a:t>Causes </a:t>
            </a:r>
            <a:endParaRPr lang="en-US" sz="8800" i="1" u="sng" dirty="0">
              <a:solidFill>
                <a:schemeClr val="accent1">
                  <a:lumMod val="50000"/>
                </a:schemeClr>
              </a:solidFill>
              <a:effectLst>
                <a:outerShdw blurRad="38100" dist="38100" dir="2700000" algn="tl">
                  <a:srgbClr val="000000">
                    <a:alpha val="43137"/>
                  </a:srgbClr>
                </a:outerShdw>
              </a:effectLst>
              <a:latin typeface="Algerian" pitchFamily="82"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875" y="2373313"/>
            <a:ext cx="8096250" cy="4076700"/>
          </a:xfrm>
        </p:spPr>
      </p:pic>
    </p:spTree>
    <p:extLst>
      <p:ext uri="{BB962C8B-B14F-4D97-AF65-F5344CB8AC3E}">
        <p14:creationId xmlns:p14="http://schemas.microsoft.com/office/powerpoint/2010/main" val="418784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animEffect transition="in" filter="fade">
                                      <p:cBhvr>
                                        <p:cTn id="27"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145</TotalTime>
  <Words>221</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pollution</vt:lpstr>
      <vt:lpstr>PowerPoint Presentation</vt:lpstr>
      <vt:lpstr>overview</vt:lpstr>
      <vt:lpstr>overview</vt:lpstr>
      <vt:lpstr>air pollution </vt:lpstr>
      <vt:lpstr>PowerPoint Presentation</vt:lpstr>
      <vt:lpstr>Effects of air polltion </vt:lpstr>
      <vt:lpstr>Causes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12</cp:revision>
  <dcterms:created xsi:type="dcterms:W3CDTF">2024-05-20T06:10:32Z</dcterms:created>
  <dcterms:modified xsi:type="dcterms:W3CDTF">2024-05-23T06:36:39Z</dcterms:modified>
</cp:coreProperties>
</file>