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22.jpeg" ContentType="image/jpe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3.jpeg" ContentType="image/jpe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173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469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8808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173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469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7840" cy="318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173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46920" y="148968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8808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173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46920" y="3098160"/>
            <a:ext cx="26942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88080" y="457920"/>
            <a:ext cx="8367840" cy="318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6040" y="309816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6040" y="1489680"/>
            <a:ext cx="408348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88080" y="3098160"/>
            <a:ext cx="8367840" cy="1468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524960" y="67248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6537600" y="3343320"/>
            <a:ext cx="1081440" cy="112464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44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359600" y="2817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680480" y="1189080"/>
            <a:ext cx="5783040" cy="145692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4201F45-E73F-4ABF-A363-4AE59E983CA7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92480" y="1260360"/>
            <a:ext cx="42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BFBE199-4DC8-44DC-AD2C-724FA692FFC9}" type="slidenum">
              <a:rPr b="0" lang="e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76440" y="740520"/>
            <a:ext cx="6050880" cy="1138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Roboto Slab"/>
                <a:ea typeface="Roboto Slab"/>
              </a:rPr>
              <a:t>Docker Assignment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680480" y="3280320"/>
            <a:ext cx="5947200" cy="1186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By Gayatri</a:t>
            </a:r>
            <a:endParaRPr b="0" lang="en-IN" sz="24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(1624)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88080" y="152640"/>
            <a:ext cx="8367840" cy="991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85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Configuring steps of the jenkins.</a:t>
            </a:r>
            <a:br/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113;p22" descr=""/>
          <p:cNvPicPr/>
          <p:nvPr/>
        </p:nvPicPr>
        <p:blipFill>
          <a:blip r:embed="rId1"/>
          <a:srcRect l="0" t="9752" r="-654" b="0"/>
          <a:stretch/>
        </p:blipFill>
        <p:spPr>
          <a:xfrm>
            <a:off x="880920" y="894960"/>
            <a:ext cx="7575480" cy="38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88080" y="131040"/>
            <a:ext cx="8367840" cy="1012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8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Configuring steps of the jenkins.</a:t>
            </a:r>
            <a:br/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oogle Shape;119;p23" descr=""/>
          <p:cNvPicPr/>
          <p:nvPr/>
        </p:nvPicPr>
        <p:blipFill>
          <a:blip r:embed="rId1"/>
          <a:srcRect l="0" t="9623" r="4158" b="0"/>
          <a:stretch/>
        </p:blipFill>
        <p:spPr>
          <a:xfrm>
            <a:off x="960480" y="842400"/>
            <a:ext cx="7478640" cy="401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88080" y="174600"/>
            <a:ext cx="8367840" cy="969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82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Configuring steps of the jenkins.</a:t>
            </a:r>
            <a:br/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Google Shape;125;p24" descr=""/>
          <p:cNvPicPr/>
          <p:nvPr/>
        </p:nvPicPr>
        <p:blipFill>
          <a:blip r:embed="rId1"/>
          <a:srcRect l="0" t="9336" r="0" b="0"/>
          <a:stretch/>
        </p:blipFill>
        <p:spPr>
          <a:xfrm>
            <a:off x="794520" y="887400"/>
            <a:ext cx="7702560" cy="397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88080" y="131040"/>
            <a:ext cx="8327520" cy="112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Configuring steps of the jenkins.</a:t>
            </a:r>
            <a:br/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131;p25" descr=""/>
          <p:cNvPicPr/>
          <p:nvPr/>
        </p:nvPicPr>
        <p:blipFill>
          <a:blip r:embed="rId1"/>
          <a:srcRect l="0" t="9748" r="-644" b="8912"/>
          <a:stretch/>
        </p:blipFill>
        <p:spPr>
          <a:xfrm>
            <a:off x="578160" y="1069560"/>
            <a:ext cx="8137080" cy="374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Installation of Jenkins Plugins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Google Shape;137;p26" descr=""/>
          <p:cNvPicPr/>
          <p:nvPr/>
        </p:nvPicPr>
        <p:blipFill>
          <a:blip r:embed="rId1"/>
          <a:srcRect l="0" t="9899" r="-644" b="16690"/>
          <a:stretch/>
        </p:blipFill>
        <p:spPr>
          <a:xfrm>
            <a:off x="358200" y="1307160"/>
            <a:ext cx="8473680" cy="352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143;p27" descr=""/>
          <p:cNvPicPr/>
          <p:nvPr/>
        </p:nvPicPr>
        <p:blipFill>
          <a:blip r:embed="rId1"/>
          <a:srcRect l="0" t="9346" r="1039" b="19504"/>
          <a:stretch/>
        </p:blipFill>
        <p:spPr>
          <a:xfrm>
            <a:off x="388080" y="509400"/>
            <a:ext cx="8367840" cy="4269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88080" y="210960"/>
            <a:ext cx="8367840" cy="5889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86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Adding NodeJs in the Jenkins Pipeline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Google Shape;149;p28" descr=""/>
          <p:cNvPicPr/>
          <p:nvPr/>
        </p:nvPicPr>
        <p:blipFill>
          <a:blip r:embed="rId1"/>
          <a:srcRect l="0" t="9738" r="-493" b="0"/>
          <a:stretch/>
        </p:blipFill>
        <p:spPr>
          <a:xfrm>
            <a:off x="654840" y="909360"/>
            <a:ext cx="7834320" cy="400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88080" y="181800"/>
            <a:ext cx="8367840" cy="676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Github Repository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Google Shape;155;p29" descr=""/>
          <p:cNvPicPr/>
          <p:nvPr/>
        </p:nvPicPr>
        <p:blipFill>
          <a:blip r:embed="rId1"/>
          <a:srcRect l="0" t="15143" r="2986" b="15064"/>
          <a:stretch/>
        </p:blipFill>
        <p:spPr>
          <a:xfrm>
            <a:off x="603720" y="1025640"/>
            <a:ext cx="8096760" cy="395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88080" y="2022480"/>
            <a:ext cx="8367840" cy="2545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2800" spc="-1" strike="noStrike">
                <a:solidFill>
                  <a:srgbClr val="ffffff"/>
                </a:solidFill>
                <a:latin typeface="Roboto"/>
                <a:ea typeface="Roboto"/>
              </a:rPr>
              <a:t>3. The application should be containerized and should be running on docker.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88080" y="167400"/>
            <a:ext cx="8367840" cy="712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45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Creating a Docker Hub account and container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Google Shape;167;p31" descr=""/>
          <p:cNvPicPr/>
          <p:nvPr/>
        </p:nvPicPr>
        <p:blipFill>
          <a:blip r:embed="rId1"/>
          <a:srcRect l="10950" t="10183" r="12075" b="46671"/>
          <a:stretch/>
        </p:blipFill>
        <p:spPr>
          <a:xfrm>
            <a:off x="320040" y="1331280"/>
            <a:ext cx="8542800" cy="339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8052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1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Create a Jenkins pipeline to deploy application present at: -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             </a:t>
            </a:r>
            <a:r>
              <a:rPr b="1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https://github.com/gayatrisingh31/node-hello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Google Shape;173;p32" descr=""/>
          <p:cNvPicPr/>
          <p:nvPr/>
        </p:nvPicPr>
        <p:blipFill>
          <a:blip r:embed="rId1"/>
          <a:srcRect l="0" t="5489" r="0" b="0"/>
          <a:stretch/>
        </p:blipFill>
        <p:spPr>
          <a:xfrm>
            <a:off x="351360" y="436680"/>
            <a:ext cx="8498880" cy="427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88080" y="143280"/>
            <a:ext cx="8330400" cy="883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br/>
            <a:r>
              <a:rPr b="0" lang="en" sz="1890" spc="-1" strike="noStrike">
                <a:solidFill>
                  <a:srgbClr val="ffffff"/>
                </a:solidFill>
                <a:latin typeface="Arial"/>
                <a:ea typeface="Arial"/>
              </a:rPr>
              <a:t>7. Implement use of </a:t>
            </a:r>
            <a:r>
              <a:rPr b="1" lang="en" sz="1890" spc="-1" strike="noStrike">
                <a:solidFill>
                  <a:srgbClr val="ffffff"/>
                </a:solidFill>
                <a:latin typeface="Arial"/>
                <a:ea typeface="Arial"/>
              </a:rPr>
              <a:t>Global Tools Configuration</a:t>
            </a:r>
            <a:r>
              <a:rPr b="0" lang="en" sz="1890" spc="-1" strike="noStrike">
                <a:solidFill>
                  <a:srgbClr val="ffffff"/>
                </a:solidFill>
                <a:latin typeface="Arial"/>
                <a:ea typeface="Arial"/>
              </a:rPr>
              <a:t> to use Node JS effectively</a:t>
            </a:r>
            <a:br/>
            <a:endParaRPr b="0" lang="en-IN" sz="18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Google Shape;179;p33" descr=""/>
          <p:cNvPicPr/>
          <p:nvPr/>
        </p:nvPicPr>
        <p:blipFill>
          <a:blip r:embed="rId1"/>
          <a:srcRect l="0" t="9289" r="-644" b="5876"/>
          <a:stretch/>
        </p:blipFill>
        <p:spPr>
          <a:xfrm>
            <a:off x="654840" y="958320"/>
            <a:ext cx="7999560" cy="384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84;p34" descr=""/>
          <p:cNvPicPr/>
          <p:nvPr/>
        </p:nvPicPr>
        <p:blipFill>
          <a:blip r:embed="rId1"/>
          <a:srcRect l="0" t="9379" r="1205" b="5649"/>
          <a:stretch/>
        </p:blipFill>
        <p:spPr>
          <a:xfrm>
            <a:off x="525600" y="517320"/>
            <a:ext cx="8136720" cy="422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ffffff"/>
                </a:solidFill>
                <a:latin typeface="Arial"/>
                <a:ea typeface="Arial"/>
              </a:rPr>
              <a:t>8. Requirements: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240">
              <a:lnSpc>
                <a:spcPct val="115000"/>
              </a:lnSpc>
              <a:buClr>
                <a:srgbClr val="ffffff"/>
              </a:buClr>
              <a:buFont typeface="Arial"/>
              <a:buAutoNum type="alphaLcPeriod"/>
              <a:tabLst>
                <a:tab algn="l" pos="0"/>
              </a:tabLst>
            </a:pPr>
            <a:r>
              <a:rPr b="0" lang="en" sz="1700" spc="-1" strike="noStrike">
                <a:solidFill>
                  <a:srgbClr val="ffffff"/>
                </a:solidFill>
                <a:latin typeface="Arial"/>
                <a:ea typeface="Arial"/>
              </a:rPr>
              <a:t>Jenkins should be set up on a Cloud </a:t>
            </a:r>
            <a:r>
              <a:rPr b="1" lang="en" sz="1700" spc="-1" strike="noStrike">
                <a:solidFill>
                  <a:srgbClr val="ffffff"/>
                </a:solidFill>
                <a:latin typeface="Arial"/>
                <a:ea typeface="Arial"/>
              </a:rPr>
              <a:t>Virtual Machine</a:t>
            </a:r>
            <a:r>
              <a:rPr b="0" lang="en" sz="1700" spc="-1" strike="noStrike">
                <a:solidFill>
                  <a:srgbClr val="ffffff"/>
                </a:solidFill>
                <a:latin typeface="Arial"/>
                <a:ea typeface="Arial"/>
              </a:rPr>
              <a:t> and not from the local system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240">
              <a:lnSpc>
                <a:spcPct val="115000"/>
              </a:lnSpc>
              <a:buClr>
                <a:srgbClr val="ffffff"/>
              </a:buClr>
              <a:buFont typeface="Arial"/>
              <a:buAutoNum type="alphaLcPeriod"/>
              <a:tabLst>
                <a:tab algn="l" pos="0"/>
              </a:tabLst>
            </a:pPr>
            <a:r>
              <a:rPr b="0" lang="en" sz="1700" spc="-1" strike="noStrike">
                <a:solidFill>
                  <a:srgbClr val="ffffff"/>
                </a:solidFill>
                <a:latin typeface="Arial"/>
                <a:ea typeface="Arial"/>
              </a:rPr>
              <a:t>Any commits to the </a:t>
            </a:r>
            <a:r>
              <a:rPr b="1" lang="en" sz="1700" spc="-1" strike="noStrike">
                <a:solidFill>
                  <a:srgbClr val="ffffff"/>
                </a:solidFill>
                <a:latin typeface="Arial"/>
                <a:ea typeface="Arial"/>
              </a:rPr>
              <a:t>‘main’</a:t>
            </a:r>
            <a:r>
              <a:rPr b="0" lang="en" sz="1700" spc="-1" strike="noStrike">
                <a:solidFill>
                  <a:srgbClr val="ffffff"/>
                </a:solidFill>
                <a:latin typeface="Arial"/>
                <a:ea typeface="Arial"/>
              </a:rPr>
              <a:t> branch should trigger the job on Jenkins and start the build process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240">
              <a:lnSpc>
                <a:spcPct val="115000"/>
              </a:lnSpc>
              <a:buClr>
                <a:srgbClr val="ffffff"/>
              </a:buClr>
              <a:buFont typeface="Arial"/>
              <a:buAutoNum type="alphaLcPeriod"/>
              <a:tabLst>
                <a:tab algn="l" pos="0"/>
              </a:tabLst>
            </a:pPr>
            <a:r>
              <a:rPr b="0" lang="en" sz="1700" spc="-1" strike="noStrike">
                <a:solidFill>
                  <a:srgbClr val="ffffff"/>
                </a:solidFill>
                <a:latin typeface="Arial"/>
                <a:ea typeface="Arial"/>
              </a:rPr>
              <a:t>Use Github webhooks to trigger builds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240">
              <a:lnSpc>
                <a:spcPct val="115000"/>
              </a:lnSpc>
              <a:buClr>
                <a:srgbClr val="ffffff"/>
              </a:buClr>
              <a:buFont typeface="Arial"/>
              <a:buAutoNum type="alphaLcPeriod"/>
              <a:tabLst>
                <a:tab algn="l" pos="0"/>
              </a:tabLst>
            </a:pPr>
            <a:r>
              <a:rPr b="0" lang="en" sz="1700" spc="-1" strike="noStrike">
                <a:solidFill>
                  <a:srgbClr val="ffffff"/>
                </a:solidFill>
                <a:latin typeface="Arial"/>
                <a:ea typeface="Arial"/>
              </a:rPr>
              <a:t>The first part of the Jenkins job should be creating the </a:t>
            </a:r>
            <a:r>
              <a:rPr b="1" lang="en" sz="1700" spc="-1" strike="noStrike">
                <a:solidFill>
                  <a:srgbClr val="ffffff"/>
                </a:solidFill>
                <a:latin typeface="Arial"/>
                <a:ea typeface="Arial"/>
              </a:rPr>
              <a:t>package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240">
              <a:lnSpc>
                <a:spcPct val="115000"/>
              </a:lnSpc>
              <a:buClr>
                <a:srgbClr val="ffffff"/>
              </a:buClr>
              <a:buFont typeface="Arial"/>
              <a:buAutoNum type="alphaLcPeriod"/>
              <a:tabLst>
                <a:tab algn="l" pos="0"/>
              </a:tabLst>
            </a:pPr>
            <a:r>
              <a:rPr b="0" lang="en" sz="1700" spc="-1" strike="noStrike">
                <a:solidFill>
                  <a:srgbClr val="ffffff"/>
                </a:solidFill>
                <a:latin typeface="Arial"/>
                <a:ea typeface="Arial"/>
              </a:rPr>
              <a:t>The second part of the Jenkins job will be to send the package to another VM and run it there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94;p36" descr=""/>
          <p:cNvPicPr/>
          <p:nvPr/>
        </p:nvPicPr>
        <p:blipFill>
          <a:blip r:embed="rId1"/>
          <a:srcRect l="0" t="9616" r="546" b="0"/>
          <a:stretch/>
        </p:blipFill>
        <p:spPr>
          <a:xfrm>
            <a:off x="654840" y="639360"/>
            <a:ext cx="7938720" cy="411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99;p37" descr=""/>
          <p:cNvPicPr/>
          <p:nvPr/>
        </p:nvPicPr>
        <p:blipFill>
          <a:blip r:embed="rId1"/>
          <a:srcRect l="0" t="9899" r="-654" b="0"/>
          <a:stretch/>
        </p:blipFill>
        <p:spPr>
          <a:xfrm>
            <a:off x="419760" y="480240"/>
            <a:ext cx="8386200" cy="427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88080" y="109080"/>
            <a:ext cx="8367840" cy="7052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Screenshot of webhooks/Manage webhook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Google Shape;205;p38" descr=""/>
          <p:cNvPicPr/>
          <p:nvPr/>
        </p:nvPicPr>
        <p:blipFill>
          <a:blip r:embed="rId1"/>
          <a:srcRect l="0" t="9616" r="389" b="0"/>
          <a:stretch/>
        </p:blipFill>
        <p:spPr>
          <a:xfrm>
            <a:off x="851040" y="999000"/>
            <a:ext cx="7441920" cy="384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88080" y="1913400"/>
            <a:ext cx="8367840" cy="2655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2900" spc="-1" strike="noStrike">
                <a:solidFill>
                  <a:srgbClr val="ffffff"/>
                </a:solidFill>
                <a:latin typeface="Roboto"/>
                <a:ea typeface="Roboto"/>
              </a:rPr>
              <a:t>9. The validations can be performed by hitting endpoints: &lt;VM_IP&gt;:3000 or &lt;VM_IP&gt;:3001</a:t>
            </a:r>
            <a:endParaRPr b="0" lang="en-IN" sz="2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88080" y="152640"/>
            <a:ext cx="8367840" cy="574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82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Command of validation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Google Shape;216;p40" descr=""/>
          <p:cNvPicPr/>
          <p:nvPr/>
        </p:nvPicPr>
        <p:blipFill>
          <a:blip r:embed="rId1"/>
          <a:srcRect l="0" t="9756" r="1360" b="1131"/>
          <a:stretch/>
        </p:blipFill>
        <p:spPr>
          <a:xfrm>
            <a:off x="691200" y="829440"/>
            <a:ext cx="7922160" cy="407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Validation of &lt;VM_IP&gt;:3000 Port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Google Shape;222;p41" descr=""/>
          <p:cNvPicPr/>
          <p:nvPr/>
        </p:nvPicPr>
        <p:blipFill>
          <a:blip r:embed="rId1"/>
          <a:srcRect l="0" t="-2765" r="901" b="18692"/>
          <a:stretch/>
        </p:blipFill>
        <p:spPr>
          <a:xfrm>
            <a:off x="676440" y="1224000"/>
            <a:ext cx="7890480" cy="375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88080" y="1746000"/>
            <a:ext cx="8367840" cy="282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418680" algn="just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" sz="3000" spc="-1" strike="noStrike">
                <a:solidFill>
                  <a:srgbClr val="ffffff"/>
                </a:solidFill>
                <a:latin typeface="Roboto"/>
                <a:ea typeface="Roboto"/>
              </a:rPr>
              <a:t>Screenshot of Creating Instance of EC2 Management Tools.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88080" y="203760"/>
            <a:ext cx="8367840" cy="988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 fontScale="85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Validation of &lt;VM_IP&gt;:3000 Port</a:t>
            </a:r>
            <a:br/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228;p42" descr=""/>
          <p:cNvPicPr/>
          <p:nvPr/>
        </p:nvPicPr>
        <p:blipFill>
          <a:blip r:embed="rId1"/>
          <a:srcRect l="0" t="6592" r="2466" b="32533"/>
          <a:stretch/>
        </p:blipFill>
        <p:spPr>
          <a:xfrm>
            <a:off x="931320" y="1193040"/>
            <a:ext cx="7427520" cy="368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88080" y="1193040"/>
            <a:ext cx="8367840" cy="1607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100" spc="-1" strike="noStrike">
                <a:solidFill>
                  <a:srgbClr val="ffffff"/>
                </a:solidFill>
                <a:latin typeface="Roboto Slab"/>
                <a:ea typeface="Roboto Slab"/>
              </a:rPr>
              <a:t>Thank You</a:t>
            </a:r>
            <a:endParaRPr b="0" lang="en-IN" sz="4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79;p16" descr=""/>
          <p:cNvPicPr/>
          <p:nvPr/>
        </p:nvPicPr>
        <p:blipFill>
          <a:blip r:embed="rId1"/>
          <a:srcRect l="550" t="9501" r="-550" b="2670"/>
          <a:stretch/>
        </p:blipFill>
        <p:spPr>
          <a:xfrm>
            <a:off x="341640" y="494640"/>
            <a:ext cx="8590320" cy="429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4;p17" descr=""/>
          <p:cNvPicPr/>
          <p:nvPr/>
        </p:nvPicPr>
        <p:blipFill>
          <a:blip r:embed="rId1"/>
          <a:srcRect l="0" t="13348" r="1505" b="5090"/>
          <a:stretch/>
        </p:blipFill>
        <p:spPr>
          <a:xfrm>
            <a:off x="361800" y="509400"/>
            <a:ext cx="8375400" cy="422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32800" y="320040"/>
            <a:ext cx="8451720" cy="12366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marL="457200" indent="-33444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" sz="1860" spc="-1" strike="noStrike">
                <a:solidFill>
                  <a:srgbClr val="ffffff"/>
                </a:solidFill>
                <a:latin typeface="Roboto"/>
                <a:ea typeface="Roboto"/>
              </a:rPr>
              <a:t>Create a Jenkins pipeline to deploy application present at: -https://github.com/gayatrisingh31/node-hello</a:t>
            </a:r>
            <a:br/>
            <a:r>
              <a:rPr b="0" lang="en" sz="1860" spc="-1" strike="noStrike">
                <a:solidFill>
                  <a:srgbClr val="ffffff"/>
                </a:solidFill>
                <a:latin typeface="Roboto"/>
              </a:rPr>
              <a:t> </a:t>
            </a:r>
            <a:endParaRPr b="0" lang="en-IN" sz="186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Google Shape;90;p18" descr=""/>
          <p:cNvPicPr/>
          <p:nvPr/>
        </p:nvPicPr>
        <p:blipFill>
          <a:blip r:embed="rId1"/>
          <a:srcRect l="0" t="9748" r="399" b="19601"/>
          <a:stretch/>
        </p:blipFill>
        <p:spPr>
          <a:xfrm>
            <a:off x="456480" y="1127520"/>
            <a:ext cx="8335080" cy="373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88080" y="101880"/>
            <a:ext cx="7992720" cy="1273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marL="457200" indent="-33444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" sz="1860" spc="-1" strike="noStrike">
                <a:solidFill>
                  <a:srgbClr val="ffffff"/>
                </a:solidFill>
                <a:latin typeface="Roboto"/>
                <a:ea typeface="Roboto"/>
              </a:rPr>
              <a:t>Create a Jenkins pipeline to deploy application present at: -https://github.com/gayatrisingh31/node-hello</a:t>
            </a:r>
            <a:br/>
            <a:r>
              <a:rPr b="0" lang="en" sz="1860" spc="-1" strike="noStrike">
                <a:solidFill>
                  <a:srgbClr val="ffffff"/>
                </a:solidFill>
                <a:latin typeface="Roboto"/>
              </a:rPr>
              <a:t> </a:t>
            </a:r>
            <a:endParaRPr b="0" lang="en-IN" sz="186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Google Shape;96;p19" descr=""/>
          <p:cNvPicPr/>
          <p:nvPr/>
        </p:nvPicPr>
        <p:blipFill>
          <a:blip r:embed="rId1"/>
          <a:srcRect l="0" t="10039" r="949" b="5657"/>
          <a:stretch/>
        </p:blipFill>
        <p:spPr>
          <a:xfrm>
            <a:off x="462960" y="952920"/>
            <a:ext cx="8179560" cy="3966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Configuring the jenkins Pipeline.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oogle Shape;102;p20" descr=""/>
          <p:cNvPicPr/>
          <p:nvPr/>
        </p:nvPicPr>
        <p:blipFill>
          <a:blip r:embed="rId1"/>
          <a:srcRect l="0" t="9476" r="794" b="18384"/>
          <a:stretch/>
        </p:blipFill>
        <p:spPr>
          <a:xfrm>
            <a:off x="388080" y="1306800"/>
            <a:ext cx="8367840" cy="346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88080" y="1993320"/>
            <a:ext cx="8367840" cy="2575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" sz="2500" spc="-1" strike="noStrike">
                <a:solidFill>
                  <a:srgbClr val="ffffff"/>
                </a:solidFill>
                <a:latin typeface="Roboto"/>
                <a:ea typeface="Roboto"/>
              </a:rPr>
              <a:t>2. Required command to run the application and the ports being used are present in the Github repository.</a:t>
            </a: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IN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cp:revision>0</cp:revision>
  <dc:subject/>
  <dc:title/>
</cp:coreProperties>
</file>