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167623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651BD-055F-4C9D-8E15-94FE78C7AB66}"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63649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139367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495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5192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3303330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342513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2072785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386110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276021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176164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651BD-055F-4C9D-8E15-94FE78C7AB66}"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319591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651BD-055F-4C9D-8E15-94FE78C7AB66}" type="datetimeFigureOut">
              <a:rPr lang="en-IN" smtClean="0"/>
              <a:t>24-02-2022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92038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171178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27333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6B651BD-055F-4C9D-8E15-94FE78C7AB66}" type="datetimeFigureOut">
              <a:rPr lang="en-IN" smtClean="0"/>
              <a:t>24-02-2022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112195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651BD-055F-4C9D-8E15-94FE78C7AB66}" type="datetimeFigureOut">
              <a:rPr lang="en-IN" smtClean="0"/>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DDF77-DB37-41E5-AA64-C7F4F1CC5EBD}" type="slidenum">
              <a:rPr lang="en-IN" smtClean="0"/>
              <a:t>‹#›</a:t>
            </a:fld>
            <a:endParaRPr lang="en-IN"/>
          </a:p>
        </p:txBody>
      </p:sp>
    </p:spTree>
    <p:extLst>
      <p:ext uri="{BB962C8B-B14F-4D97-AF65-F5344CB8AC3E}">
        <p14:creationId xmlns:p14="http://schemas.microsoft.com/office/powerpoint/2010/main" val="11987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B651BD-055F-4C9D-8E15-94FE78C7AB66}" type="datetimeFigureOut">
              <a:rPr lang="en-IN" smtClean="0"/>
              <a:t>24-02-2022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EDDF77-DB37-41E5-AA64-C7F4F1CC5EBD}" type="slidenum">
              <a:rPr lang="en-IN" smtClean="0"/>
              <a:t>‹#›</a:t>
            </a:fld>
            <a:endParaRPr lang="en-IN"/>
          </a:p>
        </p:txBody>
      </p:sp>
    </p:spTree>
    <p:extLst>
      <p:ext uri="{BB962C8B-B14F-4D97-AF65-F5344CB8AC3E}">
        <p14:creationId xmlns:p14="http://schemas.microsoft.com/office/powerpoint/2010/main" val="73684486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3429-E8FD-4D85-8835-4D44E59C1D48}"/>
              </a:ext>
            </a:extLst>
          </p:cNvPr>
          <p:cNvSpPr>
            <a:spLocks noGrp="1"/>
          </p:cNvSpPr>
          <p:nvPr>
            <p:ph type="ctrTitle"/>
          </p:nvPr>
        </p:nvSpPr>
        <p:spPr>
          <a:xfrm>
            <a:off x="1154955" y="816747"/>
            <a:ext cx="8825658" cy="790112"/>
          </a:xfrm>
        </p:spPr>
        <p:txBody>
          <a:bodyPr/>
          <a:lstStyle/>
          <a:p>
            <a:pPr marL="0" marR="0" algn="just" fontAlgn="base">
              <a:lnSpc>
                <a:spcPct val="110000"/>
              </a:lnSpc>
              <a:spcBef>
                <a:spcPts val="0"/>
              </a:spcBef>
              <a:spcAft>
                <a:spcPts val="0"/>
              </a:spcAft>
            </a:pPr>
            <a:r>
              <a:rPr lang="en-US" sz="5400" b="1" dirty="0">
                <a:solidFill>
                  <a:schemeClr val="accent3">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Online Food Delivery System</a:t>
            </a:r>
            <a:endParaRPr lang="en-IN" sz="5400" dirty="0">
              <a:solidFill>
                <a:schemeClr val="accent3">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5B58D5-873B-4BE3-A891-47547576395F}"/>
              </a:ext>
            </a:extLst>
          </p:cNvPr>
          <p:cNvSpPr>
            <a:spLocks noGrp="1"/>
          </p:cNvSpPr>
          <p:nvPr>
            <p:ph type="subTitle" idx="1"/>
          </p:nvPr>
        </p:nvSpPr>
        <p:spPr>
          <a:xfrm>
            <a:off x="8327253" y="3355759"/>
            <a:ext cx="3630967" cy="3290370"/>
          </a:xfrm>
        </p:spPr>
        <p:txBody>
          <a:bodyPr>
            <a:noAutofit/>
          </a:bodyPr>
          <a:lstStyle/>
          <a:p>
            <a:pPr marL="0" marR="0" algn="just" fontAlgn="base">
              <a:lnSpc>
                <a:spcPct val="110000"/>
              </a:lnSpc>
              <a:spcBef>
                <a:spcPts val="0"/>
              </a:spcBef>
              <a:spcAft>
                <a:spcPts val="0"/>
              </a:spcAft>
            </a:pPr>
            <a:r>
              <a:rPr lang="en-IN" sz="1600" b="1"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Team Members</a:t>
            </a:r>
            <a:endParaRPr lang="en-IN" sz="16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Gayatri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Sulkar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Mayuri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Dilip</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Yadav</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Sunena</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Saikia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Jammuladinne</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Vineela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Pratiksha</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Thorbole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Sujal</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Upadhyay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Mule </a:t>
            </a: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Kalyanreddy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Gnana Kumar 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err="1">
                <a:effectLst/>
                <a:latin typeface="Times New Roman" panose="02020603050405020304" pitchFamily="18" charset="0"/>
                <a:ea typeface="Times New Roman" panose="02020603050405020304" pitchFamily="18" charset="0"/>
                <a:cs typeface="Times New Roman" panose="02020603050405020304" pitchFamily="18" charset="0"/>
              </a:rPr>
              <a:t>Ramanjineyulu</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0"/>
              </a:spcAft>
              <a:buSzPts val="1200"/>
              <a:buFont typeface="Times New Roman" panose="02020603050405020304" pitchFamily="18" charset="0"/>
              <a:buAutoNum type="arabicPeriod"/>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Dinesh S</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AC17E5-005D-47AE-87D1-440FF651A7F2}"/>
              </a:ext>
            </a:extLst>
          </p:cNvPr>
          <p:cNvSpPr txBox="1"/>
          <p:nvPr/>
        </p:nvSpPr>
        <p:spPr>
          <a:xfrm>
            <a:off x="4909352" y="1986781"/>
            <a:ext cx="3036163" cy="707886"/>
          </a:xfrm>
          <a:prstGeom prst="rect">
            <a:avLst/>
          </a:prstGeom>
          <a:noFill/>
        </p:spPr>
        <p:txBody>
          <a:bodyPr wrap="square" rtlCol="0">
            <a:spAutoFit/>
          </a:bodyPr>
          <a:lstStyle/>
          <a:p>
            <a:r>
              <a:rPr lang="en-US" sz="4000" dirty="0">
                <a:solidFill>
                  <a:srgbClr val="FFFF00"/>
                </a:solidFill>
                <a:latin typeface="Algerian" panose="04020705040A02060702" pitchFamily="82" charset="0"/>
              </a:rPr>
              <a:t>FOOD BOX</a:t>
            </a:r>
            <a:endParaRPr lang="en-IN" sz="40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409273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000A-F620-4F27-AD31-AE6E53F838E8}"/>
              </a:ext>
            </a:extLst>
          </p:cNvPr>
          <p:cNvSpPr>
            <a:spLocks noGrp="1"/>
          </p:cNvSpPr>
          <p:nvPr>
            <p:ph type="title"/>
          </p:nvPr>
        </p:nvSpPr>
        <p:spPr/>
        <p:txBody>
          <a:bodyPr/>
          <a:lstStyle/>
          <a:p>
            <a:r>
              <a:rPr lang="en-US" dirty="0"/>
              <a:t>              </a:t>
            </a:r>
            <a:r>
              <a:rPr lang="en-US" dirty="0">
                <a:solidFill>
                  <a:schemeClr val="accent3">
                    <a:lumMod val="60000"/>
                    <a:lumOff val="40000"/>
                  </a:schemeClr>
                </a:solidFill>
                <a:latin typeface="Algerian" panose="04020705040A02060702" pitchFamily="82" charset="0"/>
              </a:rPr>
              <a:t>DATABASE SCHEMA</a:t>
            </a:r>
            <a:endParaRPr lang="en-IN" dirty="0">
              <a:solidFill>
                <a:schemeClr val="accent3">
                  <a:lumMod val="60000"/>
                  <a:lumOff val="40000"/>
                </a:schemeClr>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8B11C695-ADC0-43B4-9B79-8103246341EA}"/>
              </a:ext>
            </a:extLst>
          </p:cNvPr>
          <p:cNvPicPr>
            <a:picLocks noGrp="1" noChangeAspect="1"/>
          </p:cNvPicPr>
          <p:nvPr>
            <p:ph idx="1"/>
          </p:nvPr>
        </p:nvPicPr>
        <p:blipFill>
          <a:blip r:embed="rId2"/>
          <a:stretch>
            <a:fillRect/>
          </a:stretch>
        </p:blipFill>
        <p:spPr>
          <a:xfrm>
            <a:off x="727969" y="1171852"/>
            <a:ext cx="10271464" cy="5442012"/>
          </a:xfrm>
          <a:prstGeom prst="rect">
            <a:avLst/>
          </a:prstGeom>
        </p:spPr>
      </p:pic>
    </p:spTree>
    <p:extLst>
      <p:ext uri="{BB962C8B-B14F-4D97-AF65-F5344CB8AC3E}">
        <p14:creationId xmlns:p14="http://schemas.microsoft.com/office/powerpoint/2010/main" val="321605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BB68-DD9F-4EFA-9194-0C7DD61A16F2}"/>
              </a:ext>
            </a:extLst>
          </p:cNvPr>
          <p:cNvSpPr>
            <a:spLocks noGrp="1"/>
          </p:cNvSpPr>
          <p:nvPr>
            <p:ph type="title"/>
          </p:nvPr>
        </p:nvSpPr>
        <p:spPr/>
        <p:txBody>
          <a:bodyPr/>
          <a:lstStyle/>
          <a:p>
            <a:pPr algn="ctr"/>
            <a:r>
              <a:rPr lang="en-US" sz="4000" dirty="0">
                <a:solidFill>
                  <a:schemeClr val="accent3">
                    <a:lumMod val="60000"/>
                    <a:lumOff val="40000"/>
                  </a:schemeClr>
                </a:solidFill>
                <a:latin typeface="Algerian" panose="04020705040A02060702" pitchFamily="82" charset="0"/>
              </a:rPr>
              <a:t>Spring MVC PATTERN</a:t>
            </a:r>
            <a:endParaRPr lang="en-IN" sz="4000" dirty="0">
              <a:solidFill>
                <a:schemeClr val="accent3">
                  <a:lumMod val="60000"/>
                  <a:lumOff val="40000"/>
                </a:schemeClr>
              </a:solidFill>
              <a:latin typeface="Algerian" panose="04020705040A02060702" pitchFamily="82" charset="0"/>
            </a:endParaRPr>
          </a:p>
        </p:txBody>
      </p:sp>
      <p:pic>
        <p:nvPicPr>
          <p:cNvPr id="4" name="Content Placeholder 3" descr="Architecture flow of spring boot Applications Spring boot uses all the... |  Download Scientific Diagram">
            <a:extLst>
              <a:ext uri="{FF2B5EF4-FFF2-40B4-BE49-F238E27FC236}">
                <a16:creationId xmlns:a16="http://schemas.microsoft.com/office/drawing/2014/main" id="{BFB7E318-A8EE-405A-B930-68687EBEB56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0265" y="2052638"/>
            <a:ext cx="7293246" cy="4195762"/>
          </a:xfrm>
          <a:prstGeom prst="rect">
            <a:avLst/>
          </a:prstGeom>
          <a:noFill/>
          <a:ln>
            <a:noFill/>
          </a:ln>
        </p:spPr>
      </p:pic>
    </p:spTree>
    <p:extLst>
      <p:ext uri="{BB962C8B-B14F-4D97-AF65-F5344CB8AC3E}">
        <p14:creationId xmlns:p14="http://schemas.microsoft.com/office/powerpoint/2010/main" val="362614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C260-6B0F-4A82-B2B4-77FD544F3969}"/>
              </a:ext>
            </a:extLst>
          </p:cNvPr>
          <p:cNvSpPr>
            <a:spLocks noGrp="1"/>
          </p:cNvSpPr>
          <p:nvPr>
            <p:ph type="title"/>
          </p:nvPr>
        </p:nvSpPr>
        <p:spPr>
          <a:xfrm>
            <a:off x="1103313" y="452718"/>
            <a:ext cx="8947522" cy="1400530"/>
          </a:xfrm>
        </p:spPr>
        <p:txBody>
          <a:bodyPr/>
          <a:lstStyle/>
          <a:p>
            <a:r>
              <a:rPr lang="en-US" dirty="0"/>
              <a:t>              </a:t>
            </a:r>
            <a:r>
              <a:rPr lang="en-US" dirty="0">
                <a:solidFill>
                  <a:schemeClr val="accent3">
                    <a:lumMod val="60000"/>
                    <a:lumOff val="40000"/>
                  </a:schemeClr>
                </a:solidFill>
                <a:latin typeface="Algerian" panose="04020705040A02060702" pitchFamily="82" charset="0"/>
              </a:rPr>
              <a:t>INTRODUCTION</a:t>
            </a:r>
            <a:endParaRPr lang="en-IN" dirty="0">
              <a:solidFill>
                <a:schemeClr val="accent3">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191952E-C066-48E5-8A53-5F5828E6F83C}"/>
              </a:ext>
            </a:extLst>
          </p:cNvPr>
          <p:cNvSpPr>
            <a:spLocks noGrp="1"/>
          </p:cNvSpPr>
          <p:nvPr>
            <p:ph idx="1"/>
          </p:nvPr>
        </p:nvSpPr>
        <p:spPr>
          <a:xfrm>
            <a:off x="1103312" y="1473694"/>
            <a:ext cx="8946541" cy="4774706"/>
          </a:xfrm>
        </p:spPr>
        <p:txBody>
          <a:bodyPr/>
          <a:lstStyle/>
          <a:p>
            <a:pPr marL="0" marR="0" algn="just" fontAlgn="base">
              <a:lnSpc>
                <a:spcPct val="11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project Online Food ordering system is a web-based application that allows the administrator to handle all the activities online quickly and safely. Using Interactive GUI anyone can quickly learn to use the complete system.</a:t>
            </a:r>
          </a:p>
          <a:p>
            <a:pPr marL="0" marR="0" algn="just" fontAlgn="base">
              <a:lnSpc>
                <a:spcPct val="110000"/>
              </a:lnSpc>
              <a:spcBef>
                <a:spcPts val="0"/>
              </a:spcBef>
              <a:spcAft>
                <a:spcPts val="0"/>
              </a:spcAft>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fontAlgn="base">
              <a:lnSpc>
                <a:spcPct val="110000"/>
              </a:lnSpc>
              <a:spcBef>
                <a:spcPts val="0"/>
              </a:spcBef>
              <a:spcAft>
                <a:spcPts val="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this, the administrator doesn’t have to sit and manage the entire activities on paper, and at the same time, the head will feel comfortable to keep check of the whole system. This system will give him power and flexibility to manage the entire system from a single online portal.</a:t>
            </a:r>
          </a:p>
          <a:p>
            <a:pPr marL="0" marR="0" indent="0" algn="just" fontAlgn="base">
              <a:lnSpc>
                <a:spcPct val="110000"/>
              </a:lnSpc>
              <a:spcBef>
                <a:spcPts val="0"/>
              </a:spcBef>
              <a:spcAft>
                <a:spcPts val="0"/>
              </a:spcAft>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Customer can also enjoy ordering Food sitting at home with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ease of accessing our application.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4628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4227-DFA4-49B8-8008-796514F698A3}"/>
              </a:ext>
            </a:extLst>
          </p:cNvPr>
          <p:cNvSpPr>
            <a:spLocks noGrp="1"/>
          </p:cNvSpPr>
          <p:nvPr>
            <p:ph type="title"/>
          </p:nvPr>
        </p:nvSpPr>
        <p:spPr>
          <a:xfrm>
            <a:off x="1029811" y="452718"/>
            <a:ext cx="9021024" cy="1127507"/>
          </a:xfrm>
        </p:spPr>
        <p:txBody>
          <a:bodyPr/>
          <a:lstStyle/>
          <a:p>
            <a:r>
              <a:rPr lang="en-US" dirty="0"/>
              <a:t>     </a:t>
            </a:r>
            <a:r>
              <a:rPr lang="en-US" dirty="0">
                <a:solidFill>
                  <a:schemeClr val="accent3">
                    <a:lumMod val="60000"/>
                    <a:lumOff val="40000"/>
                  </a:schemeClr>
                </a:solidFill>
                <a:latin typeface="Algerian" panose="04020705040A02060702" pitchFamily="82" charset="0"/>
              </a:rPr>
              <a:t>Objective of our Project</a:t>
            </a:r>
            <a:endParaRPr lang="en-IN" dirty="0">
              <a:solidFill>
                <a:schemeClr val="accent3">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E565B21-52A2-4CB2-835B-594DF8A1AE31}"/>
              </a:ext>
            </a:extLst>
          </p:cNvPr>
          <p:cNvSpPr>
            <a:spLocks noGrp="1"/>
          </p:cNvSpPr>
          <p:nvPr>
            <p:ph idx="1"/>
          </p:nvPr>
        </p:nvSpPr>
        <p:spPr>
          <a:xfrm>
            <a:off x="1104294" y="1358283"/>
            <a:ext cx="8946541" cy="4606031"/>
          </a:xfrm>
        </p:spPr>
        <p:txBody>
          <a:bodyPr/>
          <a:lstStyle/>
          <a:p>
            <a:r>
              <a:rPr lang="en-US" b="0" i="0" dirty="0">
                <a:effectLst/>
                <a:latin typeface="Times New Roman" panose="02020603050405020304" pitchFamily="18" charset="0"/>
              </a:rPr>
              <a:t>Our proposed system is an online food ordering system that enables ease for the customers. It overcomes the disadvantages of the </a:t>
            </a:r>
            <a:r>
              <a:rPr lang="en-US" b="1" i="0" dirty="0">
                <a:effectLst/>
                <a:latin typeface="Times New Roman" panose="02020603050405020304" pitchFamily="18" charset="0"/>
              </a:rPr>
              <a:t>Traditional queueing system</a:t>
            </a:r>
            <a:r>
              <a:rPr lang="en-US" b="0" i="0" dirty="0">
                <a:effectLst/>
                <a:latin typeface="Times New Roman" panose="02020603050405020304" pitchFamily="18" charset="0"/>
              </a:rPr>
              <a:t>. This system improves the method of taking the order from customer. </a:t>
            </a:r>
          </a:p>
          <a:p>
            <a:r>
              <a:rPr lang="en-US" b="0" i="0" dirty="0">
                <a:effectLst/>
                <a:latin typeface="Times New Roman" panose="02020603050405020304" pitchFamily="18" charset="0"/>
              </a:rPr>
              <a:t>The online food ordering system sets up a food menu online and customers can easily place the order as per their wish. Also with a food menu, customers can easily track the orders. </a:t>
            </a:r>
          </a:p>
          <a:p>
            <a:r>
              <a:rPr lang="en-US" b="0" i="0" dirty="0">
                <a:effectLst/>
                <a:latin typeface="Times New Roman" panose="02020603050405020304" pitchFamily="18" charset="0"/>
              </a:rPr>
              <a:t>The payment can be made online or pay-on-delivery system. For more secured ordering separate accounts are maintained for each user by providing them an ID and a password.</a:t>
            </a:r>
            <a:endParaRPr lang="en-IN" dirty="0"/>
          </a:p>
        </p:txBody>
      </p:sp>
    </p:spTree>
    <p:extLst>
      <p:ext uri="{BB962C8B-B14F-4D97-AF65-F5344CB8AC3E}">
        <p14:creationId xmlns:p14="http://schemas.microsoft.com/office/powerpoint/2010/main" val="9207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B6AF-54D1-49D0-A9A2-69DCC7ECE82F}"/>
              </a:ext>
            </a:extLst>
          </p:cNvPr>
          <p:cNvSpPr>
            <a:spLocks noGrp="1"/>
          </p:cNvSpPr>
          <p:nvPr>
            <p:ph type="title"/>
          </p:nvPr>
        </p:nvSpPr>
        <p:spPr>
          <a:xfrm>
            <a:off x="1103313" y="452718"/>
            <a:ext cx="8947522" cy="1400530"/>
          </a:xfrm>
        </p:spPr>
        <p:txBody>
          <a:bodyPr/>
          <a:lstStyle/>
          <a:p>
            <a:r>
              <a:rPr lang="en-US" dirty="0"/>
              <a:t>              </a:t>
            </a:r>
            <a:r>
              <a:rPr lang="en-US" dirty="0">
                <a:solidFill>
                  <a:schemeClr val="accent3">
                    <a:lumMod val="60000"/>
                    <a:lumOff val="40000"/>
                  </a:schemeClr>
                </a:solidFill>
                <a:latin typeface="Algerian" panose="04020705040A02060702" pitchFamily="82" charset="0"/>
              </a:rPr>
              <a:t>Existing System</a:t>
            </a:r>
            <a:endParaRPr lang="en-IN" dirty="0">
              <a:solidFill>
                <a:schemeClr val="accent3">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F83165F6-AE98-4E46-A867-2DD8876DE576}"/>
              </a:ext>
            </a:extLst>
          </p:cNvPr>
          <p:cNvSpPr>
            <a:spLocks noGrp="1"/>
          </p:cNvSpPr>
          <p:nvPr>
            <p:ph idx="1"/>
          </p:nvPr>
        </p:nvSpPr>
        <p:spPr>
          <a:xfrm>
            <a:off x="1103312" y="1853248"/>
            <a:ext cx="8946541" cy="4395151"/>
          </a:xfrm>
        </p:spPr>
        <p:txBody>
          <a:bodyPr/>
          <a:lstStyle/>
          <a:p>
            <a:r>
              <a:rPr lang="en-US" dirty="0">
                <a:latin typeface="Times New Roman" panose="02020603050405020304" pitchFamily="18" charset="0"/>
                <a:cs typeface="Times New Roman" panose="02020603050405020304" pitchFamily="18" charset="0"/>
              </a:rPr>
              <a:t>In existing system for giving any orders users should visit hotels or restaurants to know about food items and them give order and pay advance. </a:t>
            </a:r>
          </a:p>
          <a:p>
            <a:r>
              <a:rPr lang="en-US" dirty="0">
                <a:latin typeface="Times New Roman" panose="02020603050405020304" pitchFamily="18" charset="0"/>
                <a:cs typeface="Times New Roman" panose="02020603050405020304" pitchFamily="18" charset="0"/>
              </a:rPr>
              <a:t>In this method time and manual work is required. </a:t>
            </a:r>
          </a:p>
          <a:p>
            <a:r>
              <a:rPr lang="en-US" dirty="0">
                <a:latin typeface="Times New Roman" panose="02020603050405020304" pitchFamily="18" charset="0"/>
                <a:cs typeface="Times New Roman" panose="02020603050405020304" pitchFamily="18" charset="0"/>
              </a:rPr>
              <a:t>Maintaining critical information in the files and manuals is full of risk and a tedious process. </a:t>
            </a:r>
          </a:p>
          <a:p>
            <a:r>
              <a:rPr lang="en-US" dirty="0">
                <a:latin typeface="Times New Roman" panose="02020603050405020304" pitchFamily="18" charset="0"/>
                <a:cs typeface="Times New Roman" panose="02020603050405020304" pitchFamily="18" charset="0"/>
              </a:rPr>
              <a:t>Time consuming process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25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F671-51DE-429C-BCDF-EA5E1FA5B59E}"/>
              </a:ext>
            </a:extLst>
          </p:cNvPr>
          <p:cNvSpPr>
            <a:spLocks noGrp="1"/>
          </p:cNvSpPr>
          <p:nvPr>
            <p:ph type="title"/>
          </p:nvPr>
        </p:nvSpPr>
        <p:spPr>
          <a:xfrm>
            <a:off x="1402672" y="452718"/>
            <a:ext cx="8648162" cy="1400530"/>
          </a:xfrm>
        </p:spPr>
        <p:txBody>
          <a:bodyPr/>
          <a:lstStyle/>
          <a:p>
            <a:pPr algn="ctr"/>
            <a:r>
              <a:rPr lang="en-US" dirty="0">
                <a:solidFill>
                  <a:schemeClr val="accent3">
                    <a:lumMod val="60000"/>
                    <a:lumOff val="40000"/>
                  </a:schemeClr>
                </a:solidFill>
                <a:latin typeface="Algerian" panose="04020705040A02060702" pitchFamily="82" charset="0"/>
              </a:rPr>
              <a:t>PROPOSED SYSTEM</a:t>
            </a:r>
            <a:endParaRPr lang="en-IN" dirty="0">
              <a:solidFill>
                <a:schemeClr val="accent3">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6A629E5-97D1-4579-B75B-C5DD46804A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proposed System helps to make food ordering simple and to deliver food at the doorstep.</a:t>
            </a:r>
          </a:p>
          <a:p>
            <a:r>
              <a:rPr lang="en-US" dirty="0">
                <a:latin typeface="Times New Roman" panose="02020603050405020304" pitchFamily="18" charset="0"/>
                <a:cs typeface="Times New Roman" panose="02020603050405020304" pitchFamily="18" charset="0"/>
              </a:rPr>
              <a:t>Customers can choose their favorite food ,order and make payments online.</a:t>
            </a:r>
          </a:p>
          <a:p>
            <a:r>
              <a:rPr lang="en-IN" dirty="0">
                <a:latin typeface="Times New Roman" panose="02020603050405020304" pitchFamily="18" charset="0"/>
                <a:cs typeface="Times New Roman" panose="02020603050405020304" pitchFamily="18" charset="0"/>
              </a:rPr>
              <a:t>This system helps to reduce the time of customers and get Quality foods on time.</a:t>
            </a:r>
          </a:p>
        </p:txBody>
      </p:sp>
    </p:spTree>
    <p:extLst>
      <p:ext uri="{BB962C8B-B14F-4D97-AF65-F5344CB8AC3E}">
        <p14:creationId xmlns:p14="http://schemas.microsoft.com/office/powerpoint/2010/main" val="236979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CFBD-046E-418F-B9E8-B1412A941D91}"/>
              </a:ext>
            </a:extLst>
          </p:cNvPr>
          <p:cNvSpPr>
            <a:spLocks noGrp="1"/>
          </p:cNvSpPr>
          <p:nvPr>
            <p:ph type="title"/>
          </p:nvPr>
        </p:nvSpPr>
        <p:spPr/>
        <p:txBody>
          <a:bodyPr/>
          <a:lstStyle/>
          <a:p>
            <a:pPr algn="ctr"/>
            <a:r>
              <a:rPr lang="en-US" dirty="0">
                <a:solidFill>
                  <a:schemeClr val="accent3">
                    <a:lumMod val="60000"/>
                    <a:lumOff val="40000"/>
                  </a:schemeClr>
                </a:solidFill>
              </a:rPr>
              <a:t>    </a:t>
            </a:r>
            <a:r>
              <a:rPr lang="en-US" dirty="0">
                <a:solidFill>
                  <a:schemeClr val="accent3">
                    <a:lumMod val="60000"/>
                    <a:lumOff val="40000"/>
                  </a:schemeClr>
                </a:solidFill>
                <a:latin typeface="Algerian" panose="04020705040A02060702" pitchFamily="82" charset="0"/>
              </a:rPr>
              <a:t>TECHNOLOGIES USED</a:t>
            </a:r>
            <a:endParaRPr lang="en-IN" dirty="0">
              <a:solidFill>
                <a:schemeClr val="accent3">
                  <a:lumMod val="60000"/>
                  <a:lumOff val="40000"/>
                </a:schemeClr>
              </a:solidFill>
              <a:latin typeface="Algerian" panose="04020705040A02060702" pitchFamily="82" charset="0"/>
            </a:endParaRPr>
          </a:p>
        </p:txBody>
      </p:sp>
      <p:graphicFrame>
        <p:nvGraphicFramePr>
          <p:cNvPr id="5" name="Content Placeholder 4">
            <a:extLst>
              <a:ext uri="{FF2B5EF4-FFF2-40B4-BE49-F238E27FC236}">
                <a16:creationId xmlns:a16="http://schemas.microsoft.com/office/drawing/2014/main" id="{E3056FDA-AD14-49D9-8331-87A2C364D96A}"/>
              </a:ext>
            </a:extLst>
          </p:cNvPr>
          <p:cNvGraphicFramePr>
            <a:graphicFrameLocks noGrp="1"/>
          </p:cNvGraphicFramePr>
          <p:nvPr>
            <p:ph idx="1"/>
            <p:extLst>
              <p:ext uri="{D42A27DB-BD31-4B8C-83A1-F6EECF244321}">
                <p14:modId xmlns:p14="http://schemas.microsoft.com/office/powerpoint/2010/main" val="3456366276"/>
              </p:ext>
            </p:extLst>
          </p:nvPr>
        </p:nvGraphicFramePr>
        <p:xfrm>
          <a:off x="1828799" y="1926453"/>
          <a:ext cx="8447523" cy="4394448"/>
        </p:xfrm>
        <a:graphic>
          <a:graphicData uri="http://schemas.openxmlformats.org/drawingml/2006/table">
            <a:tbl>
              <a:tblPr firstRow="1" firstCol="1" bandRow="1">
                <a:tableStyleId>{5C22544A-7EE6-4342-B048-85BDC9FD1C3A}</a:tableStyleId>
              </a:tblPr>
              <a:tblGrid>
                <a:gridCol w="2813207">
                  <a:extLst>
                    <a:ext uri="{9D8B030D-6E8A-4147-A177-3AD203B41FA5}">
                      <a16:colId xmlns:a16="http://schemas.microsoft.com/office/drawing/2014/main" val="164415411"/>
                    </a:ext>
                  </a:extLst>
                </a:gridCol>
                <a:gridCol w="2820120">
                  <a:extLst>
                    <a:ext uri="{9D8B030D-6E8A-4147-A177-3AD203B41FA5}">
                      <a16:colId xmlns:a16="http://schemas.microsoft.com/office/drawing/2014/main" val="742065240"/>
                    </a:ext>
                  </a:extLst>
                </a:gridCol>
                <a:gridCol w="2814196">
                  <a:extLst>
                    <a:ext uri="{9D8B030D-6E8A-4147-A177-3AD203B41FA5}">
                      <a16:colId xmlns:a16="http://schemas.microsoft.com/office/drawing/2014/main" val="3820991289"/>
                    </a:ext>
                  </a:extLst>
                </a:gridCol>
              </a:tblGrid>
              <a:tr h="615276">
                <a:tc>
                  <a:txBody>
                    <a:bodyPr/>
                    <a:lstStyle/>
                    <a:p>
                      <a:pPr marL="0" marR="0" algn="just" fontAlgn="base">
                        <a:lnSpc>
                          <a:spcPct val="110000"/>
                        </a:lnSpc>
                        <a:spcBef>
                          <a:spcPts val="0"/>
                        </a:spcBef>
                        <a:spcAft>
                          <a:spcPts val="0"/>
                        </a:spcAft>
                      </a:pPr>
                      <a:r>
                        <a:rPr lang="en-US" sz="1400">
                          <a:effectLst/>
                        </a:rPr>
                        <a:t> </a:t>
                      </a:r>
                      <a:endParaRPr lang="en-IN" sz="1000">
                        <a:effectLst/>
                      </a:endParaRPr>
                    </a:p>
                    <a:p>
                      <a:pPr marL="0" marR="0" algn="just" fontAlgn="base">
                        <a:lnSpc>
                          <a:spcPct val="110000"/>
                        </a:lnSpc>
                        <a:spcBef>
                          <a:spcPts val="0"/>
                        </a:spcBef>
                        <a:spcAft>
                          <a:spcPts val="0"/>
                        </a:spcAft>
                      </a:pPr>
                      <a:r>
                        <a:rPr lang="en-US" sz="1400">
                          <a:effectLst/>
                        </a:rPr>
                        <a:t>Number</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rPr>
                        <a:t> </a:t>
                      </a:r>
                      <a:endParaRPr lang="en-IN" sz="1000">
                        <a:effectLst/>
                      </a:endParaRPr>
                    </a:p>
                    <a:p>
                      <a:pPr marL="0" marR="0" algn="just" fontAlgn="base">
                        <a:lnSpc>
                          <a:spcPct val="110000"/>
                        </a:lnSpc>
                        <a:spcBef>
                          <a:spcPts val="0"/>
                        </a:spcBef>
                        <a:spcAft>
                          <a:spcPts val="0"/>
                        </a:spcAft>
                      </a:pPr>
                      <a:r>
                        <a:rPr lang="en-US" sz="1400">
                          <a:effectLst/>
                        </a:rPr>
                        <a:t>Description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rPr>
                        <a:t> </a:t>
                      </a:r>
                      <a:endParaRPr lang="en-IN" sz="1000">
                        <a:effectLst/>
                      </a:endParaRPr>
                    </a:p>
                    <a:p>
                      <a:pPr marL="0" marR="0" algn="just" fontAlgn="base">
                        <a:lnSpc>
                          <a:spcPct val="110000"/>
                        </a:lnSpc>
                        <a:spcBef>
                          <a:spcPts val="0"/>
                        </a:spcBef>
                        <a:spcAft>
                          <a:spcPts val="0"/>
                        </a:spcAft>
                      </a:pPr>
                      <a:r>
                        <a:rPr lang="en-US" sz="1400">
                          <a:effectLst/>
                        </a:rPr>
                        <a:t>Type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7751199"/>
                  </a:ext>
                </a:extLst>
              </a:tr>
              <a:tr h="592733">
                <a:tc>
                  <a:txBody>
                    <a:bodyPr/>
                    <a:lstStyle/>
                    <a:p>
                      <a:pPr marL="0" marR="0" algn="just" fontAlgn="base">
                        <a:lnSpc>
                          <a:spcPct val="110000"/>
                        </a:lnSpc>
                        <a:spcBef>
                          <a:spcPts val="0"/>
                        </a:spcBef>
                        <a:spcAft>
                          <a:spcPts val="0"/>
                        </a:spcAft>
                      </a:pPr>
                      <a:r>
                        <a:rPr lang="en-US" sz="1400" dirty="0">
                          <a:effectLst/>
                        </a:rPr>
                        <a:t>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Front-End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Angular Framework by Google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6115015"/>
                  </a:ext>
                </a:extLst>
              </a:tr>
              <a:tr h="615276">
                <a:tc>
                  <a:txBody>
                    <a:bodyPr/>
                    <a:lstStyle/>
                    <a:p>
                      <a:pPr marL="0" marR="0" algn="just" fontAlgn="base">
                        <a:lnSpc>
                          <a:spcPct val="110000"/>
                        </a:lnSpc>
                        <a:spcBef>
                          <a:spcPts val="0"/>
                        </a:spcBef>
                        <a:spcAft>
                          <a:spcPts val="0"/>
                        </a:spcAft>
                      </a:pPr>
                      <a:r>
                        <a:rPr lang="en-US" sz="1400">
                          <a:effectLst/>
                        </a:rPr>
                        <a:t>2</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Back-End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Spring Boot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7804592"/>
                  </a:ext>
                </a:extLst>
              </a:tr>
              <a:tr h="615276">
                <a:tc>
                  <a:txBody>
                    <a:bodyPr/>
                    <a:lstStyle/>
                    <a:p>
                      <a:pPr marL="0" marR="0" algn="just" fontAlgn="base">
                        <a:lnSpc>
                          <a:spcPct val="110000"/>
                        </a:lnSpc>
                        <a:spcBef>
                          <a:spcPts val="0"/>
                        </a:spcBef>
                        <a:spcAft>
                          <a:spcPts val="0"/>
                        </a:spcAft>
                      </a:pPr>
                      <a:r>
                        <a:rPr lang="en-US" sz="1400">
                          <a:effectLst/>
                        </a:rPr>
                        <a:t>3</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Database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MySQL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5102857"/>
                  </a:ext>
                </a:extLst>
              </a:tr>
              <a:tr h="592733">
                <a:tc>
                  <a:txBody>
                    <a:bodyPr/>
                    <a:lstStyle/>
                    <a:p>
                      <a:pPr marL="0" marR="0" algn="just" fontAlgn="base">
                        <a:lnSpc>
                          <a:spcPct val="110000"/>
                        </a:lnSpc>
                        <a:spcBef>
                          <a:spcPts val="0"/>
                        </a:spcBef>
                        <a:spcAft>
                          <a:spcPts val="0"/>
                        </a:spcAft>
                      </a:pPr>
                      <a:r>
                        <a:rPr lang="en-US" sz="1400" dirty="0">
                          <a:effectLst/>
                        </a:rPr>
                        <a:t>4</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Server</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Apache Tomcat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6896285"/>
                  </a:ext>
                </a:extLst>
              </a:tr>
              <a:tr h="615276">
                <a:tc>
                  <a:txBody>
                    <a:bodyPr/>
                    <a:lstStyle/>
                    <a:p>
                      <a:pPr marL="0" marR="0" algn="just" fontAlgn="base">
                        <a:lnSpc>
                          <a:spcPct val="110000"/>
                        </a:lnSpc>
                        <a:spcBef>
                          <a:spcPts val="0"/>
                        </a:spcBef>
                        <a:spcAft>
                          <a:spcPts val="0"/>
                        </a:spcAft>
                      </a:pPr>
                      <a:r>
                        <a:rPr lang="en-US" sz="1400">
                          <a:effectLst/>
                        </a:rPr>
                        <a:t>5</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IDE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Eclipse and </a:t>
                      </a:r>
                      <a:endParaRPr lang="en-IN" sz="1000">
                        <a:effectLst/>
                        <a:latin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r>
                        <a:rPr lang="en-US" sz="1400">
                          <a:effectLst/>
                          <a:latin typeface="Times New Roman" panose="02020603050405020304" pitchFamily="18" charset="0"/>
                          <a:cs typeface="Times New Roman" panose="02020603050405020304" pitchFamily="18" charset="0"/>
                        </a:rPr>
                        <a:t>Visual Studio Code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7186288"/>
                  </a:ext>
                </a:extLst>
              </a:tr>
              <a:tr h="747878">
                <a:tc>
                  <a:txBody>
                    <a:bodyPr/>
                    <a:lstStyle/>
                    <a:p>
                      <a:pPr marL="0" marR="0" algn="just" fontAlgn="base">
                        <a:lnSpc>
                          <a:spcPct val="110000"/>
                        </a:lnSpc>
                        <a:spcBef>
                          <a:spcPts val="0"/>
                        </a:spcBef>
                        <a:spcAft>
                          <a:spcPts val="0"/>
                        </a:spcAft>
                      </a:pPr>
                      <a:r>
                        <a:rPr lang="en-US" sz="1400">
                          <a:effectLst/>
                        </a:rPr>
                        <a:t>6</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Testing Tools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fontAlgn="base">
                        <a:lnSpc>
                          <a:spcPct val="11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Postman and Junit Framework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3660037"/>
                  </a:ext>
                </a:extLst>
              </a:tr>
            </a:tbl>
          </a:graphicData>
        </a:graphic>
      </p:graphicFrame>
      <p:sp>
        <p:nvSpPr>
          <p:cNvPr id="6" name="Rectangle 1">
            <a:extLst>
              <a:ext uri="{FF2B5EF4-FFF2-40B4-BE49-F238E27FC236}">
                <a16:creationId xmlns:a16="http://schemas.microsoft.com/office/drawing/2014/main" id="{643D7D9D-49FC-4D0B-8B41-D7D85DCB7684}"/>
              </a:ext>
            </a:extLst>
          </p:cNvPr>
          <p:cNvSpPr>
            <a:spLocks noChangeArrowheads="1"/>
          </p:cNvSpPr>
          <p:nvPr/>
        </p:nvSpPr>
        <p:spPr bwMode="auto">
          <a:xfrm>
            <a:off x="420623" y="634722"/>
            <a:ext cx="18343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89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8BB2-A082-467B-A35F-9921C47F12D5}"/>
              </a:ext>
            </a:extLst>
          </p:cNvPr>
          <p:cNvSpPr>
            <a:spLocks noGrp="1"/>
          </p:cNvSpPr>
          <p:nvPr>
            <p:ph type="title"/>
          </p:nvPr>
        </p:nvSpPr>
        <p:spPr>
          <a:xfrm>
            <a:off x="1482571" y="239697"/>
            <a:ext cx="8568263" cy="674703"/>
          </a:xfrm>
        </p:spPr>
        <p:txBody>
          <a:bodyPr/>
          <a:lstStyle/>
          <a:p>
            <a:pPr algn="ctr"/>
            <a:r>
              <a:rPr lang="en-US" dirty="0"/>
              <a:t>     </a:t>
            </a:r>
            <a:r>
              <a:rPr lang="en-US" dirty="0">
                <a:solidFill>
                  <a:schemeClr val="accent3">
                    <a:lumMod val="60000"/>
                    <a:lumOff val="40000"/>
                  </a:schemeClr>
                </a:solidFill>
                <a:latin typeface="Algerian" panose="04020705040A02060702" pitchFamily="82" charset="0"/>
              </a:rPr>
              <a:t>LIST OF MODULES</a:t>
            </a:r>
            <a:endParaRPr lang="en-IN" dirty="0">
              <a:solidFill>
                <a:schemeClr val="accent3">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59E873A-CA94-4087-94D2-4A75CFD16B42}"/>
              </a:ext>
            </a:extLst>
          </p:cNvPr>
          <p:cNvSpPr>
            <a:spLocks noGrp="1"/>
          </p:cNvSpPr>
          <p:nvPr>
            <p:ph idx="1"/>
          </p:nvPr>
        </p:nvSpPr>
        <p:spPr>
          <a:xfrm>
            <a:off x="1103312" y="843379"/>
            <a:ext cx="8946541" cy="6014621"/>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Administrator module:</a:t>
            </a:r>
          </a:p>
          <a:p>
            <a:pPr marL="0" indent="0">
              <a:buNone/>
            </a:pPr>
            <a:r>
              <a:rPr lang="en-US" dirty="0">
                <a:latin typeface="Times New Roman" panose="02020603050405020304" pitchFamily="18" charset="0"/>
                <a:cs typeface="Times New Roman" panose="02020603050405020304" pitchFamily="18" charset="0"/>
              </a:rPr>
              <a:t> This module is used to create usernames and passwords by admin.</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View customer details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Create/Update product categories and functionalities</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 Edit / delete product categories and descriptions</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View and manage orders and sales report.</a:t>
            </a:r>
          </a:p>
          <a:p>
            <a:pPr marL="457200" indent="-457200">
              <a:buFont typeface="+mj-lt"/>
              <a:buAutoNum type="arabicParenR"/>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accent3">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accent2"/>
                </a:solidFill>
                <a:latin typeface="Times New Roman" panose="02020603050405020304" pitchFamily="18" charset="0"/>
                <a:cs typeface="Times New Roman" panose="02020603050405020304" pitchFamily="18" charset="0"/>
              </a:rPr>
              <a:t>Customer Module:</a:t>
            </a:r>
          </a:p>
          <a:p>
            <a:pPr marL="0" indent="0">
              <a:buNone/>
            </a:pPr>
            <a:r>
              <a:rPr lang="en-US" dirty="0"/>
              <a:t> </a:t>
            </a:r>
            <a:r>
              <a:rPr lang="en-US" dirty="0">
                <a:latin typeface="Times New Roman" panose="02020603050405020304" pitchFamily="18" charset="0"/>
                <a:cs typeface="Times New Roman" panose="02020603050405020304" pitchFamily="18" charset="0"/>
              </a:rPr>
              <a:t>This Functionalities provided: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 View product’s list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 Register /Sign in</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Place orders </a:t>
            </a:r>
          </a:p>
          <a:p>
            <a:pPr marL="457200" indent="-457200">
              <a:buFont typeface="+mj-lt"/>
              <a:buAutoNum type="arabicParenR"/>
            </a:pPr>
            <a:r>
              <a:rPr lang="en-US" dirty="0">
                <a:latin typeface="Times New Roman" panose="02020603050405020304" pitchFamily="18" charset="0"/>
                <a:cs typeface="Times New Roman" panose="02020603050405020304" pitchFamily="18" charset="0"/>
              </a:rPr>
              <a:t>Make payments</a:t>
            </a:r>
          </a:p>
          <a:p>
            <a:pPr marL="457200" indent="-457200">
              <a:buFont typeface="+mj-lt"/>
              <a:buAutoNum type="arabicParenR"/>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arenR"/>
            </a:pPr>
            <a:endParaRPr lang="en-IN" dirty="0">
              <a:solidFill>
                <a:schemeClr val="accent3">
                  <a:lumMod val="60000"/>
                  <a:lumOff val="40000"/>
                </a:schemeClr>
              </a:solidFill>
              <a:latin typeface="Times New Roman" panose="02020603050405020304" pitchFamily="18" charset="0"/>
              <a:cs typeface="Times New Roman" panose="02020603050405020304" pitchFamily="18" charset="0"/>
            </a:endParaRPr>
          </a:p>
          <a:p>
            <a:pPr marL="457200" indent="-457200">
              <a:buFont typeface="+mj-lt"/>
              <a:buAutoNum type="arabicParenR"/>
            </a:pPr>
            <a:endParaRPr lang="en-US" dirty="0"/>
          </a:p>
          <a:p>
            <a:pPr marL="457200" indent="-457200">
              <a:buFont typeface="+mj-lt"/>
              <a:buAutoNum type="arabicParenR"/>
            </a:pPr>
            <a:endParaRPr lang="en-US" dirty="0"/>
          </a:p>
          <a:p>
            <a:endParaRPr lang="en-IN" dirty="0">
              <a:solidFill>
                <a:schemeClr val="accent3">
                  <a:lumMod val="60000"/>
                  <a:lumOff val="40000"/>
                </a:schemeClr>
              </a:solidFill>
            </a:endParaRPr>
          </a:p>
          <a:p>
            <a:endParaRPr lang="en-IN" dirty="0">
              <a:solidFill>
                <a:schemeClr val="accent3">
                  <a:lumMod val="60000"/>
                  <a:lumOff val="40000"/>
                </a:schemeClr>
              </a:solidFill>
            </a:endParaRPr>
          </a:p>
          <a:p>
            <a:endParaRPr lang="en-IN" dirty="0">
              <a:solidFill>
                <a:schemeClr val="accent3">
                  <a:lumMod val="60000"/>
                  <a:lumOff val="40000"/>
                </a:schemeClr>
              </a:solidFill>
            </a:endParaRPr>
          </a:p>
        </p:txBody>
      </p:sp>
    </p:spTree>
    <p:extLst>
      <p:ext uri="{BB962C8B-B14F-4D97-AF65-F5344CB8AC3E}">
        <p14:creationId xmlns:p14="http://schemas.microsoft.com/office/powerpoint/2010/main" val="259000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D2FF-90AB-40C1-81E2-E09FFE0A1A18}"/>
              </a:ext>
            </a:extLst>
          </p:cNvPr>
          <p:cNvSpPr>
            <a:spLocks noGrp="1"/>
          </p:cNvSpPr>
          <p:nvPr>
            <p:ph type="title"/>
          </p:nvPr>
        </p:nvSpPr>
        <p:spPr/>
        <p:txBody>
          <a:bodyPr/>
          <a:lstStyle/>
          <a:p>
            <a:r>
              <a:rPr lang="en-US" dirty="0"/>
              <a:t>                    </a:t>
            </a:r>
            <a:r>
              <a:rPr lang="en-US" sz="4000" dirty="0">
                <a:solidFill>
                  <a:schemeClr val="accent3">
                    <a:lumMod val="60000"/>
                    <a:lumOff val="40000"/>
                  </a:schemeClr>
                </a:solidFill>
                <a:latin typeface="Algerian" panose="04020705040A02060702" pitchFamily="82" charset="0"/>
              </a:rPr>
              <a:t>UML DIAGRAM</a:t>
            </a:r>
            <a:endParaRPr lang="en-IN" sz="4000" dirty="0">
              <a:solidFill>
                <a:schemeClr val="accent3">
                  <a:lumMod val="60000"/>
                  <a:lumOff val="40000"/>
                </a:schemeClr>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id="{018AF471-DA05-4C4A-96DB-A5F061862712}"/>
              </a:ext>
            </a:extLst>
          </p:cNvPr>
          <p:cNvPicPr>
            <a:picLocks noGrp="1" noChangeAspect="1"/>
          </p:cNvPicPr>
          <p:nvPr>
            <p:ph idx="1"/>
          </p:nvPr>
        </p:nvPicPr>
        <p:blipFill>
          <a:blip r:embed="rId2"/>
          <a:stretch>
            <a:fillRect/>
          </a:stretch>
        </p:blipFill>
        <p:spPr>
          <a:xfrm>
            <a:off x="2849732" y="1393794"/>
            <a:ext cx="5690586" cy="4854606"/>
          </a:xfrm>
          <a:prstGeom prst="rect">
            <a:avLst/>
          </a:prstGeom>
        </p:spPr>
      </p:pic>
    </p:spTree>
    <p:extLst>
      <p:ext uri="{BB962C8B-B14F-4D97-AF65-F5344CB8AC3E}">
        <p14:creationId xmlns:p14="http://schemas.microsoft.com/office/powerpoint/2010/main" val="296033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97AF-5CC0-40B2-A973-03F65E8C9B93}"/>
              </a:ext>
            </a:extLst>
          </p:cNvPr>
          <p:cNvSpPr>
            <a:spLocks noGrp="1"/>
          </p:cNvSpPr>
          <p:nvPr>
            <p:ph type="title"/>
          </p:nvPr>
        </p:nvSpPr>
        <p:spPr/>
        <p:txBody>
          <a:bodyPr/>
          <a:lstStyle/>
          <a:p>
            <a:r>
              <a:rPr lang="en-US" dirty="0"/>
              <a:t>       </a:t>
            </a:r>
            <a:r>
              <a:rPr lang="en-US" dirty="0">
                <a:solidFill>
                  <a:schemeClr val="accent3">
                    <a:lumMod val="60000"/>
                    <a:lumOff val="40000"/>
                  </a:schemeClr>
                </a:solidFill>
                <a:latin typeface="Algerian" panose="04020705040A02060702" pitchFamily="82" charset="0"/>
              </a:rPr>
              <a:t>ENTITY RELATIONSHIP DIAGRAM</a:t>
            </a:r>
            <a:endParaRPr lang="en-IN" dirty="0">
              <a:solidFill>
                <a:schemeClr val="accent3">
                  <a:lumMod val="60000"/>
                  <a:lumOff val="40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87524D84-512E-47C5-90BF-51981BD16191}"/>
              </a:ext>
            </a:extLst>
          </p:cNvPr>
          <p:cNvPicPr>
            <a:picLocks noGrp="1" noChangeAspect="1"/>
          </p:cNvPicPr>
          <p:nvPr>
            <p:ph idx="1"/>
          </p:nvPr>
        </p:nvPicPr>
        <p:blipFill>
          <a:blip r:embed="rId2"/>
          <a:stretch>
            <a:fillRect/>
          </a:stretch>
        </p:blipFill>
        <p:spPr>
          <a:xfrm>
            <a:off x="1136342" y="1180731"/>
            <a:ext cx="9170633" cy="5601810"/>
          </a:xfrm>
          <a:prstGeom prst="rect">
            <a:avLst/>
          </a:prstGeom>
        </p:spPr>
      </p:pic>
    </p:spTree>
    <p:extLst>
      <p:ext uri="{BB962C8B-B14F-4D97-AF65-F5344CB8AC3E}">
        <p14:creationId xmlns:p14="http://schemas.microsoft.com/office/powerpoint/2010/main" val="503474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TotalTime>
  <Words>481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Century Gothic</vt:lpstr>
      <vt:lpstr>Times New Roman</vt:lpstr>
      <vt:lpstr>Wingdings</vt:lpstr>
      <vt:lpstr>Wingdings 3</vt:lpstr>
      <vt:lpstr>Ion</vt:lpstr>
      <vt:lpstr>Online Food Delivery System</vt:lpstr>
      <vt:lpstr>              INTRODUCTION</vt:lpstr>
      <vt:lpstr>     Objective of our Project</vt:lpstr>
      <vt:lpstr>              Existing System</vt:lpstr>
      <vt:lpstr>PROPOSED SYSTEM</vt:lpstr>
      <vt:lpstr>    TECHNOLOGIES USED</vt:lpstr>
      <vt:lpstr>     LIST OF MODULES</vt:lpstr>
      <vt:lpstr>                    UML DIAGRAM</vt:lpstr>
      <vt:lpstr>       ENTITY RELATIONSHIP DIAGRAM</vt:lpstr>
      <vt:lpstr>              DATABASE SCHEMA</vt:lpstr>
      <vt:lpstr>Spring MVC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dc:title>
  <dc:creator>Dinesh</dc:creator>
  <cp:lastModifiedBy>Dinesh</cp:lastModifiedBy>
  <cp:revision>25</cp:revision>
  <dcterms:created xsi:type="dcterms:W3CDTF">2022-02-24T14:07:18Z</dcterms:created>
  <dcterms:modified xsi:type="dcterms:W3CDTF">2022-02-24T15:24:20Z</dcterms:modified>
</cp:coreProperties>
</file>