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Poppi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4E25AD-548B-480B-8BFF-1A73C89D10C9}">
  <a:tblStyle styleId="{354E25AD-548B-480B-8BFF-1A73C89D10C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CB52DAE-3EA0-4432-BE92-8DDD6544A83A}"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oppins-boldItalic.fntdata"/><Relationship Id="rId25" Type="http://schemas.openxmlformats.org/officeDocument/2006/relationships/font" Target="fonts/Poppi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e843c906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ee843c906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ee843c906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aee843c906_2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ee843c906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aee843c906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ee843c906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aee843c906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ee843c906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aee843c906_2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ee843c90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aee843c906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ee843c906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aee843c906_2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ee843c906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aee843c906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ee843c906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aee843c906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ee843c90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aee843c906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e843c906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aee843c906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e843c906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aee843c906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ee843c906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aee843c906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ee843c906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aee843c906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e843c906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aee843c906_2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github.com/gayatrivenugopal/hindi-corpus-stoplemma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opus.nlpl.eu/" TargetMode="External"/><Relationship Id="rId4" Type="http://schemas.openxmlformats.org/officeDocument/2006/relationships/hyperlink" Target="https://www.cfilt.iitb.ac.in/Downloads.html" TargetMode="External"/><Relationship Id="rId5" Type="http://schemas.openxmlformats.org/officeDocument/2006/relationships/hyperlink" Target="http://www.tdil-dc.in/" TargetMode="External"/><Relationship Id="rId6" Type="http://schemas.openxmlformats.org/officeDocument/2006/relationships/hyperlink" Target="http://www.tdil-dc.in/" TargetMode="External"/><Relationship Id="rId7" Type="http://schemas.openxmlformats.org/officeDocument/2006/relationships/hyperlink" Target="http://www.tdil-dc.in/" TargetMode="External"/><Relationship Id="rId8" Type="http://schemas.openxmlformats.org/officeDocument/2006/relationships/hyperlink" Target="http://www.tdil-dc.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hyperlink" Target="mailto:gayatrivenugopal3@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25"/>
          <p:cNvSpPr txBox="1"/>
          <p:nvPr/>
        </p:nvSpPr>
        <p:spPr>
          <a:xfrm>
            <a:off x="967350" y="1594825"/>
            <a:ext cx="7209300" cy="162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400"/>
              <a:buFont typeface="Arial"/>
              <a:buNone/>
            </a:pPr>
            <a:r>
              <a:rPr b="1" i="0" lang="en" sz="4400" u="none" cap="none" strike="noStrike">
                <a:solidFill>
                  <a:srgbClr val="E9B913"/>
                </a:solidFill>
                <a:latin typeface="Poppins"/>
                <a:ea typeface="Poppins"/>
                <a:cs typeface="Poppins"/>
                <a:sym typeface="Poppins"/>
              </a:rPr>
              <a:t>Lexical Simplification of Hindi Text</a:t>
            </a:r>
            <a:endParaRPr b="1" i="0" sz="44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5"/>
          <p:cNvSpPr txBox="1"/>
          <p:nvPr/>
        </p:nvSpPr>
        <p:spPr>
          <a:xfrm>
            <a:off x="2385925" y="510000"/>
            <a:ext cx="2378400" cy="71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B7B7B7"/>
                </a:solidFill>
                <a:latin typeface="Poppins"/>
                <a:ea typeface="Poppins"/>
                <a:cs typeface="Poppins"/>
                <a:sym typeface="Poppins"/>
              </a:rPr>
              <a:t>CONNECT Forward</a:t>
            </a:r>
            <a:endParaRPr b="1" i="0" sz="1800" u="none" cap="none" strike="noStrike">
              <a:solidFill>
                <a:srgbClr val="B7B7B7"/>
              </a:solidFill>
              <a:latin typeface="Poppins"/>
              <a:ea typeface="Poppins"/>
              <a:cs typeface="Poppins"/>
              <a:sym typeface="Poppins"/>
            </a:endParaRPr>
          </a:p>
        </p:txBody>
      </p:sp>
      <p:sp>
        <p:nvSpPr>
          <p:cNvPr id="101" name="Google Shape;101;p25"/>
          <p:cNvSpPr txBox="1"/>
          <p:nvPr/>
        </p:nvSpPr>
        <p:spPr>
          <a:xfrm>
            <a:off x="1386425" y="3507450"/>
            <a:ext cx="6790200" cy="122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E9B913"/>
                </a:solidFill>
                <a:latin typeface="Poppins"/>
                <a:ea typeface="Poppins"/>
                <a:cs typeface="Poppins"/>
                <a:sym typeface="Poppins"/>
              </a:rPr>
              <a:t>Gayatri Venugopal</a:t>
            </a:r>
            <a:endParaRPr b="1" i="0" sz="1800" u="none" cap="none" strike="noStrike">
              <a:solidFill>
                <a:schemeClr val="dk1"/>
              </a:solidFill>
              <a:latin typeface="Poppins"/>
              <a:ea typeface="Poppins"/>
              <a:cs typeface="Poppins"/>
              <a:sym typeface="Poppins"/>
            </a:endParaRPr>
          </a:p>
          <a:p>
            <a:pPr indent="0" lvl="0" marL="0" marR="0" rtl="0" algn="r">
              <a:lnSpc>
                <a:spcPct val="100000"/>
              </a:lnSpc>
              <a:spcBef>
                <a:spcPts val="0"/>
              </a:spcBef>
              <a:spcAft>
                <a:spcPts val="0"/>
              </a:spcAft>
              <a:buClr>
                <a:srgbClr val="000000"/>
              </a:buClr>
              <a:buSzPts val="1600"/>
              <a:buFont typeface="Arial"/>
              <a:buNone/>
            </a:pPr>
            <a:r>
              <a:rPr b="0" i="0" lang="en" sz="1600" u="none" cap="none" strike="noStrike">
                <a:solidFill>
                  <a:srgbClr val="E9B913"/>
                </a:solidFill>
                <a:latin typeface="Poppins"/>
                <a:ea typeface="Poppins"/>
                <a:cs typeface="Poppins"/>
                <a:sym typeface="Poppins"/>
              </a:rPr>
              <a:t>Twitter: </a:t>
            </a:r>
            <a:r>
              <a:rPr b="1" i="0" lang="en" sz="1600" u="none" cap="none" strike="noStrike">
                <a:solidFill>
                  <a:srgbClr val="E9B913"/>
                </a:solidFill>
                <a:latin typeface="Poppins"/>
                <a:ea typeface="Poppins"/>
                <a:cs typeface="Poppins"/>
                <a:sym typeface="Poppins"/>
              </a:rPr>
              <a:t>@speakingg3</a:t>
            </a:r>
            <a:endParaRPr b="1" i="0" sz="1600" u="none" cap="none" strike="noStrike">
              <a:solidFill>
                <a:schemeClr val="dk1"/>
              </a:solidFill>
              <a:latin typeface="Poppins"/>
              <a:ea typeface="Poppins"/>
              <a:cs typeface="Poppins"/>
              <a:sym typeface="Poppins"/>
            </a:endParaRPr>
          </a:p>
          <a:p>
            <a:pPr indent="0" lvl="0" marL="0" marR="0" rtl="0" algn="r">
              <a:lnSpc>
                <a:spcPct val="100000"/>
              </a:lnSpc>
              <a:spcBef>
                <a:spcPts val="0"/>
              </a:spcBef>
              <a:spcAft>
                <a:spcPts val="0"/>
              </a:spcAft>
              <a:buClr>
                <a:srgbClr val="000000"/>
              </a:buClr>
              <a:buSzPts val="1600"/>
              <a:buFont typeface="Arial"/>
              <a:buNone/>
            </a:pPr>
            <a:r>
              <a:rPr b="0" i="0" lang="en" sz="1600" u="none" cap="none" strike="noStrike">
                <a:solidFill>
                  <a:srgbClr val="E9B913"/>
                </a:solidFill>
                <a:latin typeface="Poppins"/>
                <a:ea typeface="Poppins"/>
                <a:cs typeface="Poppins"/>
                <a:sym typeface="Poppins"/>
              </a:rPr>
              <a:t>https://gayatrivenugopal.wordpress.com</a:t>
            </a:r>
            <a:endParaRPr b="0" i="0" sz="1600" u="none" cap="none" strike="noStrike">
              <a:solidFill>
                <a:schemeClr val="dk1"/>
              </a:solidFill>
              <a:latin typeface="Poppins"/>
              <a:ea typeface="Poppins"/>
              <a:cs typeface="Poppins"/>
              <a:sym typeface="Poppins"/>
            </a:endParaRPr>
          </a:p>
          <a:p>
            <a:pPr indent="0" lvl="0" marL="0" marR="0" rtl="0" algn="r">
              <a:lnSpc>
                <a:spcPct val="100000"/>
              </a:lnSpc>
              <a:spcBef>
                <a:spcPts val="0"/>
              </a:spcBef>
              <a:spcAft>
                <a:spcPts val="0"/>
              </a:spcAft>
              <a:buClr>
                <a:srgbClr val="000000"/>
              </a:buClr>
              <a:buSzPts val="1600"/>
              <a:buFont typeface="Arial"/>
              <a:buNone/>
            </a:pPr>
            <a:r>
              <a:rPr lang="en" sz="1600">
                <a:solidFill>
                  <a:srgbClr val="E9B913"/>
                </a:solidFill>
                <a:latin typeface="Poppins"/>
                <a:ea typeface="Poppins"/>
                <a:cs typeface="Poppins"/>
                <a:sym typeface="Poppins"/>
              </a:rPr>
              <a:t>gayatrivenugopal3@gmail.com</a:t>
            </a:r>
            <a:endParaRPr sz="1600">
              <a:solidFill>
                <a:srgbClr val="E9B913"/>
              </a:solidFill>
              <a:latin typeface="Poppins"/>
              <a:ea typeface="Poppins"/>
              <a:cs typeface="Poppins"/>
              <a:sym typeface="Poppins"/>
            </a:endParaRPr>
          </a:p>
          <a:p>
            <a:pPr indent="0" lvl="0" marL="0" marR="0" rtl="0" algn="r">
              <a:lnSpc>
                <a:spcPct val="100000"/>
              </a:lnSpc>
              <a:spcBef>
                <a:spcPts val="0"/>
              </a:spcBef>
              <a:spcAft>
                <a:spcPts val="0"/>
              </a:spcAft>
              <a:buClr>
                <a:srgbClr val="000000"/>
              </a:buClr>
              <a:buSzPts val="1600"/>
              <a:buFont typeface="Arial"/>
              <a:buNone/>
            </a:pPr>
            <a:r>
              <a:rPr lang="en" sz="1600">
                <a:solidFill>
                  <a:srgbClr val="E9B913"/>
                </a:solidFill>
                <a:latin typeface="Poppins"/>
                <a:ea typeface="Poppins"/>
                <a:cs typeface="Poppins"/>
                <a:sym typeface="Poppins"/>
              </a:rPr>
              <a:t>https://github.com/gayatrivenugopal/wwcode-connectforward</a:t>
            </a:r>
            <a:endParaRPr sz="1600">
              <a:solidFill>
                <a:srgbClr val="E9B913"/>
              </a:solidFill>
              <a:latin typeface="Poppins"/>
              <a:ea typeface="Poppins"/>
              <a:cs typeface="Poppins"/>
              <a:sym typeface="Poppins"/>
            </a:endParaRPr>
          </a:p>
        </p:txBody>
      </p:sp>
      <p:pic>
        <p:nvPicPr>
          <p:cNvPr id="102" name="Google Shape;102;p25"/>
          <p:cNvPicPr preferRelativeResize="0"/>
          <p:nvPr/>
        </p:nvPicPr>
        <p:blipFill>
          <a:blip r:embed="rId3">
            <a:alphaModFix/>
          </a:blip>
          <a:stretch>
            <a:fillRect/>
          </a:stretch>
        </p:blipFill>
        <p:spPr>
          <a:xfrm>
            <a:off x="0" y="0"/>
            <a:ext cx="2292355" cy="122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6" name="Shape 176"/>
        <p:cNvGrpSpPr/>
        <p:nvPr/>
      </p:nvGrpSpPr>
      <p:grpSpPr>
        <a:xfrm>
          <a:off x="0" y="0"/>
          <a:ext cx="0" cy="0"/>
          <a:chOff x="0" y="0"/>
          <a:chExt cx="0" cy="0"/>
        </a:xfrm>
      </p:grpSpPr>
      <p:graphicFrame>
        <p:nvGraphicFramePr>
          <p:cNvPr id="177" name="Google Shape;177;p34"/>
          <p:cNvGraphicFramePr/>
          <p:nvPr/>
        </p:nvGraphicFramePr>
        <p:xfrm>
          <a:off x="288710" y="1745922"/>
          <a:ext cx="3000000" cy="3000000"/>
        </p:xfrm>
        <a:graphic>
          <a:graphicData uri="http://schemas.openxmlformats.org/drawingml/2006/table">
            <a:tbl>
              <a:tblPr>
                <a:noFill/>
                <a:tableStyleId>{1CB52DAE-3EA0-4432-BE92-8DDD6544A83A}</a:tableStyleId>
              </a:tblPr>
              <a:tblGrid>
                <a:gridCol w="7443450"/>
                <a:gridCol w="1123150"/>
              </a:tblGrid>
              <a:tr h="311450">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Number of words ranked by participants</a:t>
                      </a:r>
                      <a:endParaRPr sz="17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68,107</a:t>
                      </a:r>
                      <a:endParaRPr sz="17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332775">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Number of unique words ranked by participants</a:t>
                      </a:r>
                      <a:endParaRPr sz="17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18,186</a:t>
                      </a:r>
                      <a:endParaRPr sz="17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313600">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Number of unique words annotated by at least two participants</a:t>
                      </a:r>
                      <a:endParaRPr sz="17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12,111</a:t>
                      </a:r>
                      <a:endParaRPr sz="17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541200">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Number of unique words ranked by at least two participants and that are present in our corpus</a:t>
                      </a:r>
                      <a:endParaRPr sz="17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700"/>
                        <a:buFont typeface="Arial"/>
                        <a:buNone/>
                      </a:pPr>
                      <a:r>
                        <a:rPr lang="en" sz="1700" u="none" cap="none" strike="noStrike">
                          <a:solidFill>
                            <a:srgbClr val="E9B913"/>
                          </a:solidFill>
                          <a:latin typeface="Poppins"/>
                          <a:ea typeface="Poppins"/>
                          <a:cs typeface="Poppins"/>
                          <a:sym typeface="Poppins"/>
                        </a:rPr>
                        <a:t>7,315</a:t>
                      </a:r>
                      <a:endParaRPr sz="17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bl>
          </a:graphicData>
        </a:graphic>
      </p:graphicFrame>
      <p:sp>
        <p:nvSpPr>
          <p:cNvPr id="178" name="Google Shape;178;p34"/>
          <p:cNvSpPr txBox="1"/>
          <p:nvPr/>
        </p:nvSpPr>
        <p:spPr>
          <a:xfrm>
            <a:off x="195300" y="143175"/>
            <a:ext cx="6339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Data Description</a:t>
            </a:r>
            <a:endParaRPr b="1" i="0" sz="2400" u="none" cap="none" strike="noStrike">
              <a:solidFill>
                <a:srgbClr val="E9B913"/>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2" name="Shape 182"/>
        <p:cNvGrpSpPr/>
        <p:nvPr/>
      </p:nvGrpSpPr>
      <p:grpSpPr>
        <a:xfrm>
          <a:off x="0" y="0"/>
          <a:ext cx="0" cy="0"/>
          <a:chOff x="0" y="0"/>
          <a:chExt cx="0" cy="0"/>
        </a:xfrm>
      </p:grpSpPr>
      <p:sp>
        <p:nvSpPr>
          <p:cNvPr id="183" name="Google Shape;183;p35"/>
          <p:cNvSpPr txBox="1"/>
          <p:nvPr/>
        </p:nvSpPr>
        <p:spPr>
          <a:xfrm>
            <a:off x="195300" y="143175"/>
            <a:ext cx="76272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Features, Classifiers and Evaluation Metrics</a:t>
            </a:r>
            <a:endParaRPr b="1" i="0" sz="2400" u="none" cap="none" strike="noStrike">
              <a:solidFill>
                <a:srgbClr val="E9B913"/>
              </a:solidFill>
              <a:latin typeface="Poppins"/>
              <a:ea typeface="Poppins"/>
              <a:cs typeface="Poppins"/>
              <a:sym typeface="Poppins"/>
            </a:endParaRPr>
          </a:p>
        </p:txBody>
      </p:sp>
      <p:graphicFrame>
        <p:nvGraphicFramePr>
          <p:cNvPr id="184" name="Google Shape;184;p35"/>
          <p:cNvGraphicFramePr/>
          <p:nvPr/>
        </p:nvGraphicFramePr>
        <p:xfrm>
          <a:off x="232625" y="1012675"/>
          <a:ext cx="3000000" cy="3000000"/>
        </p:xfrm>
        <a:graphic>
          <a:graphicData uri="http://schemas.openxmlformats.org/drawingml/2006/table">
            <a:tbl>
              <a:tblPr>
                <a:noFill/>
                <a:tableStyleId>{1CB52DAE-3EA0-4432-BE92-8DDD6544A83A}</a:tableStyleId>
              </a:tblPr>
              <a:tblGrid>
                <a:gridCol w="1829975"/>
                <a:gridCol w="6848750"/>
              </a:tblGrid>
              <a:tr h="11151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E9B913"/>
                          </a:solidFill>
                          <a:latin typeface="Poppins"/>
                          <a:ea typeface="Poppins"/>
                          <a:cs typeface="Poppins"/>
                          <a:sym typeface="Poppins"/>
                        </a:rPr>
                        <a:t>Features</a:t>
                      </a:r>
                      <a:endParaRPr sz="15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500"/>
                        <a:buFont typeface="Arial"/>
                        <a:buNone/>
                      </a:pPr>
                      <a:r>
                        <a:rPr lang="en" sz="1500" u="none" cap="none" strike="noStrike">
                          <a:solidFill>
                            <a:srgbClr val="E9B913"/>
                          </a:solidFill>
                          <a:latin typeface="Poppins"/>
                          <a:ea typeface="Poppins"/>
                          <a:cs typeface="Poppins"/>
                          <a:sym typeface="Poppins"/>
                        </a:rPr>
                        <a:t>length, number of syllables, frequency of the lemma of the word, number of consonants, number of vowels, number of consonant conjuncts, number of synsets, number of synonyms, number of hypernyms and the number of hyponyms</a:t>
                      </a:r>
                      <a:endParaRPr sz="15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600175">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E9B913"/>
                          </a:solidFill>
                          <a:latin typeface="Poppins"/>
                          <a:ea typeface="Poppins"/>
                          <a:cs typeface="Poppins"/>
                          <a:sym typeface="Poppins"/>
                        </a:rPr>
                        <a:t>Classifiers</a:t>
                      </a:r>
                      <a:endParaRPr sz="15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500"/>
                        <a:buFont typeface="Arial"/>
                        <a:buNone/>
                      </a:pPr>
                      <a:r>
                        <a:rPr lang="en" sz="1500" u="none" cap="none" strike="noStrike">
                          <a:solidFill>
                            <a:srgbClr val="E9B913"/>
                          </a:solidFill>
                          <a:latin typeface="Poppins"/>
                          <a:ea typeface="Poppins"/>
                          <a:cs typeface="Poppins"/>
                          <a:sym typeface="Poppins"/>
                        </a:rPr>
                        <a:t>decision tree, support vector classifier, nearest centroid classifier, random forest, extra trees, ada boost, gradient boosting and XG boost</a:t>
                      </a:r>
                      <a:endParaRPr sz="15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600175">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E9B913"/>
                          </a:solidFill>
                          <a:latin typeface="Poppins"/>
                          <a:ea typeface="Poppins"/>
                          <a:cs typeface="Poppins"/>
                          <a:sym typeface="Poppins"/>
                        </a:rPr>
                        <a:t>Evaluation Metrics</a:t>
                      </a:r>
                      <a:endParaRPr sz="15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E9B913"/>
                          </a:solidFill>
                          <a:latin typeface="Poppins"/>
                          <a:ea typeface="Poppins"/>
                          <a:cs typeface="Poppins"/>
                          <a:sym typeface="Poppins"/>
                        </a:rPr>
                        <a:t>AUC Scores</a:t>
                      </a:r>
                      <a:endParaRPr sz="15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bl>
          </a:graphicData>
        </a:graphic>
      </p:graphicFrame>
      <p:sp>
        <p:nvSpPr>
          <p:cNvPr id="185" name="Google Shape;185;p35"/>
          <p:cNvSpPr txBox="1"/>
          <p:nvPr/>
        </p:nvSpPr>
        <p:spPr>
          <a:xfrm>
            <a:off x="232638" y="3445075"/>
            <a:ext cx="8678700" cy="1494000"/>
          </a:xfrm>
          <a:prstGeom prst="rect">
            <a:avLst/>
          </a:prstGeom>
          <a:noFill/>
          <a:ln>
            <a:noFill/>
          </a:ln>
        </p:spPr>
        <p:txBody>
          <a:bodyPr anchorCtr="0" anchor="t" bIns="91425" lIns="91425" spcFirstLastPara="1" rIns="91425" wrap="square" tIns="91425">
            <a:noAutofit/>
          </a:bodyPr>
          <a:lstStyle/>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Created a stopword list:</a:t>
            </a:r>
            <a:r>
              <a:rPr b="0" i="0" lang="en" sz="1400" u="none" cap="none" strike="noStrike">
                <a:solidFill>
                  <a:srgbClr val="F3F3F3"/>
                </a:solidFill>
                <a:latin typeface="Poppins"/>
                <a:ea typeface="Poppins"/>
                <a:cs typeface="Poppins"/>
                <a:sym typeface="Poppins"/>
              </a:rPr>
              <a:t> </a:t>
            </a:r>
            <a:r>
              <a:rPr b="0" i="0" lang="en" sz="1400" u="sng" cap="none" strike="noStrike">
                <a:solidFill>
                  <a:schemeClr val="hlink"/>
                </a:solidFill>
                <a:latin typeface="Poppins"/>
                <a:ea typeface="Poppins"/>
                <a:cs typeface="Poppins"/>
                <a:sym typeface="Poppins"/>
                <a:hlinkClick r:id="rId3"/>
              </a:rPr>
              <a:t>https://github.com/gayatrivenugopal/hindi-corpus-stoplemmas</a:t>
            </a:r>
            <a:endParaRPr b="0" i="0" sz="1400" u="none" cap="none" strike="noStrike">
              <a:solidFill>
                <a:srgbClr val="F3F3F3"/>
              </a:solidFill>
              <a:latin typeface="Poppins"/>
              <a:ea typeface="Poppins"/>
              <a:cs typeface="Poppins"/>
              <a:sym typeface="Poppins"/>
            </a:endParaRPr>
          </a:p>
          <a:p>
            <a:pPr indent="-175995" lvl="0" marL="216000" marR="0" rtl="0" algn="just">
              <a:lnSpc>
                <a:spcPct val="103000"/>
              </a:lnSpc>
              <a:spcBef>
                <a:spcPts val="0"/>
              </a:spcBef>
              <a:spcAft>
                <a:spcPts val="0"/>
              </a:spcAft>
              <a:buClr>
                <a:srgbClr val="000000"/>
              </a:buClr>
              <a:buSzPts val="1400"/>
              <a:buFont typeface="Arial"/>
              <a:buNone/>
            </a:pPr>
            <a:r>
              <a:t/>
            </a:r>
            <a:endParaRPr b="0" i="0" sz="1400" u="none" cap="none" strike="noStrike">
              <a:solidFill>
                <a:srgbClr val="E9B913"/>
              </a:solidFill>
              <a:latin typeface="Poppins"/>
              <a:ea typeface="Poppins"/>
              <a:cs typeface="Poppins"/>
              <a:sym typeface="Poppins"/>
            </a:endParaRPr>
          </a:p>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Normalised feature values</a:t>
            </a:r>
            <a:endParaRPr b="0" i="0" sz="1400" u="none" cap="none" strike="noStrike">
              <a:solidFill>
                <a:srgbClr val="E9B913"/>
              </a:solidFill>
              <a:latin typeface="Poppins"/>
              <a:ea typeface="Poppins"/>
              <a:cs typeface="Poppins"/>
              <a:sym typeface="Poppins"/>
            </a:endParaRPr>
          </a:p>
          <a:p>
            <a:pPr indent="-175995" lvl="0" marL="216000" marR="0" rtl="0" algn="just">
              <a:lnSpc>
                <a:spcPct val="103000"/>
              </a:lnSpc>
              <a:spcBef>
                <a:spcPts val="0"/>
              </a:spcBef>
              <a:spcAft>
                <a:spcPts val="0"/>
              </a:spcAft>
              <a:buClr>
                <a:srgbClr val="000000"/>
              </a:buClr>
              <a:buSzPts val="1400"/>
              <a:buFont typeface="Arial"/>
              <a:buNone/>
            </a:pPr>
            <a:r>
              <a:t/>
            </a:r>
            <a:endParaRPr b="0" i="0" sz="1400" u="none" cap="none" strike="noStrike">
              <a:solidFill>
                <a:srgbClr val="E9B913"/>
              </a:solidFill>
              <a:latin typeface="Poppins"/>
              <a:ea typeface="Poppins"/>
              <a:cs typeface="Poppins"/>
              <a:sym typeface="Poppins"/>
            </a:endParaRPr>
          </a:p>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We used soft voting classification and random search hyperparameter tuning of the models. Receiver Operating Characteristic (ROC) scores were used to tune the models.</a:t>
            </a:r>
            <a:endParaRPr b="0" i="0" sz="1400" u="none" cap="none" strike="noStrike">
              <a:solidFill>
                <a:srgbClr val="E9B913"/>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9" name="Shape 189"/>
        <p:cNvGrpSpPr/>
        <p:nvPr/>
      </p:nvGrpSpPr>
      <p:grpSpPr>
        <a:xfrm>
          <a:off x="0" y="0"/>
          <a:ext cx="0" cy="0"/>
          <a:chOff x="0" y="0"/>
          <a:chExt cx="0" cy="0"/>
        </a:xfrm>
      </p:grpSpPr>
      <p:graphicFrame>
        <p:nvGraphicFramePr>
          <p:cNvPr id="190" name="Google Shape;190;p36"/>
          <p:cNvGraphicFramePr/>
          <p:nvPr/>
        </p:nvGraphicFramePr>
        <p:xfrm>
          <a:off x="1354713" y="365700"/>
          <a:ext cx="3000000" cy="3000000"/>
        </p:xfrm>
        <a:graphic>
          <a:graphicData uri="http://schemas.openxmlformats.org/drawingml/2006/table">
            <a:tbl>
              <a:tblPr>
                <a:noFill/>
                <a:tableStyleId>{1CB52DAE-3EA0-4432-BE92-8DDD6544A83A}</a:tableStyleId>
              </a:tblPr>
              <a:tblGrid>
                <a:gridCol w="3195925"/>
                <a:gridCol w="3238650"/>
              </a:tblGrid>
              <a:tr h="199875">
                <a:tc>
                  <a:txBody>
                    <a:bodyPr/>
                    <a:lstStyle/>
                    <a:p>
                      <a:pPr indent="0" lvl="0" marL="19800" marR="0" rtl="0" algn="ctr">
                        <a:lnSpc>
                          <a:spcPct val="100000"/>
                        </a:lnSpc>
                        <a:spcBef>
                          <a:spcPts val="0"/>
                        </a:spcBef>
                        <a:spcAft>
                          <a:spcPts val="0"/>
                        </a:spcAft>
                        <a:buClr>
                          <a:srgbClr val="000000"/>
                        </a:buClr>
                        <a:buSzPts val="1800"/>
                        <a:buFont typeface="Arial"/>
                        <a:buNone/>
                      </a:pPr>
                      <a:r>
                        <a:rPr b="1" lang="en" sz="1800" u="none" cap="none" strike="noStrike">
                          <a:solidFill>
                            <a:srgbClr val="E9B913"/>
                          </a:solidFill>
                          <a:latin typeface="Poppins"/>
                          <a:ea typeface="Poppins"/>
                          <a:cs typeface="Poppins"/>
                          <a:sym typeface="Poppins"/>
                        </a:rPr>
                        <a:t>Model</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b="1" lang="en" sz="1800" u="none" cap="none" strike="noStrike">
                          <a:solidFill>
                            <a:srgbClr val="E9B913"/>
                          </a:solidFill>
                          <a:latin typeface="Poppins"/>
                          <a:ea typeface="Poppins"/>
                          <a:cs typeface="Poppins"/>
                          <a:sym typeface="Poppins"/>
                        </a:rPr>
                        <a:t>AUC Score</a:t>
                      </a:r>
                      <a:endParaRPr b="1"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Ada</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0.776</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Tuned Ada</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439"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0.781</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Extra Trees</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0.760</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321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Tuned Extra Trees</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0.762</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Gradient Boosting</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0.783</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Tuned Gradient Boosting</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0.755</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Random Forest</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0.770</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364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Tuned Random Forest</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0.785</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XGBoost</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0.785</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240975">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Tuned XGBoost</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0.782</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345750">
                <a:tc>
                  <a:txBody>
                    <a:bodyPr/>
                    <a:lstStyle/>
                    <a:p>
                      <a:pPr indent="0" lvl="0" marL="19800"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Soft Voting</a:t>
                      </a:r>
                      <a:endParaRPr sz="1800" u="none" cap="none" strike="noStrike">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19439" marR="0" rtl="0" algn="ctr">
                        <a:lnSpc>
                          <a:spcPct val="100000"/>
                        </a:lnSpc>
                        <a:spcBef>
                          <a:spcPts val="0"/>
                        </a:spcBef>
                        <a:spcAft>
                          <a:spcPts val="0"/>
                        </a:spcAft>
                        <a:buClr>
                          <a:srgbClr val="000000"/>
                        </a:buClr>
                        <a:buSzPts val="1800"/>
                        <a:buFont typeface="Arial"/>
                        <a:buNone/>
                      </a:pPr>
                      <a:r>
                        <a:rPr lang="en" sz="1800" u="none" cap="none" strike="noStrike">
                          <a:solidFill>
                            <a:srgbClr val="E9B913"/>
                          </a:solidFill>
                          <a:latin typeface="Poppins"/>
                          <a:ea typeface="Poppins"/>
                          <a:cs typeface="Poppins"/>
                          <a:sym typeface="Poppins"/>
                        </a:rPr>
                        <a:t>0.790</a:t>
                      </a:r>
                      <a:endParaRPr sz="1800" u="none" cap="none" strike="noStrike">
                        <a:solidFill>
                          <a:srgbClr val="E9B913"/>
                        </a:solidFill>
                        <a:latin typeface="Poppins"/>
                        <a:ea typeface="Poppins"/>
                        <a:cs typeface="Poppins"/>
                        <a:sym typeface="Poppins"/>
                      </a:endParaRPr>
                    </a:p>
                  </a:txBody>
                  <a:tcPr marT="45725" marB="45725" marR="90000" marL="90000">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4" name="Shape 194"/>
        <p:cNvGrpSpPr/>
        <p:nvPr/>
      </p:nvGrpSpPr>
      <p:grpSpPr>
        <a:xfrm>
          <a:off x="0" y="0"/>
          <a:ext cx="0" cy="0"/>
          <a:chOff x="0" y="0"/>
          <a:chExt cx="0" cy="0"/>
        </a:xfrm>
      </p:grpSpPr>
      <p:sp>
        <p:nvSpPr>
          <p:cNvPr id="195" name="Google Shape;195;p37"/>
          <p:cNvSpPr txBox="1"/>
          <p:nvPr/>
        </p:nvSpPr>
        <p:spPr>
          <a:xfrm>
            <a:off x="195300" y="143175"/>
            <a:ext cx="76272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Ongoing and Future Work</a:t>
            </a:r>
            <a:endParaRPr b="1" i="0" sz="2400" u="none" cap="none" strike="noStrike">
              <a:solidFill>
                <a:srgbClr val="E9B913"/>
              </a:solidFill>
              <a:latin typeface="Poppins"/>
              <a:ea typeface="Poppins"/>
              <a:cs typeface="Poppins"/>
              <a:sym typeface="Poppins"/>
            </a:endParaRPr>
          </a:p>
        </p:txBody>
      </p:sp>
      <p:sp>
        <p:nvSpPr>
          <p:cNvPr id="196" name="Google Shape;196;p37"/>
          <p:cNvSpPr txBox="1"/>
          <p:nvPr/>
        </p:nvSpPr>
        <p:spPr>
          <a:xfrm>
            <a:off x="880100" y="1260450"/>
            <a:ext cx="7474200" cy="262260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Analysis of user data</a:t>
            </a:r>
            <a:endParaRPr b="0" i="0" sz="1400" u="none" cap="none" strike="noStrike">
              <a:solidFill>
                <a:srgbClr val="E9B913"/>
              </a:solidFill>
              <a:latin typeface="Poppins"/>
              <a:ea typeface="Poppins"/>
              <a:cs typeface="Poppins"/>
              <a:sym typeface="Poppins"/>
            </a:endParaRPr>
          </a:p>
          <a:p>
            <a:pPr indent="-175995" lvl="0" marL="216000" marR="0" rtl="0" algn="just">
              <a:lnSpc>
                <a:spcPct val="103000"/>
              </a:lnSpc>
              <a:spcBef>
                <a:spcPts val="0"/>
              </a:spcBef>
              <a:spcAft>
                <a:spcPts val="0"/>
              </a:spcAft>
              <a:buClr>
                <a:srgbClr val="FFFFFF"/>
              </a:buClr>
              <a:buSzPts val="630"/>
              <a:buFont typeface="Noto Sans Symbols"/>
              <a:buNone/>
            </a:pPr>
            <a:r>
              <a:t/>
            </a:r>
            <a:endParaRPr b="0" i="0" sz="1400" u="none" cap="none" strike="noStrike">
              <a:solidFill>
                <a:srgbClr val="E9B913"/>
              </a:solidFill>
              <a:latin typeface="Poppins"/>
              <a:ea typeface="Poppins"/>
              <a:cs typeface="Poppins"/>
              <a:sym typeface="Poppins"/>
            </a:endParaRPr>
          </a:p>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Hyperparameter tuning using Grid Search</a:t>
            </a:r>
            <a:endParaRPr b="0" i="0" sz="1400" u="none" cap="none" strike="noStrike">
              <a:solidFill>
                <a:srgbClr val="E9B913"/>
              </a:solidFill>
              <a:latin typeface="Poppins"/>
              <a:ea typeface="Poppins"/>
              <a:cs typeface="Poppins"/>
              <a:sym typeface="Poppins"/>
            </a:endParaRPr>
          </a:p>
          <a:p>
            <a:pPr indent="-175995" lvl="0" marL="216000" marR="0" rtl="0" algn="just">
              <a:lnSpc>
                <a:spcPct val="103000"/>
              </a:lnSpc>
              <a:spcBef>
                <a:spcPts val="0"/>
              </a:spcBef>
              <a:spcAft>
                <a:spcPts val="0"/>
              </a:spcAft>
              <a:buClr>
                <a:srgbClr val="FFFFFF"/>
              </a:buClr>
              <a:buSzPts val="630"/>
              <a:buFont typeface="Noto Sans Symbols"/>
              <a:buNone/>
            </a:pPr>
            <a:r>
              <a:t/>
            </a:r>
            <a:endParaRPr b="0" i="0" sz="1400" u="none" cap="none" strike="noStrike">
              <a:solidFill>
                <a:srgbClr val="E9B913"/>
              </a:solidFill>
              <a:latin typeface="Poppins"/>
              <a:ea typeface="Poppins"/>
              <a:cs typeface="Poppins"/>
              <a:sym typeface="Poppins"/>
            </a:endParaRPr>
          </a:p>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Adding fasttext embeddings as a feature for classification</a:t>
            </a:r>
            <a:endParaRPr b="0" i="0" sz="1400" u="none" cap="none" strike="noStrike">
              <a:solidFill>
                <a:srgbClr val="E9B913"/>
              </a:solidFill>
              <a:latin typeface="Poppins"/>
              <a:ea typeface="Poppins"/>
              <a:cs typeface="Poppins"/>
              <a:sym typeface="Poppins"/>
            </a:endParaRPr>
          </a:p>
          <a:p>
            <a:pPr indent="-175995" lvl="0" marL="216000" marR="0" rtl="0" algn="just">
              <a:lnSpc>
                <a:spcPct val="103000"/>
              </a:lnSpc>
              <a:spcBef>
                <a:spcPts val="0"/>
              </a:spcBef>
              <a:spcAft>
                <a:spcPts val="0"/>
              </a:spcAft>
              <a:buClr>
                <a:srgbClr val="FFFFFF"/>
              </a:buClr>
              <a:buSzPts val="630"/>
              <a:buFont typeface="Noto Sans Symbols"/>
              <a:buNone/>
            </a:pPr>
            <a:r>
              <a:t/>
            </a:r>
            <a:endParaRPr b="0" i="0" sz="1400" u="none" cap="none" strike="noStrike">
              <a:solidFill>
                <a:srgbClr val="E9B913"/>
              </a:solidFill>
              <a:latin typeface="Poppins"/>
              <a:ea typeface="Poppins"/>
              <a:cs typeface="Poppins"/>
              <a:sym typeface="Poppins"/>
            </a:endParaRPr>
          </a:p>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Treating the task as a token classification task – using data from Task 1</a:t>
            </a:r>
            <a:endParaRPr b="0" i="0" sz="1400" u="none" cap="none" strike="noStrike">
              <a:solidFill>
                <a:srgbClr val="E9B913"/>
              </a:solidFill>
              <a:latin typeface="Poppins"/>
              <a:ea typeface="Poppins"/>
              <a:cs typeface="Poppins"/>
              <a:sym typeface="Poppins"/>
            </a:endParaRPr>
          </a:p>
          <a:p>
            <a:pPr indent="-175995" lvl="0" marL="216000" marR="0" rtl="0" algn="just">
              <a:lnSpc>
                <a:spcPct val="103000"/>
              </a:lnSpc>
              <a:spcBef>
                <a:spcPts val="0"/>
              </a:spcBef>
              <a:spcAft>
                <a:spcPts val="0"/>
              </a:spcAft>
              <a:buClr>
                <a:srgbClr val="FFFFFF"/>
              </a:buClr>
              <a:buSzPts val="630"/>
              <a:buFont typeface="Noto Sans Symbols"/>
              <a:buNone/>
            </a:pPr>
            <a:r>
              <a:t/>
            </a:r>
            <a:endParaRPr b="0" i="0" sz="1400" u="none" cap="none" strike="noStrike">
              <a:solidFill>
                <a:srgbClr val="E9B913"/>
              </a:solidFill>
              <a:latin typeface="Poppins"/>
              <a:ea typeface="Poppins"/>
              <a:cs typeface="Poppins"/>
              <a:sym typeface="Poppins"/>
            </a:endParaRPr>
          </a:p>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Word sense disambiguation</a:t>
            </a:r>
            <a:endParaRPr b="0" i="0" sz="1400" u="none" cap="none" strike="noStrike">
              <a:solidFill>
                <a:srgbClr val="E9B913"/>
              </a:solidFill>
              <a:latin typeface="Poppins"/>
              <a:ea typeface="Poppins"/>
              <a:cs typeface="Poppins"/>
              <a:sym typeface="Poppins"/>
            </a:endParaRPr>
          </a:p>
          <a:p>
            <a:pPr indent="-175995" lvl="0" marL="216000" marR="0" rtl="0" algn="just">
              <a:lnSpc>
                <a:spcPct val="103000"/>
              </a:lnSpc>
              <a:spcBef>
                <a:spcPts val="0"/>
              </a:spcBef>
              <a:spcAft>
                <a:spcPts val="0"/>
              </a:spcAft>
              <a:buClr>
                <a:srgbClr val="FFFFFF"/>
              </a:buClr>
              <a:buSzPts val="630"/>
              <a:buFont typeface="Noto Sans Symbols"/>
              <a:buNone/>
            </a:pPr>
            <a:r>
              <a:t/>
            </a:r>
            <a:endParaRPr b="0" i="0" sz="1400" u="none" cap="none" strike="noStrike">
              <a:solidFill>
                <a:srgbClr val="E9B913"/>
              </a:solidFill>
              <a:latin typeface="Poppins"/>
              <a:ea typeface="Poppins"/>
              <a:cs typeface="Poppins"/>
              <a:sym typeface="Poppins"/>
            </a:endParaRPr>
          </a:p>
          <a:p>
            <a:pPr indent="-216000" lvl="0" marL="216000" marR="0" rtl="0" algn="just">
              <a:lnSpc>
                <a:spcPct val="103000"/>
              </a:lnSpc>
              <a:spcBef>
                <a:spcPts val="0"/>
              </a:spcBef>
              <a:spcAft>
                <a:spcPts val="0"/>
              </a:spcAft>
              <a:buClr>
                <a:srgbClr val="E9B913"/>
              </a:buClr>
              <a:buSzPts val="630"/>
              <a:buFont typeface="Poppins"/>
              <a:buChar char="●"/>
            </a:pPr>
            <a:r>
              <a:rPr b="0" i="0" lang="en" sz="1400" u="none" cap="none" strike="noStrike">
                <a:solidFill>
                  <a:srgbClr val="E9B913"/>
                </a:solidFill>
                <a:latin typeface="Poppins"/>
                <a:ea typeface="Poppins"/>
                <a:cs typeface="Poppins"/>
                <a:sym typeface="Poppins"/>
              </a:rPr>
              <a:t>Synonym selection and substitution</a:t>
            </a:r>
            <a:endParaRPr b="0" i="0" sz="1400" u="none" cap="none" strike="noStrike">
              <a:solidFill>
                <a:srgbClr val="E9B913"/>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0" name="Shape 200"/>
        <p:cNvGrpSpPr/>
        <p:nvPr/>
      </p:nvGrpSpPr>
      <p:grpSpPr>
        <a:xfrm>
          <a:off x="0" y="0"/>
          <a:ext cx="0" cy="0"/>
          <a:chOff x="0" y="0"/>
          <a:chExt cx="0" cy="0"/>
        </a:xfrm>
      </p:grpSpPr>
      <p:sp>
        <p:nvSpPr>
          <p:cNvPr id="201" name="Google Shape;201;p38"/>
          <p:cNvSpPr txBox="1"/>
          <p:nvPr/>
        </p:nvSpPr>
        <p:spPr>
          <a:xfrm>
            <a:off x="195300" y="143175"/>
            <a:ext cx="76272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Language Resources</a:t>
            </a:r>
            <a:endParaRPr b="1" i="0" sz="2400" u="none" cap="none" strike="noStrike">
              <a:solidFill>
                <a:srgbClr val="E9B913"/>
              </a:solidFill>
              <a:latin typeface="Poppins"/>
              <a:ea typeface="Poppins"/>
              <a:cs typeface="Poppins"/>
              <a:sym typeface="Poppins"/>
            </a:endParaRPr>
          </a:p>
        </p:txBody>
      </p:sp>
      <p:sp>
        <p:nvSpPr>
          <p:cNvPr id="202" name="Google Shape;202;p38"/>
          <p:cNvSpPr txBox="1"/>
          <p:nvPr/>
        </p:nvSpPr>
        <p:spPr>
          <a:xfrm>
            <a:off x="338550" y="859050"/>
            <a:ext cx="8466900" cy="3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Resource#1:</a:t>
            </a:r>
            <a:r>
              <a:rPr b="0" i="0" lang="en" sz="1200" u="none" cap="none" strike="noStrike">
                <a:solidFill>
                  <a:srgbClr val="E9B913"/>
                </a:solidFill>
                <a:latin typeface="Poppins"/>
                <a:ea typeface="Poppins"/>
                <a:cs typeface="Poppins"/>
                <a:sym typeface="Poppins"/>
              </a:rPr>
              <a:t> Aesthetics Corpus</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Resource#2:</a:t>
            </a:r>
            <a:r>
              <a:rPr b="0" i="0" lang="en" sz="1200" u="none" cap="none" strike="noStrike">
                <a:solidFill>
                  <a:srgbClr val="E9B913"/>
                </a:solidFill>
                <a:latin typeface="Poppins"/>
                <a:ea typeface="Poppins"/>
                <a:cs typeface="Poppins"/>
                <a:sym typeface="Poppins"/>
              </a:rPr>
              <a:t> The Open Parallel Corpus (n.d.). Retrieved July 12, 2019, from </a:t>
            </a:r>
            <a:r>
              <a:rPr b="0" i="0" lang="en" sz="1200" u="sng" cap="none" strike="noStrike">
                <a:solidFill>
                  <a:schemeClr val="hlink"/>
                </a:solidFill>
                <a:latin typeface="Poppins"/>
                <a:ea typeface="Poppins"/>
                <a:cs typeface="Poppins"/>
                <a:sym typeface="Poppins"/>
                <a:hlinkClick r:id="rId3"/>
              </a:rPr>
              <a:t>http://opus.nlpl.eu/</a:t>
            </a:r>
            <a:r>
              <a:rPr b="0" i="0" lang="en" sz="1200" u="none" cap="none" strike="noStrike">
                <a:solidFill>
                  <a:srgbClr val="E9B913"/>
                </a:solidFill>
                <a:latin typeface="Poppins"/>
                <a:ea typeface="Poppins"/>
                <a:cs typeface="Poppins"/>
                <a:sym typeface="Poppins"/>
              </a:rPr>
              <a:t>.</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Resource#3:</a:t>
            </a:r>
            <a:r>
              <a:rPr b="0" i="0" lang="en" sz="1200" u="none" cap="none" strike="noStrike">
                <a:solidFill>
                  <a:srgbClr val="E9B913"/>
                </a:solidFill>
                <a:latin typeface="Poppins"/>
                <a:ea typeface="Poppins"/>
                <a:cs typeface="Poppins"/>
                <a:sym typeface="Poppins"/>
              </a:rPr>
              <a:t> CFILT Hindi Corpus (n.d.). Retrieved July 15, 2019, from </a:t>
            </a:r>
            <a:r>
              <a:rPr b="0" i="0" lang="en" sz="1200" u="sng" cap="none" strike="noStrike">
                <a:solidFill>
                  <a:schemeClr val="hlink"/>
                </a:solidFill>
                <a:latin typeface="Poppins"/>
                <a:ea typeface="Poppins"/>
                <a:cs typeface="Poppins"/>
                <a:sym typeface="Poppins"/>
                <a:hlinkClick r:id="rId4"/>
              </a:rPr>
              <a:t>https://www.cfilt.iitb.ac.in/Downloads.html</a:t>
            </a:r>
            <a:r>
              <a:rPr b="0" i="0" lang="en" sz="1200" u="none" cap="none" strike="noStrike">
                <a:solidFill>
                  <a:srgbClr val="E9B913"/>
                </a:solidFill>
                <a:latin typeface="Poppins"/>
                <a:ea typeface="Poppins"/>
                <a:cs typeface="Poppins"/>
                <a:sym typeface="Poppins"/>
              </a:rPr>
              <a:t>.</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Resource#4: </a:t>
            </a:r>
            <a:r>
              <a:rPr b="0" i="0" lang="en" sz="1200" u="none" cap="none" strike="noStrike">
                <a:solidFill>
                  <a:srgbClr val="E9B913"/>
                </a:solidFill>
                <a:latin typeface="Poppins"/>
                <a:ea typeface="Poppins"/>
                <a:cs typeface="Poppins"/>
                <a:sym typeface="Poppins"/>
              </a:rPr>
              <a:t>Kunchukuttan, A., Mehta, P. &amp; Bhattacharyya, P. (2018). The IIT Bombay English-Hindi Parallel Corpus. Language Resources and </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E9B913"/>
                </a:solidFill>
                <a:latin typeface="Poppins"/>
                <a:ea typeface="Poppins"/>
                <a:cs typeface="Poppins"/>
                <a:sym typeface="Poppins"/>
              </a:rPr>
              <a:t>Evaluation Conference.</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Resource#5: </a:t>
            </a:r>
            <a:r>
              <a:rPr b="0" i="0" lang="en" sz="1200" u="none" cap="none" strike="noStrike">
                <a:solidFill>
                  <a:srgbClr val="E9B913"/>
                </a:solidFill>
                <a:latin typeface="Poppins"/>
                <a:ea typeface="Poppins"/>
                <a:cs typeface="Poppins"/>
                <a:sym typeface="Poppins"/>
              </a:rPr>
              <a:t>English-Hindi Tourism Text Corpus – EILMT (October, 2016). EILMT Consortia, CDAC Pune. Retrieved July 15, 2019, from </a:t>
            </a:r>
            <a:r>
              <a:rPr b="0" i="0" lang="en" sz="1200" u="sng" cap="none" strike="noStrike">
                <a:solidFill>
                  <a:schemeClr val="hlink"/>
                </a:solidFill>
                <a:latin typeface="Poppins"/>
                <a:ea typeface="Poppins"/>
                <a:cs typeface="Poppins"/>
                <a:sym typeface="Poppins"/>
                <a:hlinkClick r:id="rId5"/>
              </a:rPr>
              <a:t>http://www.tdil-dc.in</a:t>
            </a:r>
            <a:r>
              <a:rPr b="0" i="0" lang="en" sz="1200" u="none" cap="none" strike="noStrike">
                <a:solidFill>
                  <a:srgbClr val="E9B913"/>
                </a:solidFill>
                <a:latin typeface="Poppins"/>
                <a:ea typeface="Poppins"/>
                <a:cs typeface="Poppins"/>
                <a:sym typeface="Poppins"/>
              </a:rPr>
              <a:t>.</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Resource#6:</a:t>
            </a:r>
            <a:r>
              <a:rPr b="0" i="0" lang="en" sz="1200" u="none" cap="none" strike="noStrike">
                <a:solidFill>
                  <a:srgbClr val="E9B913"/>
                </a:solidFill>
                <a:latin typeface="Poppins"/>
                <a:ea typeface="Poppins"/>
                <a:cs typeface="Poppins"/>
                <a:sym typeface="Poppins"/>
              </a:rPr>
              <a:t> Hindi-English Agriculture &amp; Entertainment Text Corpus ILCI-II (May, 2017). ILCI Consortium, JNU. Retrieved July 15, 2019, from</a:t>
            </a:r>
            <a:r>
              <a:rPr b="0" i="0" lang="en" sz="1200" u="none" cap="none" strike="noStrike">
                <a:solidFill>
                  <a:schemeClr val="dk1"/>
                </a:solidFill>
                <a:latin typeface="Poppins"/>
                <a:ea typeface="Poppins"/>
                <a:cs typeface="Poppins"/>
                <a:sym typeface="Poppins"/>
              </a:rPr>
              <a:t> </a:t>
            </a:r>
            <a:r>
              <a:rPr b="0" i="0" lang="en" sz="1200" u="sng" cap="none" strike="noStrike">
                <a:solidFill>
                  <a:schemeClr val="hlink"/>
                </a:solidFill>
                <a:latin typeface="Poppins"/>
                <a:ea typeface="Poppins"/>
                <a:cs typeface="Poppins"/>
                <a:sym typeface="Poppins"/>
                <a:hlinkClick r:id="rId6"/>
              </a:rPr>
              <a:t>http://www.tdil-dc.in</a:t>
            </a:r>
            <a:r>
              <a:rPr b="0" i="0" lang="en" sz="1200" u="none" cap="none" strike="noStrike">
                <a:solidFill>
                  <a:srgbClr val="E9B913"/>
                </a:solidFill>
                <a:latin typeface="Poppins"/>
                <a:ea typeface="Poppins"/>
                <a:cs typeface="Poppins"/>
                <a:sym typeface="Poppins"/>
              </a:rPr>
              <a:t>.</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Resource#7: </a:t>
            </a:r>
            <a:r>
              <a:rPr b="0" i="0" lang="en" sz="1200" u="none" cap="none" strike="noStrike">
                <a:solidFill>
                  <a:srgbClr val="E9B913"/>
                </a:solidFill>
                <a:latin typeface="Poppins"/>
                <a:ea typeface="Poppins"/>
                <a:cs typeface="Poppins"/>
                <a:sym typeface="Poppins"/>
              </a:rPr>
              <a:t>Hindi Monolingual Text Corpus ILCI-II (June, 2017). ILCI-II, JNU. Retrieved July 15, 2019, from </a:t>
            </a:r>
            <a:r>
              <a:rPr b="0" i="0" lang="en" sz="1200" u="sng" cap="none" strike="noStrike">
                <a:solidFill>
                  <a:schemeClr val="hlink"/>
                </a:solidFill>
                <a:latin typeface="Poppins"/>
                <a:ea typeface="Poppins"/>
                <a:cs typeface="Poppins"/>
                <a:sym typeface="Poppins"/>
                <a:hlinkClick r:id="rId7"/>
              </a:rPr>
              <a:t>http://www.tdil-dc.in</a:t>
            </a:r>
            <a:r>
              <a:rPr b="0" i="0" lang="en" sz="1200" u="none" cap="none" strike="noStrike">
                <a:solidFill>
                  <a:srgbClr val="E9B913"/>
                </a:solidFill>
                <a:latin typeface="Poppins"/>
                <a:ea typeface="Poppins"/>
                <a:cs typeface="Poppins"/>
                <a:sym typeface="Poppins"/>
              </a:rPr>
              <a:t>.</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Resource#8: </a:t>
            </a:r>
            <a:r>
              <a:rPr b="0" i="0" lang="en" sz="1200" u="none" cap="none" strike="noStrike">
                <a:solidFill>
                  <a:srgbClr val="E9B913"/>
                </a:solidFill>
                <a:latin typeface="Poppins"/>
                <a:ea typeface="Poppins"/>
                <a:cs typeface="Poppins"/>
                <a:sym typeface="Poppins"/>
              </a:rPr>
              <a:t>Hindi-English Health Text Corpus-ILCI (April, 2012). ILCI Consortium, JNU. Retrieved July 15, 2019, from </a:t>
            </a:r>
            <a:r>
              <a:rPr b="0" i="0" lang="en" sz="1200" u="sng" cap="none" strike="noStrike">
                <a:solidFill>
                  <a:schemeClr val="hlink"/>
                </a:solidFill>
                <a:latin typeface="Poppins"/>
                <a:ea typeface="Poppins"/>
                <a:cs typeface="Poppins"/>
                <a:sym typeface="Poppins"/>
                <a:hlinkClick r:id="rId8"/>
              </a:rPr>
              <a:t>http://www.tdil-dc.in</a:t>
            </a:r>
            <a:endParaRPr b="0" i="0" sz="12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E9B913"/>
                </a:solidFill>
                <a:latin typeface="Poppins"/>
                <a:ea typeface="Poppins"/>
                <a:cs typeface="Poppins"/>
                <a:sym typeface="Poppins"/>
              </a:rPr>
              <a:t>Language Resource#9: </a:t>
            </a:r>
            <a:r>
              <a:rPr b="0" i="0" lang="en" sz="1200" u="none" cap="none" strike="noStrike">
                <a:solidFill>
                  <a:srgbClr val="E9B913"/>
                </a:solidFill>
                <a:latin typeface="Poppins"/>
                <a:ea typeface="Poppins"/>
                <a:cs typeface="Poppins"/>
                <a:sym typeface="Poppins"/>
              </a:rPr>
              <a:t>Kunchukuttan, A., Kakwani, D., Golla, S., Bhattacharyya, A., Khapra, M. M., &amp; Kumar, P. (2020). AI4Bharat-IndicNLP Corpus: Monolingual Corpora and Word Embeddings for Indic Languages. arXiv preprint arXiv:2005.00085.</a:t>
            </a:r>
            <a:endParaRPr b="0" i="0" sz="1200" u="none" cap="none" strike="noStrike">
              <a:solidFill>
                <a:schemeClr val="dk1"/>
              </a:solidFill>
              <a:latin typeface="Poppins"/>
              <a:ea typeface="Poppins"/>
              <a:cs typeface="Poppins"/>
              <a:sym typeface="Poppins"/>
            </a:endParaRPr>
          </a:p>
          <a:p>
            <a:pPr indent="0" lvl="0" marL="457200" marR="0" rtl="0" algn="l">
              <a:lnSpc>
                <a:spcPct val="103000"/>
              </a:lnSpc>
              <a:spcBef>
                <a:spcPts val="0"/>
              </a:spcBef>
              <a:spcAft>
                <a:spcPts val="0"/>
              </a:spcAft>
              <a:buClr>
                <a:srgbClr val="000000"/>
              </a:buClr>
              <a:buSzPts val="1400"/>
              <a:buFont typeface="Arial"/>
              <a:buNone/>
            </a:pPr>
            <a:r>
              <a:t/>
            </a:r>
            <a:endParaRPr b="0" i="0" sz="1400" u="none" cap="none" strike="noStrike">
              <a:solidFill>
                <a:srgbClr val="E9B913"/>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6" name="Shape 206"/>
        <p:cNvGrpSpPr/>
        <p:nvPr/>
      </p:nvGrpSpPr>
      <p:grpSpPr>
        <a:xfrm>
          <a:off x="0" y="0"/>
          <a:ext cx="0" cy="0"/>
          <a:chOff x="0" y="0"/>
          <a:chExt cx="0" cy="0"/>
        </a:xfrm>
      </p:grpSpPr>
      <p:pic>
        <p:nvPicPr>
          <p:cNvPr id="207" name="Google Shape;207;p39"/>
          <p:cNvPicPr preferRelativeResize="0"/>
          <p:nvPr/>
        </p:nvPicPr>
        <p:blipFill rotWithShape="1">
          <a:blip r:embed="rId3">
            <a:alphaModFix/>
          </a:blip>
          <a:srcRect b="0" l="0" r="0" t="0"/>
          <a:stretch/>
        </p:blipFill>
        <p:spPr>
          <a:xfrm>
            <a:off x="238250" y="152400"/>
            <a:ext cx="4838698" cy="4838698"/>
          </a:xfrm>
          <a:prstGeom prst="rect">
            <a:avLst/>
          </a:prstGeom>
          <a:noFill/>
          <a:ln>
            <a:noFill/>
          </a:ln>
        </p:spPr>
      </p:pic>
      <p:sp>
        <p:nvSpPr>
          <p:cNvPr id="208" name="Google Shape;208;p39"/>
          <p:cNvSpPr txBox="1"/>
          <p:nvPr/>
        </p:nvSpPr>
        <p:spPr>
          <a:xfrm>
            <a:off x="5142375" y="2179625"/>
            <a:ext cx="3944400" cy="115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E9B913"/>
                </a:solidFill>
                <a:latin typeface="Poppins"/>
                <a:ea typeface="Poppins"/>
                <a:cs typeface="Poppins"/>
                <a:sym typeface="Poppins"/>
              </a:rPr>
              <a:t>Gayatri Venugopal</a:t>
            </a:r>
            <a:endParaRPr b="1" i="0" sz="18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E9B913"/>
                </a:solidFill>
                <a:latin typeface="Poppins"/>
                <a:ea typeface="Poppins"/>
                <a:cs typeface="Poppins"/>
                <a:sym typeface="Poppins"/>
              </a:rPr>
              <a:t>Twitter: </a:t>
            </a:r>
            <a:r>
              <a:rPr b="1" i="0" lang="en" sz="1200" u="none" cap="none" strike="noStrike">
                <a:solidFill>
                  <a:srgbClr val="E9B913"/>
                </a:solidFill>
                <a:latin typeface="Poppins"/>
                <a:ea typeface="Poppins"/>
                <a:cs typeface="Poppins"/>
                <a:sym typeface="Poppins"/>
              </a:rPr>
              <a:t>@speakingg3</a:t>
            </a:r>
            <a:endParaRPr b="1"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E9B913"/>
                </a:solidFill>
                <a:latin typeface="Poppins"/>
                <a:ea typeface="Poppins"/>
                <a:cs typeface="Poppins"/>
                <a:sym typeface="Poppins"/>
              </a:rPr>
              <a:t>https://gayatrivenugopal.wor</a:t>
            </a:r>
            <a:r>
              <a:rPr lang="en" sz="1200">
                <a:solidFill>
                  <a:srgbClr val="E9B913"/>
                </a:solidFill>
                <a:latin typeface="Poppins"/>
                <a:ea typeface="Poppins"/>
                <a:cs typeface="Poppins"/>
                <a:sym typeface="Poppins"/>
              </a:rPr>
              <a:t>dpress.com</a:t>
            </a:r>
            <a:endParaRPr sz="1200">
              <a:solidFill>
                <a:srgbClr val="E9B91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E9B913"/>
                </a:solidFill>
                <a:uFill>
                  <a:noFill/>
                </a:uFill>
                <a:latin typeface="Poppins"/>
                <a:ea typeface="Poppins"/>
                <a:cs typeface="Poppins"/>
                <a:sym typeface="Poppins"/>
                <a:hlinkClick r:id="rId4">
                  <a:extLst>
                    <a:ext uri="{A12FA001-AC4F-418D-AE19-62706E023703}">
                      <ahyp:hlinkClr val="tx"/>
                    </a:ext>
                  </a:extLst>
                </a:hlinkClick>
              </a:rPr>
              <a:t>gayatrivenugopal3@gmail.com</a:t>
            </a:r>
            <a:endParaRPr sz="1200">
              <a:solidFill>
                <a:srgbClr val="E9B913"/>
              </a:solidFill>
              <a:latin typeface="Poppins"/>
              <a:ea typeface="Poppins"/>
              <a:cs typeface="Poppins"/>
              <a:sym typeface="Poppins"/>
            </a:endParaRPr>
          </a:p>
          <a:p>
            <a:pPr indent="0" lvl="0" marL="0" rtl="0" algn="l">
              <a:spcBef>
                <a:spcPts val="0"/>
              </a:spcBef>
              <a:spcAft>
                <a:spcPts val="0"/>
              </a:spcAft>
              <a:buClr>
                <a:schemeClr val="dk1"/>
              </a:buClr>
              <a:buSzPts val="1600"/>
              <a:buFont typeface="Arial"/>
              <a:buNone/>
            </a:pPr>
            <a:r>
              <a:rPr lang="en" sz="1200">
                <a:solidFill>
                  <a:srgbClr val="E9B913"/>
                </a:solidFill>
                <a:latin typeface="Poppins"/>
                <a:ea typeface="Poppins"/>
                <a:cs typeface="Poppins"/>
                <a:sym typeface="Poppins"/>
              </a:rPr>
              <a:t>https://github.com/gayatrivenugopal/wwcode-connectforward</a:t>
            </a:r>
            <a:endParaRPr sz="1200">
              <a:solidFill>
                <a:srgbClr val="E9B91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E9B913"/>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6"/>
          <p:cNvSpPr txBox="1"/>
          <p:nvPr/>
        </p:nvSpPr>
        <p:spPr>
          <a:xfrm>
            <a:off x="195300" y="143175"/>
            <a:ext cx="43767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Text Simplification...Why?</a:t>
            </a:r>
            <a:endParaRPr b="1" i="0" sz="2400" u="none" cap="none" strike="noStrike">
              <a:solidFill>
                <a:schemeClr val="dk1"/>
              </a:solidFill>
              <a:latin typeface="Poppins"/>
              <a:ea typeface="Poppins"/>
              <a:cs typeface="Poppins"/>
              <a:sym typeface="Poppins"/>
            </a:endParaRPr>
          </a:p>
        </p:txBody>
      </p:sp>
      <p:pic>
        <p:nvPicPr>
          <p:cNvPr id="108" name="Google Shape;108;p26"/>
          <p:cNvPicPr preferRelativeResize="0"/>
          <p:nvPr/>
        </p:nvPicPr>
        <p:blipFill rotWithShape="1">
          <a:blip r:embed="rId3">
            <a:alphaModFix/>
          </a:blip>
          <a:srcRect b="0" l="0" r="0" t="0"/>
          <a:stretch/>
        </p:blipFill>
        <p:spPr>
          <a:xfrm>
            <a:off x="1766340" y="1089285"/>
            <a:ext cx="5609160" cy="666000"/>
          </a:xfrm>
          <a:prstGeom prst="rect">
            <a:avLst/>
          </a:prstGeom>
          <a:noFill/>
          <a:ln>
            <a:noFill/>
          </a:ln>
        </p:spPr>
      </p:pic>
      <p:pic>
        <p:nvPicPr>
          <p:cNvPr id="109" name="Google Shape;109;p26"/>
          <p:cNvPicPr preferRelativeResize="0"/>
          <p:nvPr/>
        </p:nvPicPr>
        <p:blipFill rotWithShape="1">
          <a:blip r:embed="rId4">
            <a:alphaModFix/>
          </a:blip>
          <a:srcRect b="0" l="0" r="0" t="0"/>
          <a:stretch/>
        </p:blipFill>
        <p:spPr>
          <a:xfrm>
            <a:off x="1766340" y="1790565"/>
            <a:ext cx="5611321" cy="2690280"/>
          </a:xfrm>
          <a:prstGeom prst="rect">
            <a:avLst/>
          </a:prstGeom>
          <a:noFill/>
          <a:ln>
            <a:noFill/>
          </a:ln>
        </p:spPr>
      </p:pic>
      <p:sp>
        <p:nvSpPr>
          <p:cNvPr id="110" name="Google Shape;110;p26"/>
          <p:cNvSpPr txBox="1"/>
          <p:nvPr/>
        </p:nvSpPr>
        <p:spPr>
          <a:xfrm>
            <a:off x="0" y="4573450"/>
            <a:ext cx="9144000" cy="4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E9B913"/>
                </a:solidFill>
                <a:latin typeface="Poppins"/>
                <a:ea typeface="Poppins"/>
                <a:cs typeface="Poppins"/>
                <a:sym typeface="Poppins"/>
              </a:rPr>
              <a:t>Sources</a:t>
            </a:r>
            <a:endParaRPr b="1" i="0" sz="800" u="sng" cap="none" strike="noStrike">
              <a:solidFill>
                <a:srgbClr val="E9B91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 </a:t>
            </a:r>
            <a:r>
              <a:rPr b="0" i="0" lang="en" sz="800" cap="none" strike="noStrike">
                <a:solidFill>
                  <a:srgbClr val="E9B913"/>
                </a:solidFill>
                <a:latin typeface="Poppins"/>
                <a:ea typeface="Poppins"/>
                <a:cs typeface="Poppins"/>
                <a:sym typeface="Poppins"/>
              </a:rPr>
              <a:t>https://twitter.com/shashitharoor/status/1305097520981225472?lang=en</a:t>
            </a:r>
            <a:endParaRPr b="0" i="0" sz="800" u="none" cap="none" strike="noStrike">
              <a:solidFill>
                <a:srgbClr val="E9B91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 </a:t>
            </a:r>
            <a:r>
              <a:rPr b="0" i="0" lang="en" sz="800" u="sng" cap="none" strike="noStrike">
                <a:solidFill>
                  <a:srgbClr val="E9B913"/>
                </a:solidFill>
                <a:latin typeface="Poppins"/>
                <a:ea typeface="Poppins"/>
                <a:cs typeface="Poppins"/>
                <a:sym typeface="Poppins"/>
              </a:rPr>
              <a:t>https://twitter.com/shashitharoor/status/861608665517895680?lang=en</a:t>
            </a:r>
            <a:endParaRPr b="0" i="0" sz="800" u="sng" cap="none" strike="noStrike">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4" name="Shape 114"/>
        <p:cNvGrpSpPr/>
        <p:nvPr/>
      </p:nvGrpSpPr>
      <p:grpSpPr>
        <a:xfrm>
          <a:off x="0" y="0"/>
          <a:ext cx="0" cy="0"/>
          <a:chOff x="0" y="0"/>
          <a:chExt cx="0" cy="0"/>
        </a:xfrm>
      </p:grpSpPr>
      <p:sp>
        <p:nvSpPr>
          <p:cNvPr id="115" name="Google Shape;115;p27"/>
          <p:cNvSpPr txBox="1"/>
          <p:nvPr/>
        </p:nvSpPr>
        <p:spPr>
          <a:xfrm>
            <a:off x="195300" y="143175"/>
            <a:ext cx="6339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Nomination Acceptance Speeches</a:t>
            </a:r>
            <a:endParaRPr b="1" i="0" sz="2400" u="none" cap="none" strike="noStrike">
              <a:solidFill>
                <a:schemeClr val="dk1"/>
              </a:solidFill>
              <a:latin typeface="Poppins"/>
              <a:ea typeface="Poppins"/>
              <a:cs typeface="Poppins"/>
              <a:sym typeface="Poppins"/>
            </a:endParaRPr>
          </a:p>
        </p:txBody>
      </p:sp>
      <p:sp>
        <p:nvSpPr>
          <p:cNvPr id="116" name="Google Shape;116;p27"/>
          <p:cNvSpPr txBox="1"/>
          <p:nvPr/>
        </p:nvSpPr>
        <p:spPr>
          <a:xfrm>
            <a:off x="0" y="4573450"/>
            <a:ext cx="9144000" cy="4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E9B913"/>
                </a:solidFill>
                <a:latin typeface="Poppins"/>
                <a:ea typeface="Poppins"/>
                <a:cs typeface="Poppins"/>
                <a:sym typeface="Poppins"/>
              </a:rPr>
              <a:t>Sources</a:t>
            </a:r>
            <a:endParaRPr b="1" i="0" sz="800" u="sng" cap="none" strike="noStrike">
              <a:solidFill>
                <a:srgbClr val="E9B91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 https://www.bloombergquint.com/gadfly/biden-and-trump-nomination-speeches-are-two-clashing-word-clouds</a:t>
            </a:r>
            <a:endParaRPr b="0" i="0" sz="8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p:txBody>
      </p:sp>
      <p:pic>
        <p:nvPicPr>
          <p:cNvPr id="117" name="Google Shape;117;p27"/>
          <p:cNvPicPr preferRelativeResize="0"/>
          <p:nvPr/>
        </p:nvPicPr>
        <p:blipFill rotWithShape="1">
          <a:blip r:embed="rId3">
            <a:alphaModFix/>
          </a:blip>
          <a:srcRect b="0" l="0" r="0" t="0"/>
          <a:stretch/>
        </p:blipFill>
        <p:spPr>
          <a:xfrm>
            <a:off x="3702525" y="1178433"/>
            <a:ext cx="3600000" cy="2025000"/>
          </a:xfrm>
          <a:prstGeom prst="rect">
            <a:avLst/>
          </a:prstGeom>
          <a:noFill/>
          <a:ln>
            <a:noFill/>
          </a:ln>
        </p:spPr>
      </p:pic>
      <p:graphicFrame>
        <p:nvGraphicFramePr>
          <p:cNvPr id="118" name="Google Shape;118;p27"/>
          <p:cNvGraphicFramePr/>
          <p:nvPr/>
        </p:nvGraphicFramePr>
        <p:xfrm>
          <a:off x="1560925" y="3287388"/>
          <a:ext cx="3000000" cy="3000000"/>
        </p:xfrm>
        <a:graphic>
          <a:graphicData uri="http://schemas.openxmlformats.org/drawingml/2006/table">
            <a:tbl>
              <a:tblPr>
                <a:noFill/>
                <a:tableStyleId>{354E25AD-548B-480B-8BFF-1A73C89D10C9}</a:tableStyleId>
              </a:tblPr>
              <a:tblGrid>
                <a:gridCol w="2141600"/>
                <a:gridCol w="1803900"/>
                <a:gridCol w="1796100"/>
              </a:tblGrid>
              <a:tr h="381000">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solidFill>
                            <a:srgbClr val="E9B913"/>
                          </a:solidFill>
                          <a:latin typeface="Poppins"/>
                          <a:ea typeface="Poppins"/>
                          <a:cs typeface="Poppins"/>
                          <a:sym typeface="Poppins"/>
                        </a:rPr>
                        <a:t>Flesch Reading Ease</a:t>
                      </a:r>
                      <a:endParaRPr sz="14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400"/>
                        <a:buFont typeface="Arial"/>
                        <a:buNone/>
                      </a:pPr>
                      <a:r>
                        <a:rPr lang="en" sz="1400" u="none" cap="none" strike="noStrike">
                          <a:solidFill>
                            <a:srgbClr val="E9B913"/>
                          </a:solidFill>
                          <a:latin typeface="Poppins"/>
                          <a:ea typeface="Poppins"/>
                          <a:cs typeface="Poppins"/>
                          <a:sym typeface="Poppins"/>
                        </a:rPr>
                        <a:t>(100% = simple)</a:t>
                      </a:r>
                      <a:endParaRPr sz="1400" u="none" cap="none" strike="noStrike">
                        <a:latin typeface="Poppins"/>
                        <a:ea typeface="Poppins"/>
                        <a:cs typeface="Poppins"/>
                        <a:sym typeface="Poppins"/>
                      </a:endParaRPr>
                    </a:p>
                  </a:txBody>
                  <a:tcPr marT="91425" marB="91425" marR="91425" marL="91425">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E9B913"/>
                          </a:solidFill>
                          <a:latin typeface="Poppins"/>
                          <a:ea typeface="Poppins"/>
                          <a:cs typeface="Poppins"/>
                          <a:sym typeface="Poppins"/>
                        </a:rPr>
                        <a:t>60%</a:t>
                      </a:r>
                      <a:endParaRPr sz="1400" u="none" cap="none" strike="noStrike">
                        <a:solidFill>
                          <a:srgbClr val="E9B913"/>
                        </a:solidFill>
                        <a:latin typeface="Poppins"/>
                        <a:ea typeface="Poppins"/>
                        <a:cs typeface="Poppins"/>
                        <a:sym typeface="Poppins"/>
                      </a:endParaRPr>
                    </a:p>
                  </a:txBody>
                  <a:tcPr marT="91425" marB="91425" marR="91425" marL="91425"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E9B913"/>
                          </a:solidFill>
                          <a:latin typeface="Poppins"/>
                          <a:ea typeface="Poppins"/>
                          <a:cs typeface="Poppins"/>
                          <a:sym typeface="Poppins"/>
                        </a:rPr>
                        <a:t>72.3%</a:t>
                      </a:r>
                      <a:endParaRPr sz="1400" u="none" cap="none" strike="noStrike">
                        <a:latin typeface="Poppins"/>
                        <a:ea typeface="Poppins"/>
                        <a:cs typeface="Poppins"/>
                        <a:sym typeface="Poppins"/>
                      </a:endParaRPr>
                    </a:p>
                  </a:txBody>
                  <a:tcPr marT="91425" marB="91425" marR="91425" marL="91425"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solidFill>
                            <a:srgbClr val="E9B913"/>
                          </a:solidFill>
                          <a:latin typeface="Poppins"/>
                          <a:ea typeface="Poppins"/>
                          <a:cs typeface="Poppins"/>
                          <a:sym typeface="Poppins"/>
                        </a:rPr>
                        <a:t>Length</a:t>
                      </a:r>
                      <a:endParaRPr sz="1400" u="none" cap="none" strike="noStrike">
                        <a:latin typeface="Poppins"/>
                        <a:ea typeface="Poppins"/>
                        <a:cs typeface="Poppins"/>
                        <a:sym typeface="Poppins"/>
                      </a:endParaRPr>
                    </a:p>
                  </a:txBody>
                  <a:tcPr marT="91425" marB="91425" marR="91425" marL="91425">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E9B913"/>
                          </a:solidFill>
                          <a:latin typeface="Poppins"/>
                          <a:ea typeface="Poppins"/>
                          <a:cs typeface="Poppins"/>
                          <a:sym typeface="Poppins"/>
                        </a:rPr>
                        <a:t>6944 words</a:t>
                      </a:r>
                      <a:endParaRPr sz="1400" u="none" cap="none" strike="noStrike">
                        <a:latin typeface="Poppins"/>
                        <a:ea typeface="Poppins"/>
                        <a:cs typeface="Poppins"/>
                        <a:sym typeface="Poppins"/>
                      </a:endParaRPr>
                    </a:p>
                  </a:txBody>
                  <a:tcPr marT="91425" marB="91425" marR="91425" marL="91425"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E9B913"/>
                          </a:solidFill>
                          <a:latin typeface="Poppins"/>
                          <a:ea typeface="Poppins"/>
                          <a:cs typeface="Poppins"/>
                          <a:sym typeface="Poppins"/>
                        </a:rPr>
                        <a:t>3196 words</a:t>
                      </a:r>
                      <a:endParaRPr sz="1400" u="none" cap="none" strike="noStrike">
                        <a:latin typeface="Poppins"/>
                        <a:ea typeface="Poppins"/>
                        <a:cs typeface="Poppins"/>
                        <a:sym typeface="Poppins"/>
                      </a:endParaRPr>
                    </a:p>
                  </a:txBody>
                  <a:tcPr marT="91425" marB="91425" marR="91425" marL="91425">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2" name="Shape 122"/>
        <p:cNvGrpSpPr/>
        <p:nvPr/>
      </p:nvGrpSpPr>
      <p:grpSpPr>
        <a:xfrm>
          <a:off x="0" y="0"/>
          <a:ext cx="0" cy="0"/>
          <a:chOff x="0" y="0"/>
          <a:chExt cx="0" cy="0"/>
        </a:xfrm>
      </p:grpSpPr>
      <p:sp>
        <p:nvSpPr>
          <p:cNvPr id="123" name="Google Shape;123;p28"/>
          <p:cNvSpPr txBox="1"/>
          <p:nvPr/>
        </p:nvSpPr>
        <p:spPr>
          <a:xfrm>
            <a:off x="195300" y="143175"/>
            <a:ext cx="6339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Text Simplification and its Applications</a:t>
            </a:r>
            <a:endParaRPr b="1" i="0" sz="2400" u="none" cap="none" strike="noStrike">
              <a:solidFill>
                <a:srgbClr val="E9B913"/>
              </a:solidFill>
              <a:latin typeface="Poppins"/>
              <a:ea typeface="Poppins"/>
              <a:cs typeface="Poppins"/>
              <a:sym typeface="Poppins"/>
            </a:endParaRPr>
          </a:p>
        </p:txBody>
      </p:sp>
      <p:sp>
        <p:nvSpPr>
          <p:cNvPr id="124" name="Google Shape;124;p28"/>
          <p:cNvSpPr txBox="1"/>
          <p:nvPr/>
        </p:nvSpPr>
        <p:spPr>
          <a:xfrm>
            <a:off x="0" y="4573450"/>
            <a:ext cx="9144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E9B913"/>
                </a:solidFill>
                <a:latin typeface="Poppins"/>
                <a:ea typeface="Poppins"/>
                <a:cs typeface="Poppins"/>
                <a:sym typeface="Poppins"/>
              </a:rPr>
              <a:t>Sources</a:t>
            </a:r>
            <a:endParaRPr b="1" i="0" sz="800" u="sng" cap="none" strike="noStrike">
              <a:solidFill>
                <a:srgbClr val="E9B91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 https://zenodo.org/record/2593329#.XIzyaayYW02 presented at the Department of Information and Communication Technologies, Universitat Pompeu Fabra, in the context of the María de Maeztu data-driven knowledge extraction strategic research program (MDM-2015-0502), by Horacio Saggion and Sanja Štajner in 2019.</a:t>
            </a:r>
            <a:endParaRPr b="0" i="0" sz="8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p:txBody>
      </p:sp>
      <p:pic>
        <p:nvPicPr>
          <p:cNvPr id="125" name="Google Shape;125;p28"/>
          <p:cNvPicPr preferRelativeResize="0"/>
          <p:nvPr/>
        </p:nvPicPr>
        <p:blipFill rotWithShape="1">
          <a:blip r:embed="rId3">
            <a:alphaModFix/>
          </a:blip>
          <a:srcRect b="0" l="0" r="0" t="0"/>
          <a:stretch/>
        </p:blipFill>
        <p:spPr>
          <a:xfrm>
            <a:off x="1402500" y="837663"/>
            <a:ext cx="6339001" cy="35524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9" name="Shape 129"/>
        <p:cNvGrpSpPr/>
        <p:nvPr/>
      </p:nvGrpSpPr>
      <p:grpSpPr>
        <a:xfrm>
          <a:off x="0" y="0"/>
          <a:ext cx="0" cy="0"/>
          <a:chOff x="0" y="0"/>
          <a:chExt cx="0" cy="0"/>
        </a:xfrm>
      </p:grpSpPr>
      <p:sp>
        <p:nvSpPr>
          <p:cNvPr id="130" name="Google Shape;130;p29"/>
          <p:cNvSpPr txBox="1"/>
          <p:nvPr/>
        </p:nvSpPr>
        <p:spPr>
          <a:xfrm>
            <a:off x="195300" y="143175"/>
            <a:ext cx="6339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Lexical Simplification Pipeline</a:t>
            </a:r>
            <a:endParaRPr b="1" i="0" sz="2400" u="none" cap="none" strike="noStrike">
              <a:solidFill>
                <a:srgbClr val="E9B913"/>
              </a:solidFill>
              <a:latin typeface="Poppins"/>
              <a:ea typeface="Poppins"/>
              <a:cs typeface="Poppins"/>
              <a:sym typeface="Poppins"/>
            </a:endParaRPr>
          </a:p>
        </p:txBody>
      </p:sp>
      <p:sp>
        <p:nvSpPr>
          <p:cNvPr id="131" name="Google Shape;131;p29"/>
          <p:cNvSpPr txBox="1"/>
          <p:nvPr/>
        </p:nvSpPr>
        <p:spPr>
          <a:xfrm>
            <a:off x="0" y="4465100"/>
            <a:ext cx="9008700" cy="62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800"/>
              <a:buFont typeface="Arial"/>
              <a:buNone/>
            </a:pPr>
            <a:r>
              <a:rPr b="1" i="0" lang="en" sz="800" u="sng" cap="none" strike="noStrike">
                <a:solidFill>
                  <a:srgbClr val="E9B913"/>
                </a:solidFill>
                <a:latin typeface="Poppins"/>
                <a:ea typeface="Poppins"/>
                <a:cs typeface="Poppins"/>
                <a:sym typeface="Poppins"/>
              </a:rPr>
              <a:t>Sources</a:t>
            </a:r>
            <a:endParaRPr b="1" i="0" sz="800" u="sng"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Paetzold, G. (2015, June). Reliable lexical simplification for non-native speakers. In Proceedings of the 2015 Conference of the North American Chapter of the Association for Computational Linguistics: Student Research Workshop (pp. 9-16).</a:t>
            </a:r>
            <a:endParaRPr b="0" i="0" sz="800" u="none" cap="none" strike="noStrike">
              <a:solidFill>
                <a:schemeClr val="dk1"/>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Adaptation of the pipeline proposed by Shardlow, M. (2014, May). Out in the Open: Finding and Categorising Errors in the Lexical Simplification Pipeline. In LREC (pp. 1583-1590).</a:t>
            </a:r>
            <a:endParaRPr b="0" i="0" sz="800" u="none" cap="none" strike="noStrike">
              <a:solidFill>
                <a:schemeClr val="dk1"/>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p:txBody>
      </p:sp>
      <p:sp>
        <p:nvSpPr>
          <p:cNvPr id="132" name="Google Shape;132;p29"/>
          <p:cNvSpPr/>
          <p:nvPr/>
        </p:nvSpPr>
        <p:spPr>
          <a:xfrm>
            <a:off x="2171814" y="1010000"/>
            <a:ext cx="2077800" cy="696600"/>
          </a:xfrm>
          <a:prstGeom prst="roundRect">
            <a:avLst>
              <a:gd fmla="val 16667" name="adj"/>
            </a:avLst>
          </a:prstGeom>
          <a:solidFill>
            <a:srgbClr val="E9B913"/>
          </a:solidFill>
          <a:ln cap="flat" cmpd="sng" w="9525">
            <a:solidFill>
              <a:srgbClr val="E9B9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p:nvPr/>
        </p:nvSpPr>
        <p:spPr>
          <a:xfrm>
            <a:off x="4894381" y="1010000"/>
            <a:ext cx="2077800" cy="696600"/>
          </a:xfrm>
          <a:prstGeom prst="roundRect">
            <a:avLst>
              <a:gd fmla="val 16667" name="adj"/>
            </a:avLst>
          </a:prstGeom>
          <a:solidFill>
            <a:srgbClr val="E9B913"/>
          </a:solidFill>
          <a:ln cap="flat" cmpd="sng" w="9525">
            <a:solidFill>
              <a:srgbClr val="E9B9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chemeClr val="dk1"/>
                </a:solidFill>
                <a:latin typeface="Poppins"/>
                <a:ea typeface="Poppins"/>
                <a:cs typeface="Poppins"/>
                <a:sym typeface="Poppins"/>
              </a:rPr>
              <a:t>Simplified Sentence</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chemeClr val="dk1"/>
              </a:buClr>
              <a:buSzPts val="1100"/>
              <a:buFont typeface="Arial"/>
              <a:buNone/>
            </a:pPr>
            <a:r>
              <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Poppins"/>
                <a:ea typeface="Poppins"/>
                <a:cs typeface="Poppins"/>
                <a:sym typeface="Poppins"/>
              </a:rPr>
              <a:t>The cat sat on the mat.</a:t>
            </a:r>
            <a:endParaRPr b="0" i="0" sz="1400" u="none" cap="none" strike="noStrike">
              <a:solidFill>
                <a:srgbClr val="000000"/>
              </a:solidFill>
              <a:latin typeface="Arial"/>
              <a:ea typeface="Arial"/>
              <a:cs typeface="Arial"/>
              <a:sym typeface="Arial"/>
            </a:endParaRPr>
          </a:p>
        </p:txBody>
      </p:sp>
      <p:sp>
        <p:nvSpPr>
          <p:cNvPr id="134" name="Google Shape;134;p29"/>
          <p:cNvSpPr/>
          <p:nvPr/>
        </p:nvSpPr>
        <p:spPr>
          <a:xfrm>
            <a:off x="2171814" y="2185877"/>
            <a:ext cx="2077800" cy="696600"/>
          </a:xfrm>
          <a:prstGeom prst="roundRect">
            <a:avLst>
              <a:gd fmla="val 0" name="adj"/>
            </a:avLst>
          </a:prstGeom>
          <a:solidFill>
            <a:srgbClr val="E9B91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chemeClr val="dk1"/>
                </a:solidFill>
                <a:latin typeface="Poppins"/>
                <a:ea typeface="Poppins"/>
                <a:cs typeface="Poppins"/>
                <a:sym typeface="Poppins"/>
              </a:rPr>
              <a:t>Complex Word Identification</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chemeClr val="dk1"/>
              </a:buClr>
              <a:buSzPts val="1100"/>
              <a:buFont typeface="Arial"/>
              <a:buNone/>
            </a:pPr>
            <a:r>
              <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Poppins"/>
                <a:ea typeface="Poppins"/>
                <a:cs typeface="Poppins"/>
                <a:sym typeface="Poppins"/>
              </a:rPr>
              <a:t>The cat </a:t>
            </a:r>
            <a:r>
              <a:rPr b="1" i="0" lang="en" sz="900" u="sng" cap="none" strike="noStrike">
                <a:solidFill>
                  <a:schemeClr val="dk1"/>
                </a:solidFill>
                <a:latin typeface="Poppins"/>
                <a:ea typeface="Poppins"/>
                <a:cs typeface="Poppins"/>
                <a:sym typeface="Poppins"/>
              </a:rPr>
              <a:t>perched</a:t>
            </a:r>
            <a:r>
              <a:rPr b="0" i="0" lang="en" sz="900" u="none" cap="none" strike="noStrike">
                <a:solidFill>
                  <a:schemeClr val="dk1"/>
                </a:solidFill>
                <a:latin typeface="Poppins"/>
                <a:ea typeface="Poppins"/>
                <a:cs typeface="Poppins"/>
                <a:sym typeface="Poppins"/>
              </a:rPr>
              <a:t> on the mat</a:t>
            </a:r>
            <a:endParaRPr b="0" i="0" sz="1400" u="none" cap="none" strike="noStrike">
              <a:solidFill>
                <a:srgbClr val="000000"/>
              </a:solidFill>
              <a:latin typeface="Arial"/>
              <a:ea typeface="Arial"/>
              <a:cs typeface="Arial"/>
              <a:sym typeface="Arial"/>
            </a:endParaRPr>
          </a:p>
        </p:txBody>
      </p:sp>
      <p:sp>
        <p:nvSpPr>
          <p:cNvPr id="135" name="Google Shape;135;p29"/>
          <p:cNvSpPr/>
          <p:nvPr/>
        </p:nvSpPr>
        <p:spPr>
          <a:xfrm>
            <a:off x="4894381" y="2240995"/>
            <a:ext cx="2077800" cy="696600"/>
          </a:xfrm>
          <a:prstGeom prst="roundRect">
            <a:avLst>
              <a:gd fmla="val 0" name="adj"/>
            </a:avLst>
          </a:prstGeom>
          <a:solidFill>
            <a:srgbClr val="E9B913"/>
          </a:solidFill>
          <a:ln cap="flat" cmpd="sng" w="9525">
            <a:solidFill>
              <a:srgbClr val="E9B9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chemeClr val="dk1"/>
                </a:solidFill>
                <a:latin typeface="Poppins"/>
                <a:ea typeface="Poppins"/>
                <a:cs typeface="Poppins"/>
                <a:sym typeface="Poppins"/>
              </a:rPr>
              <a:t>Substitution Raking</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chemeClr val="dk1"/>
              </a:buClr>
              <a:buSzPts val="1100"/>
              <a:buFont typeface="Arial"/>
              <a:buNone/>
            </a:pPr>
            <a:r>
              <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Poppins"/>
                <a:ea typeface="Poppins"/>
                <a:cs typeface="Poppins"/>
                <a:sym typeface="Poppins"/>
              </a:rPr>
              <a:t>#1: </a:t>
            </a:r>
            <a:r>
              <a:rPr b="0" i="0" lang="en" sz="900" u="none" cap="none" strike="noStrike">
                <a:solidFill>
                  <a:schemeClr val="dk1"/>
                </a:solidFill>
                <a:latin typeface="Poppins"/>
                <a:ea typeface="Poppins"/>
                <a:cs typeface="Poppins"/>
                <a:sym typeface="Poppins"/>
              </a:rPr>
              <a:t>sat, </a:t>
            </a:r>
            <a:r>
              <a:rPr b="1" i="0" lang="en" sz="900" u="none" cap="none" strike="noStrike">
                <a:solidFill>
                  <a:schemeClr val="dk1"/>
                </a:solidFill>
                <a:latin typeface="Poppins"/>
                <a:ea typeface="Poppins"/>
                <a:cs typeface="Poppins"/>
                <a:sym typeface="Poppins"/>
              </a:rPr>
              <a:t>#2: </a:t>
            </a:r>
            <a:r>
              <a:rPr b="0" i="0" lang="en" sz="900" u="none" cap="none" strike="noStrike">
                <a:solidFill>
                  <a:schemeClr val="dk1"/>
                </a:solidFill>
                <a:latin typeface="Poppins"/>
                <a:ea typeface="Poppins"/>
                <a:cs typeface="Poppins"/>
                <a:sym typeface="Poppins"/>
              </a:rPr>
              <a:t>rested</a:t>
            </a:r>
            <a:endParaRPr b="0" i="0" sz="1400" u="none" cap="none" strike="noStrike">
              <a:solidFill>
                <a:srgbClr val="000000"/>
              </a:solidFill>
              <a:latin typeface="Poppins"/>
              <a:ea typeface="Poppins"/>
              <a:cs typeface="Poppins"/>
              <a:sym typeface="Poppins"/>
            </a:endParaRPr>
          </a:p>
        </p:txBody>
      </p:sp>
      <p:sp>
        <p:nvSpPr>
          <p:cNvPr id="136" name="Google Shape;136;p29"/>
          <p:cNvSpPr/>
          <p:nvPr/>
        </p:nvSpPr>
        <p:spPr>
          <a:xfrm>
            <a:off x="4894381" y="3436902"/>
            <a:ext cx="2077800" cy="696600"/>
          </a:xfrm>
          <a:prstGeom prst="roundRect">
            <a:avLst>
              <a:gd fmla="val 0" name="adj"/>
            </a:avLst>
          </a:prstGeom>
          <a:solidFill>
            <a:srgbClr val="E9B913"/>
          </a:solidFill>
          <a:ln cap="flat" cmpd="sng" w="9525">
            <a:solidFill>
              <a:srgbClr val="E9B9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chemeClr val="dk1"/>
                </a:solidFill>
                <a:latin typeface="Poppins"/>
                <a:ea typeface="Poppins"/>
                <a:cs typeface="Poppins"/>
                <a:sym typeface="Poppins"/>
              </a:rPr>
              <a:t>Substitution Selection</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chemeClr val="dk1"/>
              </a:buClr>
              <a:buSzPts val="1100"/>
              <a:buFont typeface="Arial"/>
              <a:buNone/>
            </a:pPr>
            <a:r>
              <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Poppins"/>
                <a:ea typeface="Poppins"/>
                <a:cs typeface="Poppins"/>
                <a:sym typeface="Poppins"/>
              </a:rPr>
              <a:t>perched: </a:t>
            </a:r>
            <a:r>
              <a:rPr b="0" i="0" lang="en" sz="900" u="sng" cap="none" strike="noStrike">
                <a:solidFill>
                  <a:schemeClr val="dk1"/>
                </a:solidFill>
                <a:latin typeface="Poppins"/>
                <a:ea typeface="Poppins"/>
                <a:cs typeface="Poppins"/>
                <a:sym typeface="Poppins"/>
              </a:rPr>
              <a:t>rested</a:t>
            </a:r>
            <a:r>
              <a:rPr b="0" i="0" lang="en" sz="900" u="none" cap="none" strike="noStrike">
                <a:solidFill>
                  <a:schemeClr val="dk1"/>
                </a:solidFill>
                <a:latin typeface="Poppins"/>
                <a:ea typeface="Poppins"/>
                <a:cs typeface="Poppins"/>
                <a:sym typeface="Poppins"/>
              </a:rPr>
              <a:t>, </a:t>
            </a:r>
            <a:r>
              <a:rPr b="0" i="0" lang="en" sz="900" u="sng" cap="none" strike="noStrike">
                <a:solidFill>
                  <a:schemeClr val="dk1"/>
                </a:solidFill>
                <a:latin typeface="Poppins"/>
                <a:ea typeface="Poppins"/>
                <a:cs typeface="Poppins"/>
                <a:sym typeface="Poppins"/>
              </a:rPr>
              <a:t>sat</a:t>
            </a:r>
            <a:r>
              <a:rPr b="0" i="0" lang="en" sz="900" u="none" cap="none" strike="noStrike">
                <a:solidFill>
                  <a:schemeClr val="dk1"/>
                </a:solidFill>
                <a:latin typeface="Poppins"/>
                <a:ea typeface="Poppins"/>
                <a:cs typeface="Poppins"/>
                <a:sym typeface="Poppins"/>
              </a:rPr>
              <a:t>, roosted</a:t>
            </a:r>
            <a:endParaRPr b="0" i="0" sz="1400" u="none" cap="none" strike="noStrike">
              <a:solidFill>
                <a:srgbClr val="000000"/>
              </a:solidFill>
              <a:latin typeface="Arial"/>
              <a:ea typeface="Arial"/>
              <a:cs typeface="Arial"/>
              <a:sym typeface="Arial"/>
            </a:endParaRPr>
          </a:p>
        </p:txBody>
      </p:sp>
      <p:sp>
        <p:nvSpPr>
          <p:cNvPr id="137" name="Google Shape;137;p29"/>
          <p:cNvSpPr/>
          <p:nvPr/>
        </p:nvSpPr>
        <p:spPr>
          <a:xfrm>
            <a:off x="2171814" y="3436888"/>
            <a:ext cx="2077800" cy="696600"/>
          </a:xfrm>
          <a:prstGeom prst="roundRect">
            <a:avLst>
              <a:gd fmla="val 0" name="adj"/>
            </a:avLst>
          </a:prstGeom>
          <a:solidFill>
            <a:srgbClr val="E9B913"/>
          </a:solidFill>
          <a:ln cap="flat" cmpd="sng" w="9525">
            <a:solidFill>
              <a:srgbClr val="E9B9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000" u="none" cap="none" strike="noStrike">
                <a:solidFill>
                  <a:schemeClr val="dk1"/>
                </a:solidFill>
                <a:latin typeface="Poppins"/>
                <a:ea typeface="Poppins"/>
                <a:cs typeface="Poppins"/>
                <a:sym typeface="Poppins"/>
              </a:rPr>
              <a:t>Substitution Generation</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chemeClr val="dk1"/>
              </a:buClr>
              <a:buSzPts val="1100"/>
              <a:buFont typeface="Arial"/>
              <a:buNone/>
            </a:pPr>
            <a:r>
              <a:t/>
            </a:r>
            <a:endParaRPr b="1" i="0" sz="1000"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Poppins"/>
                <a:ea typeface="Poppins"/>
                <a:cs typeface="Poppins"/>
                <a:sym typeface="Poppins"/>
              </a:rPr>
              <a:t>perched:</a:t>
            </a:r>
            <a:r>
              <a:rPr b="0" i="0" lang="en" sz="900" u="none" cap="none" strike="noStrike">
                <a:solidFill>
                  <a:schemeClr val="dk1"/>
                </a:solidFill>
                <a:latin typeface="Poppins"/>
                <a:ea typeface="Poppins"/>
                <a:cs typeface="Poppins"/>
                <a:sym typeface="Poppins"/>
              </a:rPr>
              <a:t> rested, sat, roosted</a:t>
            </a:r>
            <a:endParaRPr b="0" i="0" sz="1400" u="none" cap="none" strike="noStrike">
              <a:solidFill>
                <a:srgbClr val="000000"/>
              </a:solidFill>
              <a:latin typeface="Arial"/>
              <a:ea typeface="Arial"/>
              <a:cs typeface="Arial"/>
              <a:sym typeface="Arial"/>
            </a:endParaRPr>
          </a:p>
        </p:txBody>
      </p:sp>
      <p:cxnSp>
        <p:nvCxnSpPr>
          <p:cNvPr id="138" name="Google Shape;138;p29"/>
          <p:cNvCxnSpPr>
            <a:stCxn id="132" idx="2"/>
            <a:endCxn id="134" idx="0"/>
          </p:cNvCxnSpPr>
          <p:nvPr/>
        </p:nvCxnSpPr>
        <p:spPr>
          <a:xfrm>
            <a:off x="3210714" y="1706600"/>
            <a:ext cx="0" cy="479400"/>
          </a:xfrm>
          <a:prstGeom prst="straightConnector1">
            <a:avLst/>
          </a:prstGeom>
          <a:noFill/>
          <a:ln cap="flat" cmpd="sng" w="9525">
            <a:solidFill>
              <a:srgbClr val="E9B913"/>
            </a:solidFill>
            <a:prstDash val="solid"/>
            <a:round/>
            <a:headEnd len="sm" w="sm" type="none"/>
            <a:tailEnd len="med" w="med" type="triangle"/>
          </a:ln>
        </p:spPr>
      </p:cxnSp>
      <p:cxnSp>
        <p:nvCxnSpPr>
          <p:cNvPr id="139" name="Google Shape;139;p29"/>
          <p:cNvCxnSpPr>
            <a:stCxn id="134" idx="2"/>
            <a:endCxn id="137" idx="0"/>
          </p:cNvCxnSpPr>
          <p:nvPr/>
        </p:nvCxnSpPr>
        <p:spPr>
          <a:xfrm>
            <a:off x="3210714" y="2882477"/>
            <a:ext cx="0" cy="554400"/>
          </a:xfrm>
          <a:prstGeom prst="straightConnector1">
            <a:avLst/>
          </a:prstGeom>
          <a:noFill/>
          <a:ln cap="flat" cmpd="sng" w="9525">
            <a:solidFill>
              <a:srgbClr val="E9B913"/>
            </a:solidFill>
            <a:prstDash val="solid"/>
            <a:round/>
            <a:headEnd len="sm" w="sm" type="none"/>
            <a:tailEnd len="med" w="med" type="triangle"/>
          </a:ln>
        </p:spPr>
      </p:cxnSp>
      <p:cxnSp>
        <p:nvCxnSpPr>
          <p:cNvPr id="140" name="Google Shape;140;p29"/>
          <p:cNvCxnSpPr>
            <a:stCxn id="137" idx="3"/>
            <a:endCxn id="136" idx="1"/>
          </p:cNvCxnSpPr>
          <p:nvPr/>
        </p:nvCxnSpPr>
        <p:spPr>
          <a:xfrm>
            <a:off x="4249614" y="3785188"/>
            <a:ext cx="644700" cy="0"/>
          </a:xfrm>
          <a:prstGeom prst="straightConnector1">
            <a:avLst/>
          </a:prstGeom>
          <a:noFill/>
          <a:ln cap="flat" cmpd="sng" w="9525">
            <a:solidFill>
              <a:srgbClr val="E9B913"/>
            </a:solidFill>
            <a:prstDash val="solid"/>
            <a:round/>
            <a:headEnd len="sm" w="sm" type="none"/>
            <a:tailEnd len="med" w="med" type="triangle"/>
          </a:ln>
        </p:spPr>
      </p:cxnSp>
      <p:cxnSp>
        <p:nvCxnSpPr>
          <p:cNvPr id="141" name="Google Shape;141;p29"/>
          <p:cNvCxnSpPr>
            <a:stCxn id="136" idx="0"/>
            <a:endCxn id="135" idx="2"/>
          </p:cNvCxnSpPr>
          <p:nvPr/>
        </p:nvCxnSpPr>
        <p:spPr>
          <a:xfrm rot="10800000">
            <a:off x="5933281" y="2937702"/>
            <a:ext cx="0" cy="499200"/>
          </a:xfrm>
          <a:prstGeom prst="straightConnector1">
            <a:avLst/>
          </a:prstGeom>
          <a:noFill/>
          <a:ln cap="flat" cmpd="sng" w="9525">
            <a:solidFill>
              <a:srgbClr val="E9B913"/>
            </a:solidFill>
            <a:prstDash val="solid"/>
            <a:round/>
            <a:headEnd len="sm" w="sm" type="none"/>
            <a:tailEnd len="med" w="med" type="triangle"/>
          </a:ln>
        </p:spPr>
      </p:cxnSp>
      <p:cxnSp>
        <p:nvCxnSpPr>
          <p:cNvPr id="142" name="Google Shape;142;p29"/>
          <p:cNvCxnSpPr>
            <a:stCxn id="135" idx="0"/>
            <a:endCxn id="133" idx="2"/>
          </p:cNvCxnSpPr>
          <p:nvPr/>
        </p:nvCxnSpPr>
        <p:spPr>
          <a:xfrm rot="10800000">
            <a:off x="5933281" y="1706695"/>
            <a:ext cx="0" cy="534300"/>
          </a:xfrm>
          <a:prstGeom prst="straightConnector1">
            <a:avLst/>
          </a:prstGeom>
          <a:noFill/>
          <a:ln cap="flat" cmpd="sng" w="9525">
            <a:solidFill>
              <a:srgbClr val="E9B913"/>
            </a:solidFill>
            <a:prstDash val="solid"/>
            <a:round/>
            <a:headEnd len="sm" w="sm" type="none"/>
            <a:tailEnd len="med" w="med" type="triangle"/>
          </a:ln>
        </p:spPr>
      </p:cxnSp>
      <p:sp>
        <p:nvSpPr>
          <p:cNvPr id="143" name="Google Shape;143;p29"/>
          <p:cNvSpPr txBox="1"/>
          <p:nvPr/>
        </p:nvSpPr>
        <p:spPr>
          <a:xfrm>
            <a:off x="2171828" y="1010000"/>
            <a:ext cx="2077800" cy="69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Poppins"/>
                <a:ea typeface="Poppins"/>
                <a:cs typeface="Poppins"/>
                <a:sym typeface="Poppins"/>
              </a:rPr>
              <a:t>Complex Sentence</a:t>
            </a:r>
            <a:endParaRPr b="1" i="0" sz="1000" u="none" cap="none" strike="noStrike">
              <a:solidFill>
                <a:srgbClr val="000000"/>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The cat perched on the mat</a:t>
            </a:r>
            <a:endParaRPr b="0" i="0" sz="900" u="none" cap="none" strike="noStrike">
              <a:solidFill>
                <a:srgbClr val="000000"/>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7" name="Shape 147"/>
        <p:cNvGrpSpPr/>
        <p:nvPr/>
      </p:nvGrpSpPr>
      <p:grpSpPr>
        <a:xfrm>
          <a:off x="0" y="0"/>
          <a:ext cx="0" cy="0"/>
          <a:chOff x="0" y="0"/>
          <a:chExt cx="0" cy="0"/>
        </a:xfrm>
      </p:grpSpPr>
      <p:sp>
        <p:nvSpPr>
          <p:cNvPr id="148" name="Google Shape;148;p30"/>
          <p:cNvSpPr txBox="1"/>
          <p:nvPr/>
        </p:nvSpPr>
        <p:spPr>
          <a:xfrm>
            <a:off x="195300" y="143175"/>
            <a:ext cx="6339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SemEval Shared Tasks</a:t>
            </a:r>
            <a:endParaRPr b="1" i="0" sz="2400" u="none" cap="none" strike="noStrike">
              <a:solidFill>
                <a:srgbClr val="E9B913"/>
              </a:solidFill>
              <a:latin typeface="Poppins"/>
              <a:ea typeface="Poppins"/>
              <a:cs typeface="Poppins"/>
              <a:sym typeface="Poppins"/>
            </a:endParaRPr>
          </a:p>
        </p:txBody>
      </p:sp>
      <p:pic>
        <p:nvPicPr>
          <p:cNvPr id="149" name="Google Shape;149;p30"/>
          <p:cNvPicPr preferRelativeResize="0"/>
          <p:nvPr/>
        </p:nvPicPr>
        <p:blipFill rotWithShape="1">
          <a:blip r:embed="rId3">
            <a:alphaModFix/>
          </a:blip>
          <a:srcRect b="0" l="0" r="0" t="0"/>
          <a:stretch/>
        </p:blipFill>
        <p:spPr>
          <a:xfrm>
            <a:off x="302787" y="1485054"/>
            <a:ext cx="4182300" cy="2349600"/>
          </a:xfrm>
          <a:prstGeom prst="rect">
            <a:avLst/>
          </a:prstGeom>
          <a:noFill/>
          <a:ln>
            <a:noFill/>
          </a:ln>
        </p:spPr>
      </p:pic>
      <p:pic>
        <p:nvPicPr>
          <p:cNvPr id="150" name="Google Shape;150;p30"/>
          <p:cNvPicPr preferRelativeResize="0"/>
          <p:nvPr/>
        </p:nvPicPr>
        <p:blipFill rotWithShape="1">
          <a:blip r:embed="rId4">
            <a:alphaModFix/>
          </a:blip>
          <a:srcRect b="0" l="0" r="0" t="0"/>
          <a:stretch/>
        </p:blipFill>
        <p:spPr>
          <a:xfrm>
            <a:off x="4660120" y="1485050"/>
            <a:ext cx="4179900" cy="2349600"/>
          </a:xfrm>
          <a:prstGeom prst="rect">
            <a:avLst/>
          </a:prstGeom>
          <a:noFill/>
          <a:ln>
            <a:noFill/>
          </a:ln>
        </p:spPr>
      </p:pic>
      <p:sp>
        <p:nvSpPr>
          <p:cNvPr id="151" name="Google Shape;151;p30"/>
          <p:cNvSpPr txBox="1"/>
          <p:nvPr/>
        </p:nvSpPr>
        <p:spPr>
          <a:xfrm>
            <a:off x="302788" y="3834650"/>
            <a:ext cx="4182300" cy="299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n" sz="1100" u="none" cap="none" strike="noStrike">
                <a:solidFill>
                  <a:srgbClr val="E9B913"/>
                </a:solidFill>
                <a:latin typeface="Poppins"/>
                <a:ea typeface="Poppins"/>
                <a:cs typeface="Poppins"/>
                <a:sym typeface="Poppins"/>
              </a:rPr>
              <a:t>Summary of features employed in CWI Shared Tasks 2016</a:t>
            </a:r>
            <a:endParaRPr b="0" i="0" sz="1100" u="none" cap="none" strike="noStrike">
              <a:solidFill>
                <a:schemeClr val="dk1"/>
              </a:solidFill>
              <a:latin typeface="Poppins"/>
              <a:ea typeface="Poppins"/>
              <a:cs typeface="Poppins"/>
              <a:sym typeface="Poppins"/>
            </a:endParaRPr>
          </a:p>
        </p:txBody>
      </p:sp>
      <p:sp>
        <p:nvSpPr>
          <p:cNvPr id="152" name="Google Shape;152;p30"/>
          <p:cNvSpPr txBox="1"/>
          <p:nvPr/>
        </p:nvSpPr>
        <p:spPr>
          <a:xfrm>
            <a:off x="4658913" y="3834650"/>
            <a:ext cx="4182300" cy="299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n" sz="1100" u="none" cap="none" strike="noStrike">
                <a:solidFill>
                  <a:srgbClr val="E9B913"/>
                </a:solidFill>
                <a:latin typeface="Poppins"/>
                <a:ea typeface="Poppins"/>
                <a:cs typeface="Poppins"/>
                <a:sym typeface="Poppins"/>
              </a:rPr>
              <a:t>Summary of features employed in CWI Shared Tasks 2018</a:t>
            </a:r>
            <a:endParaRPr b="0" i="0" sz="11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rgbClr val="E9B913"/>
              </a:solidFill>
              <a:latin typeface="Poppins"/>
              <a:ea typeface="Poppins"/>
              <a:cs typeface="Poppins"/>
              <a:sym typeface="Poppins"/>
            </a:endParaRPr>
          </a:p>
        </p:txBody>
      </p:sp>
      <p:sp>
        <p:nvSpPr>
          <p:cNvPr id="153" name="Google Shape;153;p30"/>
          <p:cNvSpPr txBox="1"/>
          <p:nvPr/>
        </p:nvSpPr>
        <p:spPr>
          <a:xfrm>
            <a:off x="0" y="4465100"/>
            <a:ext cx="9008700" cy="62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800"/>
              <a:buFont typeface="Arial"/>
              <a:buNone/>
            </a:pPr>
            <a:r>
              <a:rPr b="1" i="0" lang="en" sz="800" u="sng" cap="none" strike="noStrike">
                <a:solidFill>
                  <a:srgbClr val="E9B913"/>
                </a:solidFill>
                <a:latin typeface="Poppins"/>
                <a:ea typeface="Poppins"/>
                <a:cs typeface="Poppins"/>
                <a:sym typeface="Poppins"/>
              </a:rPr>
              <a:t>Sources</a:t>
            </a:r>
            <a:endParaRPr b="1" i="0" sz="800" u="sng"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Paetzold, G., &amp; Specia, L. (2016, June). Semeval 2016 task 11: Complex word identification. In Proceedings of the 10th International Workshop on Semantic Evaluation (SemEval-2016) (pp. 560-569); Muhie Yimam, S., Biemann, C., Malmasi, S., Paetzold, G. H., Specia, L., Štajner, S., ... &amp; Zampieri, M. (2018). A Report on the Complex Word Identification Shared Task 2018. arXiv, arXiv-1804.</a:t>
            </a:r>
            <a:endParaRPr b="0" i="0" sz="6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7" name="Shape 157"/>
        <p:cNvGrpSpPr/>
        <p:nvPr/>
      </p:nvGrpSpPr>
      <p:grpSpPr>
        <a:xfrm>
          <a:off x="0" y="0"/>
          <a:ext cx="0" cy="0"/>
          <a:chOff x="0" y="0"/>
          <a:chExt cx="0" cy="0"/>
        </a:xfrm>
      </p:grpSpPr>
      <p:sp>
        <p:nvSpPr>
          <p:cNvPr id="158" name="Google Shape;158;p31"/>
          <p:cNvSpPr txBox="1"/>
          <p:nvPr/>
        </p:nvSpPr>
        <p:spPr>
          <a:xfrm>
            <a:off x="195300" y="143175"/>
            <a:ext cx="6339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Task 1 - Annotation</a:t>
            </a:r>
            <a:endParaRPr b="1" i="0" sz="2400" u="none" cap="none" strike="noStrike">
              <a:solidFill>
                <a:srgbClr val="E9B913"/>
              </a:solidFill>
              <a:latin typeface="Poppins"/>
              <a:ea typeface="Poppins"/>
              <a:cs typeface="Poppins"/>
              <a:sym typeface="Poppins"/>
            </a:endParaRPr>
          </a:p>
        </p:txBody>
      </p:sp>
      <p:sp>
        <p:nvSpPr>
          <p:cNvPr id="159" name="Google Shape;159;p31"/>
          <p:cNvSpPr txBox="1"/>
          <p:nvPr/>
        </p:nvSpPr>
        <p:spPr>
          <a:xfrm>
            <a:off x="0" y="4846950"/>
            <a:ext cx="9008700" cy="24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Screens designed by </a:t>
            </a:r>
            <a:r>
              <a:rPr b="1" i="0" lang="en" sz="800" u="none" cap="none" strike="noStrike">
                <a:solidFill>
                  <a:srgbClr val="E9B913"/>
                </a:solidFill>
                <a:latin typeface="Poppins"/>
                <a:ea typeface="Poppins"/>
                <a:cs typeface="Poppins"/>
                <a:sym typeface="Poppins"/>
              </a:rPr>
              <a:t>Kumar Ashwin (</a:t>
            </a:r>
            <a:r>
              <a:rPr b="1" i="0" lang="en" sz="800" u="sng" cap="none" strike="noStrike">
                <a:solidFill>
                  <a:srgbClr val="E9B913"/>
                </a:solidFill>
                <a:latin typeface="Poppins"/>
                <a:ea typeface="Poppins"/>
                <a:cs typeface="Poppins"/>
                <a:sym typeface="Poppins"/>
              </a:rPr>
              <a:t>https://krash.dev</a:t>
            </a:r>
            <a:r>
              <a:rPr b="1" i="0" lang="en" sz="800" u="none" cap="none" strike="noStrike">
                <a:solidFill>
                  <a:srgbClr val="E9B913"/>
                </a:solidFill>
                <a:latin typeface="Poppins"/>
                <a:ea typeface="Poppins"/>
                <a:cs typeface="Poppins"/>
                <a:sym typeface="Poppins"/>
              </a:rPr>
              <a:t>)</a:t>
            </a:r>
            <a:endParaRPr b="1" i="0" sz="6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p:txBody>
      </p:sp>
      <p:pic>
        <p:nvPicPr>
          <p:cNvPr id="160" name="Google Shape;160;p31"/>
          <p:cNvPicPr preferRelativeResize="0"/>
          <p:nvPr/>
        </p:nvPicPr>
        <p:blipFill rotWithShape="1">
          <a:blip r:embed="rId3">
            <a:alphaModFix/>
          </a:blip>
          <a:srcRect b="0" l="1633" r="10492" t="0"/>
          <a:stretch/>
        </p:blipFill>
        <p:spPr>
          <a:xfrm>
            <a:off x="569138" y="824900"/>
            <a:ext cx="7870423" cy="296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4" name="Shape 164"/>
        <p:cNvGrpSpPr/>
        <p:nvPr/>
      </p:nvGrpSpPr>
      <p:grpSpPr>
        <a:xfrm>
          <a:off x="0" y="0"/>
          <a:ext cx="0" cy="0"/>
          <a:chOff x="0" y="0"/>
          <a:chExt cx="0" cy="0"/>
        </a:xfrm>
      </p:grpSpPr>
      <p:sp>
        <p:nvSpPr>
          <p:cNvPr id="165" name="Google Shape;165;p32"/>
          <p:cNvSpPr txBox="1"/>
          <p:nvPr/>
        </p:nvSpPr>
        <p:spPr>
          <a:xfrm>
            <a:off x="195300" y="143175"/>
            <a:ext cx="6339000" cy="5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9B913"/>
                </a:solidFill>
                <a:latin typeface="Poppins"/>
                <a:ea typeface="Poppins"/>
                <a:cs typeface="Poppins"/>
                <a:sym typeface="Poppins"/>
              </a:rPr>
              <a:t>Task 2 - Rating</a:t>
            </a:r>
            <a:endParaRPr b="1" i="0" sz="2400" u="none" cap="none" strike="noStrike">
              <a:solidFill>
                <a:srgbClr val="E9B913"/>
              </a:solidFill>
              <a:latin typeface="Poppins"/>
              <a:ea typeface="Poppins"/>
              <a:cs typeface="Poppins"/>
              <a:sym typeface="Poppins"/>
            </a:endParaRPr>
          </a:p>
        </p:txBody>
      </p:sp>
      <p:sp>
        <p:nvSpPr>
          <p:cNvPr id="166" name="Google Shape;166;p32"/>
          <p:cNvSpPr txBox="1"/>
          <p:nvPr/>
        </p:nvSpPr>
        <p:spPr>
          <a:xfrm>
            <a:off x="0" y="4846950"/>
            <a:ext cx="9008700" cy="24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800"/>
              <a:buFont typeface="Arial"/>
              <a:buNone/>
            </a:pPr>
            <a:r>
              <a:rPr b="0" i="0" lang="en" sz="800" u="none" cap="none" strike="noStrike">
                <a:solidFill>
                  <a:srgbClr val="E9B913"/>
                </a:solidFill>
                <a:latin typeface="Poppins"/>
                <a:ea typeface="Poppins"/>
                <a:cs typeface="Poppins"/>
                <a:sym typeface="Poppins"/>
              </a:rPr>
              <a:t>Screens designed by </a:t>
            </a:r>
            <a:r>
              <a:rPr b="1" i="0" lang="en" sz="800" u="none" cap="none" strike="noStrike">
                <a:solidFill>
                  <a:srgbClr val="E9B913"/>
                </a:solidFill>
                <a:latin typeface="Poppins"/>
                <a:ea typeface="Poppins"/>
                <a:cs typeface="Poppins"/>
                <a:sym typeface="Poppins"/>
              </a:rPr>
              <a:t>Kumar Ashwin (</a:t>
            </a:r>
            <a:r>
              <a:rPr b="1" i="0" lang="en" sz="800" u="sng" cap="none" strike="noStrike">
                <a:solidFill>
                  <a:srgbClr val="E9B913"/>
                </a:solidFill>
                <a:latin typeface="Poppins"/>
                <a:ea typeface="Poppins"/>
                <a:cs typeface="Poppins"/>
                <a:sym typeface="Poppins"/>
              </a:rPr>
              <a:t>https://krash.dev</a:t>
            </a:r>
            <a:r>
              <a:rPr b="1" i="0" lang="en" sz="800" u="none" cap="none" strike="noStrike">
                <a:solidFill>
                  <a:srgbClr val="E9B913"/>
                </a:solidFill>
                <a:latin typeface="Poppins"/>
                <a:ea typeface="Poppins"/>
                <a:cs typeface="Poppins"/>
                <a:sym typeface="Poppins"/>
              </a:rPr>
              <a:t>)</a:t>
            </a:r>
            <a:endParaRPr b="1" i="0" sz="6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800"/>
              <a:buFont typeface="Arial"/>
              <a:buNone/>
            </a:pPr>
            <a:r>
              <a:t/>
            </a:r>
            <a:endParaRPr b="0" i="0" sz="800" u="none" cap="none" strike="noStrike">
              <a:solidFill>
                <a:srgbClr val="E9B913"/>
              </a:solidFill>
              <a:latin typeface="Poppins"/>
              <a:ea typeface="Poppins"/>
              <a:cs typeface="Poppins"/>
              <a:sym typeface="Poppins"/>
            </a:endParaRPr>
          </a:p>
        </p:txBody>
      </p:sp>
      <p:pic>
        <p:nvPicPr>
          <p:cNvPr id="167" name="Google Shape;167;p32"/>
          <p:cNvPicPr preferRelativeResize="0"/>
          <p:nvPr/>
        </p:nvPicPr>
        <p:blipFill rotWithShape="1">
          <a:blip r:embed="rId3">
            <a:alphaModFix/>
          </a:blip>
          <a:srcRect b="0" l="0" r="0" t="0"/>
          <a:stretch/>
        </p:blipFill>
        <p:spPr>
          <a:xfrm>
            <a:off x="726300" y="734638"/>
            <a:ext cx="7691401" cy="403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1" name="Shape 171"/>
        <p:cNvGrpSpPr/>
        <p:nvPr/>
      </p:nvGrpSpPr>
      <p:grpSpPr>
        <a:xfrm>
          <a:off x="0" y="0"/>
          <a:ext cx="0" cy="0"/>
          <a:chOff x="0" y="0"/>
          <a:chExt cx="0" cy="0"/>
        </a:xfrm>
      </p:grpSpPr>
      <p:graphicFrame>
        <p:nvGraphicFramePr>
          <p:cNvPr id="172" name="Google Shape;172;p33"/>
          <p:cNvGraphicFramePr/>
          <p:nvPr/>
        </p:nvGraphicFramePr>
        <p:xfrm>
          <a:off x="920300" y="88088"/>
          <a:ext cx="3000000" cy="3000000"/>
        </p:xfrm>
        <a:graphic>
          <a:graphicData uri="http://schemas.openxmlformats.org/drawingml/2006/table">
            <a:tbl>
              <a:tblPr>
                <a:noFill/>
                <a:tableStyleId>{1CB52DAE-3EA0-4432-BE92-8DDD6544A83A}</a:tableStyleId>
              </a:tblPr>
              <a:tblGrid>
                <a:gridCol w="611375"/>
                <a:gridCol w="1157425"/>
                <a:gridCol w="983500"/>
                <a:gridCol w="941825"/>
                <a:gridCol w="3824000"/>
              </a:tblGrid>
              <a:tr h="58577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E9B913"/>
                          </a:solidFill>
                          <a:latin typeface="Poppins"/>
                          <a:ea typeface="Poppins"/>
                          <a:cs typeface="Poppins"/>
                          <a:sym typeface="Poppins"/>
                        </a:rPr>
                        <a:t>S.No.</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E9B913"/>
                          </a:solidFill>
                          <a:latin typeface="Poppins"/>
                          <a:ea typeface="Poppins"/>
                          <a:cs typeface="Poppins"/>
                          <a:sym typeface="Poppins"/>
                        </a:rPr>
                        <a:t>Source</a:t>
                      </a:r>
                      <a:endParaRPr b="1"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E9B913"/>
                          </a:solidFill>
                          <a:latin typeface="Poppins"/>
                          <a:ea typeface="Poppins"/>
                          <a:cs typeface="Poppins"/>
                          <a:sym typeface="Poppins"/>
                        </a:rPr>
                        <a:t>Unique Word Count</a:t>
                      </a:r>
                      <a:endParaRPr b="1"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E9B913"/>
                          </a:solidFill>
                          <a:latin typeface="Poppins"/>
                          <a:ea typeface="Poppins"/>
                          <a:cs typeface="Poppins"/>
                          <a:sym typeface="Poppins"/>
                        </a:rPr>
                        <a:t>Unique Lemma Count</a:t>
                      </a:r>
                      <a:endParaRPr b="1"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E9B913"/>
                          </a:solidFill>
                          <a:latin typeface="Poppins"/>
                          <a:ea typeface="Poppins"/>
                          <a:cs typeface="Poppins"/>
                          <a:sym typeface="Poppins"/>
                        </a:rPr>
                        <a:t>Domain</a:t>
                      </a:r>
                      <a:endParaRPr b="1"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Resource#1</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145,507</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117,309</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Aesthetics</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2</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Resource#2</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21,335</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17,159</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Entertainment</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3</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Resource#3</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119,313</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102,201</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Not available</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4</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Resource#4</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2,330</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1,851</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Varied domains</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5</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Resource#5</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21,826</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18,220</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Tourism</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6</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Resource#6</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39,351</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32,074</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Agriculture and Entertainment</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7</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Resource#7</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35,018</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28,645</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Agriculture, Entertainment, Politics and Public, Administration, Sports, Religion, Literature, Aesthetics, Economy</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61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8</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Resource#8</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20,430</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16,673</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Health</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r h="4712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9</a:t>
                      </a:r>
                      <a:endParaRPr sz="1200" u="none" cap="none" strike="noStrike">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Language Resource#9</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5,322,602</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4,579,200</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E9B913"/>
                          </a:solidFill>
                          <a:latin typeface="Poppins"/>
                          <a:ea typeface="Poppins"/>
                          <a:cs typeface="Poppins"/>
                          <a:sym typeface="Poppins"/>
                        </a:rPr>
                        <a:t>News</a:t>
                      </a:r>
                      <a:endParaRPr sz="1200" u="none" cap="none" strike="noStrike">
                        <a:solidFill>
                          <a:srgbClr val="E9B913"/>
                        </a:solidFill>
                        <a:latin typeface="Poppins"/>
                        <a:ea typeface="Poppins"/>
                        <a:cs typeface="Poppins"/>
                        <a:sym typeface="Poppins"/>
                      </a:endParaRPr>
                    </a:p>
                  </a:txBody>
                  <a:tcPr marT="45725" marB="45725" marR="90000" marL="90000" anchor="ctr">
                    <a:lnL cap="flat" cmpd="sng" w="9525">
                      <a:solidFill>
                        <a:srgbClr val="E9B913"/>
                      </a:solidFill>
                      <a:prstDash val="solid"/>
                      <a:round/>
                      <a:headEnd len="sm" w="sm" type="none"/>
                      <a:tailEnd len="sm" w="sm" type="none"/>
                    </a:lnL>
                    <a:lnR cap="flat" cmpd="sng" w="9525">
                      <a:solidFill>
                        <a:srgbClr val="E9B913"/>
                      </a:solidFill>
                      <a:prstDash val="solid"/>
                      <a:round/>
                      <a:headEnd len="sm" w="sm" type="none"/>
                      <a:tailEnd len="sm" w="sm" type="none"/>
                    </a:lnR>
                    <a:lnT cap="flat" cmpd="sng" w="9525">
                      <a:solidFill>
                        <a:srgbClr val="E9B913"/>
                      </a:solidFill>
                      <a:prstDash val="solid"/>
                      <a:round/>
                      <a:headEnd len="sm" w="sm" type="none"/>
                      <a:tailEnd len="sm" w="sm" type="none"/>
                    </a:lnT>
                    <a:lnB cap="flat" cmpd="sng" w="9525">
                      <a:solidFill>
                        <a:srgbClr val="E9B913"/>
                      </a:solidFill>
                      <a:prstDash val="solid"/>
                      <a:round/>
                      <a:headEnd len="sm" w="sm" type="none"/>
                      <a:tailEnd len="sm" w="sm" type="none"/>
                    </a:lnB>
                    <a:solidFill>
                      <a:srgbClr val="0000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