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1.jpeg" ContentType="image/jpeg"/>
  <Override PartName="/ppt/media/image7.jpeg" ContentType="image/jpe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Pt>
            <c:idx val="5"/>
            <c:spPr>
              <a:solidFill>
                <a:srgbClr val="83caff"/>
              </a:solidFill>
              <a:ln>
                <a:noFill/>
              </a:ln>
            </c:spPr>
          </c:dPt>
          <c:dPt>
            <c:idx val="6"/>
            <c:spPr>
              <a:solidFill>
                <a:srgbClr val="314004"/>
              </a:solidFill>
              <a:ln>
                <a:noFill/>
              </a:ln>
            </c:spPr>
          </c:dPt>
          <c:dPt>
            <c:idx val="7"/>
            <c:spPr>
              <a:solidFill>
                <a:srgbClr val="aecf00"/>
              </a:solidFill>
              <a:ln>
                <a:noFill/>
              </a:ln>
            </c:spPr>
          </c:dPt>
          <c:dPt>
            <c:idx val="8"/>
            <c:spPr>
              <a:solidFill>
                <a:srgbClr val="4b1f6f"/>
              </a:solidFill>
              <a:ln>
                <a:noFill/>
              </a:ln>
            </c:spPr>
          </c:dPt>
          <c:dPt>
            <c:idx val="9"/>
            <c:spPr>
              <a:solidFill>
                <a:srgbClr val="ff950e"/>
              </a:solidFill>
              <a:ln>
                <a:noFill/>
              </a:ln>
            </c:spPr>
          </c:dPt>
          <c:dPt>
            <c:idx val="10"/>
            <c:spPr>
              <a:solidFill>
                <a:srgbClr val="c5000b"/>
              </a:solidFill>
              <a:ln>
                <a:noFill/>
              </a:ln>
            </c:spPr>
          </c:dPt>
          <c:dPt>
            <c:idx val="11"/>
            <c:spPr>
              <a:solidFill>
                <a:srgbClr val="0084d1"/>
              </a:solidFill>
              <a:ln>
                <a:noFill/>
              </a:ln>
            </c:spPr>
          </c:dPt>
          <c:dLbls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4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5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6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7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8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9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2"/>
                <c:pt idx="0">
                  <c:v>Sense Embeddings</c:v>
                </c:pt>
                <c:pt idx="1">
                  <c:v>Character Embeddings</c:v>
                </c:pt>
                <c:pt idx="2">
                  <c:v>Sentence Embeddings</c:v>
                </c:pt>
                <c:pt idx="3">
                  <c:v>Neural Networks</c:v>
                </c:pt>
                <c:pt idx="4">
                  <c:v>Word Embeddings</c:v>
                </c:pt>
                <c:pt idx="5">
                  <c:v>N-Gram Features</c:v>
                </c:pt>
                <c:pt idx="6">
                  <c:v>Lexicon-Based Features</c:v>
                </c:pt>
                <c:pt idx="7">
                  <c:v>Dependency Relations</c:v>
                </c:pt>
                <c:pt idx="8">
                  <c:v>Lexical, Morphological and Semantic Features</c:v>
                </c:pt>
                <c:pt idx="9">
                  <c:v>Frequencies</c:v>
                </c:pt>
                <c:pt idx="10">
                  <c:v>Common European Framework of Reference for Languages Levels</c:v>
                </c:pt>
                <c:pt idx="11">
                  <c:v>Psycholinguistic Features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8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10</c:v>
                </c:pt>
                <c:pt idx="9">
                  <c:v>9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Pt>
            <c:idx val="5"/>
            <c:spPr>
              <a:solidFill>
                <a:srgbClr val="83caff"/>
              </a:solidFill>
              <a:ln>
                <a:noFill/>
              </a:ln>
            </c:spPr>
          </c:dPt>
          <c:dPt>
            <c:idx val="6"/>
            <c:spPr>
              <a:solidFill>
                <a:srgbClr val="314004"/>
              </a:solidFill>
              <a:ln>
                <a:noFill/>
              </a:ln>
            </c:spPr>
          </c:dPt>
          <c:dPt>
            <c:idx val="7"/>
            <c:spPr>
              <a:solidFill>
                <a:srgbClr val="aecf00"/>
              </a:solidFill>
              <a:ln>
                <a:noFill/>
              </a:ln>
            </c:spPr>
          </c:dPt>
          <c:dPt>
            <c:idx val="8"/>
            <c:spPr>
              <a:solidFill>
                <a:srgbClr val="4b1f6f"/>
              </a:solidFill>
              <a:ln>
                <a:noFill/>
              </a:ln>
            </c:spPr>
          </c:dPt>
          <c:dPt>
            <c:idx val="9"/>
            <c:spPr>
              <a:solidFill>
                <a:srgbClr val="ff950e"/>
              </a:solidFill>
              <a:ln>
                <a:noFill/>
              </a:ln>
            </c:spPr>
          </c:dPt>
          <c:dLbls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4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5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6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7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8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9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Sentence Perplexity</c:v>
                </c:pt>
                <c:pt idx="1">
                  <c:v>Sense Entropy</c:v>
                </c:pt>
                <c:pt idx="2">
                  <c:v>Neural Networks</c:v>
                </c:pt>
                <c:pt idx="3">
                  <c:v>Word Embeddings</c:v>
                </c:pt>
                <c:pt idx="4">
                  <c:v>Word/Character N-Gram Features</c:v>
                </c:pt>
                <c:pt idx="5">
                  <c:v>Lexicon Based Features</c:v>
                </c:pt>
                <c:pt idx="6">
                  <c:v>Dependency Relations</c:v>
                </c:pt>
                <c:pt idx="7">
                  <c:v>Lexical, Morphological and Semantic Features</c:v>
                </c:pt>
                <c:pt idx="8">
                  <c:v>Frequencies</c:v>
                </c:pt>
                <c:pt idx="9">
                  <c:v>Psycholinguistic Features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4</c:v>
                </c:pt>
                <c:pt idx="6">
                  <c:v>1</c:v>
                </c:pt>
                <c:pt idx="7">
                  <c:v>17</c:v>
                </c:pt>
                <c:pt idx="8">
                  <c:v>12</c:v>
                </c:pt>
                <c:pt idx="9">
                  <c:v>2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77F19605-DCB6-498C-9571-B8FAC5AE0CEA}" type="author">
              <a:rPr b="0" lang="en-IN" sz="1800" spc="-1" strike="noStrike">
                <a:latin typeface="Arial"/>
              </a:rPr>
              <a:t> </a:t>
            </a:fld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2A1C229-EA0A-4E7E-A053-19567252DC0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3036CD1-36C0-43F9-ABD6-62FDAD4DE50F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gayatrivenugopal/hindi-corpus-stoplemmas" TargetMode="External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opus.nlpl.eu/" TargetMode="External"/><Relationship Id="rId2" Type="http://schemas.openxmlformats.org/officeDocument/2006/relationships/hyperlink" Target="https://www.cfilt.iitb.ac.in/Downloads.html" TargetMode="External"/><Relationship Id="rId3" Type="http://schemas.openxmlformats.org/officeDocument/2006/relationships/hyperlink" Target="http://www.tdil-dc.in/" TargetMode="External"/><Relationship Id="rId4" Type="http://schemas.openxmlformats.org/officeDocument/2006/relationships/hyperlink" Target="http://www.tdil-dc.in/" TargetMode="External"/><Relationship Id="rId5" Type="http://schemas.openxmlformats.org/officeDocument/2006/relationships/hyperlink" Target="http://www.tdil-dc.in/" TargetMode="External"/><Relationship Id="rId6" Type="http://schemas.openxmlformats.org/officeDocument/2006/relationships/hyperlink" Target="http://www.tdil-dc.in/" TargetMode="External"/><Relationship Id="rId7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s://twitter.com/shashitharoor/status/1305097520981225472?lang=en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32000" y="1584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e9b913"/>
                </a:solidFill>
                <a:latin typeface="Arial"/>
              </a:rPr>
              <a:t>Lexical Simplification of Hindi Text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88000" y="4320000"/>
            <a:ext cx="4333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Women Who Code - CONNECT Forward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6480000" y="4509720"/>
            <a:ext cx="35258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Gayatri Venugopal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@speakingg3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gayatrivenugopal.wordpress.com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gayatrivenugopal3@gmail.com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Data Description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360" y="1544760"/>
          <a:ext cx="10079640" cy="1742400"/>
        </p:xfrm>
        <a:graphic>
          <a:graphicData uri="http://schemas.openxmlformats.org/drawingml/2006/table">
            <a:tbl>
              <a:tblPr/>
              <a:tblGrid>
                <a:gridCol w="8758440"/>
                <a:gridCol w="1321560"/>
              </a:tblGrid>
              <a:tr h="347400"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Number of words ranked by participants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68,107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31280"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Number of unique words ranked by participants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1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8,186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6440"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Number of unique words annotated by atleast two participants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12,111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57640"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Number of unique words ranked by atleast two participants and that are present in our corpus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7,315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Features, Classifiers and Evaluation Metrics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0" y="1544400"/>
          <a:ext cx="10079640" cy="1737000"/>
        </p:xfrm>
        <a:graphic>
          <a:graphicData uri="http://schemas.openxmlformats.org/drawingml/2006/table">
            <a:tbl>
              <a:tblPr/>
              <a:tblGrid>
                <a:gridCol w="2125440"/>
                <a:gridCol w="7954560"/>
              </a:tblGrid>
              <a:tr h="347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Features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  <a:ea typeface="Noto Sans CJK SC"/>
                        </a:rPr>
                        <a:t>length, number of syllables, frequency of the lemma of the word, number of consonants, number of vowels, number of consonant conjuncts (</a:t>
                      </a:r>
                      <a:r>
                        <a:rPr b="0" lang="hi-IN" sz="1800" spc="-1" strike="noStrike">
                          <a:solidFill>
                            <a:srgbClr val="e9b913"/>
                          </a:solidFill>
                          <a:latin typeface="Times;Times New Roman"/>
                          <a:cs typeface="Times;Times New Roman"/>
                        </a:rPr>
                        <a:t>स्कूल 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  <a:ea typeface="Noto Sans CJK SC"/>
                        </a:rPr>
                        <a:t>-&gt; </a:t>
                      </a:r>
                      <a:r>
                        <a:rPr b="0" lang="hi-IN" sz="1800" spc="-1" strike="noStrike">
                          <a:solidFill>
                            <a:srgbClr val="e9b913"/>
                          </a:solidFill>
                          <a:latin typeface="Times;Times New Roman"/>
                          <a:cs typeface="Times;Times New Roman"/>
                        </a:rPr>
                        <a:t>स 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  <a:ea typeface="Noto Sans CJK SC"/>
                        </a:rPr>
                        <a:t>+ </a:t>
                      </a:r>
                      <a:r>
                        <a:rPr b="0" lang="hi-IN" sz="1800" spc="-1" strike="noStrike">
                          <a:solidFill>
                            <a:srgbClr val="e9b913"/>
                          </a:solidFill>
                          <a:latin typeface="Times;Times New Roman"/>
                          <a:cs typeface="Times;Times New Roman"/>
                        </a:rPr>
                        <a:t>क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  <a:ea typeface="Noto Sans CJK SC"/>
                        </a:rPr>
                        <a:t>), number of synsets, number of synonyms, number of hypernyms and the number of hyponyms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31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Classifiers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just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  <a:ea typeface="Noto Sans CJK SC"/>
                        </a:rPr>
                        <a:t>decision tree, support vector classifier, nearest centroid classifier, random forest, extra trees, ada boost, gradient boosting and XG boost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6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Evaluation Metrics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AUC Scores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1" name="TextShape 3"/>
          <p:cNvSpPr txBox="1"/>
          <p:nvPr/>
        </p:nvSpPr>
        <p:spPr>
          <a:xfrm>
            <a:off x="0" y="3600000"/>
            <a:ext cx="10080000" cy="20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Created a stopword list: </a:t>
            </a:r>
            <a:r>
              <a:rPr b="0" lang="en-IN" sz="1400" spc="-1" strike="noStrike">
                <a:solidFill>
                  <a:srgbClr val="e9b913"/>
                </a:solidFill>
                <a:latin typeface="Times;Times New Roman"/>
                <a:hlinkClick r:id="rId1"/>
              </a:rPr>
              <a:t>https://github.com/gayatrivenugopal/hindi-corpus-stoplemmas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Normalised feature values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We used soft voting classification and random search hyperparameter tuning of the models. Receiver Operating Characteristic (ROC) scores were used to tune the models.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"/>
          <p:cNvGraphicFramePr/>
          <p:nvPr/>
        </p:nvGraphicFramePr>
        <p:xfrm>
          <a:off x="0" y="0"/>
          <a:ext cx="10079640" cy="5669640"/>
        </p:xfrm>
        <a:graphic>
          <a:graphicData uri="http://schemas.openxmlformats.org/drawingml/2006/table">
            <a:tbl>
              <a:tblPr/>
              <a:tblGrid>
                <a:gridCol w="5006520"/>
                <a:gridCol w="5073480"/>
              </a:tblGrid>
              <a:tr h="3852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9"/>
                        </a:spcBef>
                      </a:pPr>
                      <a:r>
                        <a:rPr b="1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Model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9"/>
                        </a:spcBef>
                      </a:pPr>
                      <a:r>
                        <a:rPr b="1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AUC Score</a:t>
                      </a:r>
                      <a:endParaRPr b="1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9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Ada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0.776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Tuned Ada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44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0.781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9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Extra Trees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0.760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4748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Tuned Extra Trees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0.762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Gradient Boosting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0.783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Tuned Gradient Boosting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0.755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Random 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Forest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0.770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5576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Tuned 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Random </a:t>
                      </a: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Forest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0.785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9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XGBoost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0.785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6440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Tuned XGBoost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0.782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66360">
                <a:tc>
                  <a:txBody>
                    <a:bodyPr lIns="90000" rIns="90000" tIns="46800" bIns="46800">
                      <a:noAutofit/>
                    </a:bodyPr>
                    <a:p>
                      <a:pPr marL="19800" algn="ctr">
                        <a:spcBef>
                          <a:spcPts val="153"/>
                        </a:spcBef>
                      </a:pPr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Soft Voting</a:t>
                      </a:r>
                      <a:endParaRPr b="0" lang="en-IN" sz="1800" spc="-1" strike="noStrike"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19440" algn="ctr"/>
                      <a:r>
                        <a:rPr b="0" lang="en-IN" sz="18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0.790</a:t>
                      </a:r>
                      <a:endParaRPr b="0" lang="en-IN" sz="18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Ongoing and Future Work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-72000" y="936000"/>
            <a:ext cx="10080000" cy="21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Analysis of user data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Hyperparameter tuning using Grid Search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Adding fasttext embeddings as a feature for classification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Treating the task as a token classification task – using data from Task 1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Word sense disambiguation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03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Synonym selection and substitution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200" y="902880"/>
            <a:ext cx="9713520" cy="22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Resource#1: Aesthetics Corpus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Resource#2: The Open Parallel Corpus (n.d.). Retrieved July 12, 2019, from 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1"/>
              </a:rPr>
              <a:t>http://opus.nlpl.eu/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Resource#3: CFILT Hindi Corpus (n.d.). Retrieved July 15, 2019, from 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2"/>
              </a:rPr>
              <a:t>https://www.cfilt.iitb.ac.in/Downloads.html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Resource#4: Kunchukuttan, A., Mehta, P. &amp; Bhattacharyya, P. (2018). The IIT Bombay English-Hindi Parallel Corpus. Language Resources and 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Evaluation Conference.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Resource#5: English-Hindi Tourism Text Corpus – EILMT (October, 2016). EILMT Consortia, CDAC Pune. Retrieved July 15, 2019, from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3"/>
              </a:rPr>
              <a:t>http://www.tdil-dc.in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Resource#6: Hindi-English Agriculture &amp; Entertainment Text Corpus ILCI-II (May, 2017). ILCI Consortium, JNU. Retrieved July 15, 2019, from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4"/>
              </a:rPr>
              <a:t>http://www.tdil-dc.in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Resource#7: Hindi Monolingual Text Corpus ILCI-II (June, 2017). ILCI-II, JNU. Retrieved July 15, 2019, from 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5"/>
              </a:rPr>
              <a:t>http://www.tdil-dc.in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Resource#8: Hindi-English Health Text Corpus-ILCI (April, 2012). ILCI Consortium, JNU. Retrieved July 15, 2019, from 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  <a:hlinkClick r:id="rId6"/>
              </a:rPr>
              <a:t>http://www.tdil-dc.in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Language Resource#9: 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Kunchukuttan, A., Kakwani, D., Golla, S., Bhattacharyya, A., Khapra, M. M., &amp; Kumar, P. (2020). AI4Bharat-IndicNLP Corpus:</a:t>
            </a:r>
            <a:endParaRPr b="0" lang="en-IN" sz="1200" spc="-1" strike="noStrike">
              <a:latin typeface="Arial"/>
            </a:endParaRPr>
          </a:p>
          <a:p>
            <a:pPr algn="just"/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Monolingual Corpora and Word Embeddings for Indic Languages. 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arXiv preprint arXiv:2005.00085</a:t>
            </a:r>
            <a:r>
              <a:rPr b="0" lang="en-IN" sz="1200" spc="-1" strike="noStrike">
                <a:solidFill>
                  <a:srgbClr val="e9b913"/>
                </a:solidFill>
                <a:latin typeface="Times new roman"/>
              </a:rPr>
              <a:t>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e9b913"/>
                </a:solidFill>
                <a:latin typeface="Arial"/>
              </a:rPr>
              <a:t>Language Resources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0" y="1080"/>
            <a:ext cx="10080000" cy="539892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3888000" y="5400000"/>
            <a:ext cx="12902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image: Freepik.com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Text Simplification... Why?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309040" y="1119960"/>
            <a:ext cx="5609160" cy="666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309040" y="1821240"/>
            <a:ext cx="5611320" cy="269028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0" y="4680000"/>
            <a:ext cx="10080000" cy="5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Sources: </a:t>
            </a:r>
            <a:r>
              <a:rPr b="0" lang="en-IN" sz="1000" spc="-1" strike="noStrike">
                <a:solidFill>
                  <a:srgbClr val="e9b913"/>
                </a:solidFill>
                <a:latin typeface="Arial"/>
                <a:hlinkClick r:id="rId3"/>
              </a:rPr>
              <a:t>https://twitter.com/shashitharoor/status/1305097520981225472?lang=en</a:t>
            </a:r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; https://twitter.com/shashitharoor/status/861608665517895680?lang=en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204000" y="1012320"/>
            <a:ext cx="3600000" cy="202500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-72000" y="5426280"/>
            <a:ext cx="77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Source: https://www.bloombergquint.com/gadfly/biden-and-trump-nomination-speeches-are-two-clashing-word-clouds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-43920" y="3073680"/>
            <a:ext cx="20599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Flesch Reading Ease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(100% = simple)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16000" y="3109680"/>
            <a:ext cx="576000" cy="3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60%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688000" y="3096000"/>
            <a:ext cx="792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72.3%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-43920" y="3686040"/>
            <a:ext cx="2059920" cy="3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Length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TextShape 6"/>
          <p:cNvSpPr txBox="1"/>
          <p:nvPr/>
        </p:nvSpPr>
        <p:spPr>
          <a:xfrm>
            <a:off x="3492000" y="3685680"/>
            <a:ext cx="115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6944 words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" name="TextShape 7"/>
          <p:cNvSpPr txBox="1"/>
          <p:nvPr/>
        </p:nvSpPr>
        <p:spPr>
          <a:xfrm>
            <a:off x="5616000" y="3671280"/>
            <a:ext cx="115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solidFill>
                  <a:srgbClr val="e9b913"/>
                </a:solidFill>
                <a:latin typeface="Arial"/>
              </a:rPr>
              <a:t>3196 words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TextShape 8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Nomination Acceptance Speeches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" y="1014120"/>
            <a:ext cx="6798240" cy="380988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6768000" y="3169080"/>
            <a:ext cx="3312000" cy="13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Source: https://zenodo.org/record/2593329#.XIzyaayYW02 presented at the Department of Information and Communication Technologies, Universitat Pompeu Fabra, in the context of the María de Maeztu data-driven knowledge extraction strategic research program (MDM-2015-0502), by Horacio Saggion and Sanja Štajner in 2019.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Text Simplification and its Applications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68000" y="2953080"/>
            <a:ext cx="3312000" cy="15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Source: Paetzold, G. (2015, June). Reliable lexical simplification for non-native speakers. In Proceedings of the 2015 Conference of the North American Chapter of the Association for Computational Linguistics: Student Research Workshop (pp. 9-16).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Adaptation of the pipeline proposed by Shardlow, M. (2014, May). Out in the Open: Finding and Categorising Errors in the Lexical Simplification Pipeline. In LREC (pp. 1583-1590).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0" y="1039320"/>
            <a:ext cx="6624000" cy="349740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Lexical Simplification Pipeline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-72000" y="5174280"/>
            <a:ext cx="10152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Sources: Paetzold, G., &amp; Specia, L. (2016, June). Semeval 2016 task 11: Complex word identification. In Proceedings of the 10th International Workshop on Semantic Evaluation (SemEval-2016) (pp. 560-569); Muhie Yimam, S., Biemann, C., Malmasi, S., Paetzold, G. H., Specia, L., Štajner, S., ... &amp; Zampieri, M. (2018). A Report on the Complex Word Identification Shared Task 2018. arXiv, arXiv-1804.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2000" y="4320000"/>
            <a:ext cx="439200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Summary of features employed in CWI Shared Tasks 2016</a:t>
            </a:r>
            <a:endParaRPr b="0" lang="en-IN" sz="1400" spc="-1" strike="noStrike">
              <a:latin typeface="Arial"/>
            </a:endParaRPr>
          </a:p>
        </p:txBody>
      </p:sp>
      <p:graphicFrame>
        <p:nvGraphicFramePr>
          <p:cNvPr id="145" name=""/>
          <p:cNvGraphicFramePr/>
          <p:nvPr/>
        </p:nvGraphicFramePr>
        <p:xfrm>
          <a:off x="88920" y="1512000"/>
          <a:ext cx="460908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6" name=""/>
          <p:cNvGraphicFramePr/>
          <p:nvPr/>
        </p:nvGraphicFramePr>
        <p:xfrm>
          <a:off x="4824000" y="1224360"/>
          <a:ext cx="5117760" cy="28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7" name="TextShape 3"/>
          <p:cNvSpPr txBox="1"/>
          <p:nvPr/>
        </p:nvSpPr>
        <p:spPr>
          <a:xfrm>
            <a:off x="4860000" y="4320000"/>
            <a:ext cx="464400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Summary of features employed in CWI Shared Tasks 2018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solidFill>
                  <a:srgbClr val="e9b913"/>
                </a:solidFill>
                <a:latin typeface="Arial"/>
              </a:rPr>
              <a:t>SemEval Shared Tasks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176000" y="3444120"/>
            <a:ext cx="165600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Task 1 - Annotation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" y="6840"/>
            <a:ext cx="10079640" cy="3341160"/>
          </a:xfrm>
          <a:prstGeom prst="rect">
            <a:avLst/>
          </a:prstGeom>
          <a:ln>
            <a:noFill/>
          </a:ln>
        </p:spPr>
      </p:pic>
      <p:sp>
        <p:nvSpPr>
          <p:cNvPr id="152" name="TextShape 3"/>
          <p:cNvSpPr txBox="1"/>
          <p:nvPr/>
        </p:nvSpPr>
        <p:spPr>
          <a:xfrm>
            <a:off x="-72000" y="5354640"/>
            <a:ext cx="1015200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solidFill>
                  <a:srgbClr val="e9b913"/>
                </a:solidFill>
                <a:latin typeface="Arial"/>
              </a:rPr>
              <a:t>Screens designed by Kumar Ashwin (https://krash.dev)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104000" y="5388120"/>
            <a:ext cx="165600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400" spc="-1" strike="noStrike">
                <a:solidFill>
                  <a:srgbClr val="e9b913"/>
                </a:solidFill>
                <a:latin typeface="Times;Times New Roman"/>
              </a:rPr>
              <a:t>Task 2 - Rating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2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/>
        </p:nvGraphicFramePr>
        <p:xfrm>
          <a:off x="0" y="0"/>
          <a:ext cx="10058400" cy="5669640"/>
        </p:xfrm>
        <a:graphic>
          <a:graphicData uri="http://schemas.openxmlformats.org/drawingml/2006/table">
            <a:tbl>
              <a:tblPr/>
              <a:tblGrid>
                <a:gridCol w="612720"/>
                <a:gridCol w="988920"/>
                <a:gridCol w="1540800"/>
                <a:gridCol w="1845000"/>
                <a:gridCol w="5071320"/>
              </a:tblGrid>
              <a:tr h="48204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e9b913"/>
                          </a:solidFill>
                          <a:latin typeface="Times New Roman"/>
                          <a:ea typeface="Noto Sans CJK SC"/>
                        </a:rPr>
                        <a:t>S.No.</a:t>
                      </a:r>
                      <a:endParaRPr b="0" lang="en-IN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Source</a:t>
                      </a:r>
                      <a:endParaRPr b="1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Unique Word Count</a:t>
                      </a:r>
                      <a:endParaRPr b="1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Unique Lemma Count</a:t>
                      </a:r>
                      <a:endParaRPr b="1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Domain</a:t>
                      </a:r>
                      <a:endParaRPr b="1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13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Resource#1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145,507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Arial"/>
                        </a:rPr>
                        <a:t>117,309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Aesthetics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80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Resource#2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21,335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17,159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Entertainment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13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3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Resource#3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119,313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102,201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Not available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13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4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Resource#4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2,330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1,851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Varied domains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342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5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Resource#5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21,826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18,220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Tourism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13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6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Resource#6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39,351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32,074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Agriculture and Entertainment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0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7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Resource#7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35,018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28,645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Agriculture, Entertainment, Politics and Public, Administration, Sports, Religion, Literature, Aesthetics, Economy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75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8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Resource#8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20,430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16,673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Health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4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9</a:t>
                      </a:r>
                      <a:endParaRPr b="0" lang="en-IN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Language Resource#9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/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5,322,602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/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;Times New Roman"/>
                        </a:rPr>
                        <a:t>4,579,200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;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e9b913"/>
                          </a:solidFill>
                          <a:latin typeface="Times New Roman"/>
                        </a:rPr>
                        <a:t>News</a:t>
                      </a:r>
                      <a:endParaRPr b="0" lang="en-IN" sz="1200" spc="-1" strike="noStrike">
                        <a:solidFill>
                          <a:srgbClr val="e9b913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9472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2020-11-22T21:57:15Z</dcterms:created>
  <dc:creator/>
  <dc:description/>
  <dc:language>en-IN</dc:language>
  <cp:lastModifiedBy/>
  <dcterms:modified xsi:type="dcterms:W3CDTF">2020-12-01T22:55:16Z</dcterms:modified>
  <cp:revision>136</cp:revision>
  <dc:subject/>
  <dc:title>Portfolio</dc:title>
</cp:coreProperties>
</file>