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68" r:id="rId2"/>
    <p:sldId id="316" r:id="rId3"/>
    <p:sldId id="269" r:id="rId4"/>
    <p:sldId id="273" r:id="rId5"/>
    <p:sldId id="275" r:id="rId6"/>
    <p:sldId id="278" r:id="rId7"/>
    <p:sldId id="315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5" roundtripDataSignature="AMtx7migClLiRy6WRVBsyCyWZzEsUklJ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87935C-FEDF-4CAB-8633-1071477B0043}">
  <a:tblStyle styleId="{4D87935C-FEDF-4CAB-8633-1071477B00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7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7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26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56"/>
          <p:cNvSpPr txBox="1">
            <a:spLocks noGrp="1"/>
          </p:cNvSpPr>
          <p:nvPr>
            <p:ph type="sldNum" idx="12"/>
          </p:nvPr>
        </p:nvSpPr>
        <p:spPr>
          <a:xfrm>
            <a:off x="8458200" y="4888706"/>
            <a:ext cx="533400" cy="2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5029200" cy="46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7"/>
          <p:cNvSpPr txBox="1">
            <a:spLocks noGrp="1"/>
          </p:cNvSpPr>
          <p:nvPr>
            <p:ph type="sldNum" idx="12"/>
          </p:nvPr>
        </p:nvSpPr>
        <p:spPr>
          <a:xfrm>
            <a:off x="8458200" y="4850606"/>
            <a:ext cx="533400" cy="29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7"/>
          <p:cNvSpPr/>
          <p:nvPr/>
        </p:nvSpPr>
        <p:spPr>
          <a:xfrm>
            <a:off x="0" y="666750"/>
            <a:ext cx="9144000" cy="45719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9"/>
          <p:cNvSpPr txBox="1">
            <a:spLocks noGrp="1"/>
          </p:cNvSpPr>
          <p:nvPr>
            <p:ph type="sldNum" idx="12"/>
          </p:nvPr>
        </p:nvSpPr>
        <p:spPr>
          <a:xfrm>
            <a:off x="8458200" y="4888706"/>
            <a:ext cx="533400" cy="2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sldNum" idx="12"/>
          </p:nvPr>
        </p:nvSpPr>
        <p:spPr>
          <a:xfrm>
            <a:off x="8458200" y="4888706"/>
            <a:ext cx="533400" cy="2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1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1"/>
          <p:cNvSpPr txBox="1">
            <a:spLocks noGrp="1"/>
          </p:cNvSpPr>
          <p:nvPr>
            <p:ph type="sldNum" idx="12"/>
          </p:nvPr>
        </p:nvSpPr>
        <p:spPr>
          <a:xfrm>
            <a:off x="8458200" y="4888706"/>
            <a:ext cx="533400" cy="2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2"/>
          <p:cNvSpPr txBox="1">
            <a:spLocks noGrp="1"/>
          </p:cNvSpPr>
          <p:nvPr>
            <p:ph type="sldNum" idx="12"/>
          </p:nvPr>
        </p:nvSpPr>
        <p:spPr>
          <a:xfrm>
            <a:off x="8458200" y="4888706"/>
            <a:ext cx="533400" cy="2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/>
          <p:nvPr/>
        </p:nvSpPr>
        <p:spPr>
          <a:xfrm>
            <a:off x="0" y="4888706"/>
            <a:ext cx="9144000" cy="254794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5"/>
          <p:cNvSpPr txBox="1">
            <a:spLocks noGrp="1"/>
          </p:cNvSpPr>
          <p:nvPr>
            <p:ph type="sldNum" idx="12"/>
          </p:nvPr>
        </p:nvSpPr>
        <p:spPr>
          <a:xfrm>
            <a:off x="8458200" y="4888706"/>
            <a:ext cx="533400" cy="2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55"/>
          <p:cNvSpPr txBox="1"/>
          <p:nvPr/>
        </p:nvSpPr>
        <p:spPr>
          <a:xfrm>
            <a:off x="381000" y="4888706"/>
            <a:ext cx="713705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DataMites®. All Rights Reserved | www.datamites.com                    DATA SCIENCE FOUNDATION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55" descr="Logo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22857" y="4635049"/>
            <a:ext cx="1168743" cy="30247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ctrTitle"/>
          </p:nvPr>
        </p:nvSpPr>
        <p:spPr>
          <a:xfrm>
            <a:off x="685800" y="1353015"/>
            <a:ext cx="7772400" cy="13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 b="1" dirty="0" smtClean="0"/>
              <a:t>Types Of Data in</a:t>
            </a:r>
            <a:r>
              <a:rPr lang="en-US" sz="4800" b="1" dirty="0" smtClean="0"/>
              <a:t> </a:t>
            </a:r>
            <a:br>
              <a:rPr lang="en-US" sz="4800" b="1" dirty="0" smtClean="0"/>
            </a:br>
            <a:r>
              <a:rPr lang="en-US" sz="4800" b="1" dirty="0" smtClean="0"/>
              <a:t>Machine Learning</a:t>
            </a:r>
            <a:endParaRPr sz="4800" b="1" dirty="0"/>
          </a:p>
        </p:txBody>
      </p:sp>
      <p:sp>
        <p:nvSpPr>
          <p:cNvPr id="185" name="Google Shape;185;p9"/>
          <p:cNvSpPr txBox="1">
            <a:spLocks noGrp="1"/>
          </p:cNvSpPr>
          <p:nvPr>
            <p:ph type="sldNum" idx="12"/>
          </p:nvPr>
        </p:nvSpPr>
        <p:spPr>
          <a:xfrm>
            <a:off x="8458200" y="4888706"/>
            <a:ext cx="533400" cy="2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5029200" cy="46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4000" b="1" dirty="0"/>
              <a:t>Course Topics</a:t>
            </a:r>
            <a:endParaRPr sz="4000" b="1"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5344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800" dirty="0" smtClean="0"/>
              <a:t>What is Data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800" dirty="0" smtClean="0"/>
              <a:t>Regression Data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800" dirty="0" smtClean="0"/>
              <a:t>Classification Data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800" dirty="0" smtClean="0"/>
              <a:t>Clustering Data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6616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5029200" cy="46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b="1" dirty="0"/>
              <a:t>What is </a:t>
            </a:r>
            <a:r>
              <a:rPr lang="en-US" b="1" dirty="0" smtClean="0"/>
              <a:t>Data</a:t>
            </a:r>
            <a:r>
              <a:rPr lang="en-US" b="1" dirty="0" smtClean="0"/>
              <a:t>?</a:t>
            </a:r>
            <a:endParaRPr b="1" dirty="0"/>
          </a:p>
        </p:txBody>
      </p:sp>
      <p:sp>
        <p:nvSpPr>
          <p:cNvPr id="191" name="Google Shape;191;p10"/>
          <p:cNvSpPr txBox="1">
            <a:spLocks noGrp="1"/>
          </p:cNvSpPr>
          <p:nvPr>
            <p:ph type="body" idx="1"/>
          </p:nvPr>
        </p:nvSpPr>
        <p:spPr>
          <a:xfrm>
            <a:off x="457200" y="713678"/>
            <a:ext cx="8229600" cy="38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b="1" dirty="0" smtClean="0"/>
              <a:t>Data</a:t>
            </a:r>
            <a:r>
              <a:rPr lang="en-US" sz="2800" dirty="0" smtClean="0"/>
              <a:t> is the collective information in a particular format.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 smtClean="0"/>
              <a:t>There are three types of data: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 smtClean="0"/>
              <a:t>- Structured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 smtClean="0"/>
              <a:t>- Unstructured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 smtClean="0"/>
              <a:t>- </a:t>
            </a:r>
            <a:r>
              <a:rPr lang="en-US" sz="2800" dirty="0" smtClean="0"/>
              <a:t>Semi-structured data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Tx/>
              <a:buChar char="-"/>
            </a:pP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 smtClean="0"/>
              <a:t>In Machine learning, we work with structured data.</a:t>
            </a:r>
            <a:endParaRPr sz="2800" dirty="0"/>
          </a:p>
        </p:txBody>
      </p:sp>
      <p:sp>
        <p:nvSpPr>
          <p:cNvPr id="192" name="Google Shape;192;p10"/>
          <p:cNvSpPr txBox="1">
            <a:spLocks noGrp="1"/>
          </p:cNvSpPr>
          <p:nvPr>
            <p:ph type="sldNum" idx="12"/>
          </p:nvPr>
        </p:nvSpPr>
        <p:spPr>
          <a:xfrm>
            <a:off x="8458200" y="4850606"/>
            <a:ext cx="533400" cy="29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5029200" cy="46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b="1" dirty="0" smtClean="0"/>
              <a:t>Regression Data</a:t>
            </a:r>
            <a:endParaRPr b="1" dirty="0"/>
          </a:p>
        </p:txBody>
      </p:sp>
      <p:sp>
        <p:nvSpPr>
          <p:cNvPr id="230" name="Google Shape;230;p14"/>
          <p:cNvSpPr txBox="1">
            <a:spLocks noGrp="1"/>
          </p:cNvSpPr>
          <p:nvPr>
            <p:ph type="body" idx="1"/>
          </p:nvPr>
        </p:nvSpPr>
        <p:spPr>
          <a:xfrm>
            <a:off x="245076" y="87451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 dirty="0"/>
              <a:t>regression</a:t>
            </a:r>
            <a:r>
              <a:rPr lang="en-US" sz="2800" dirty="0" smtClean="0"/>
              <a:t> </a:t>
            </a:r>
            <a:r>
              <a:rPr lang="en-US" sz="2800" dirty="0"/>
              <a:t>is a type of supervised </a:t>
            </a:r>
            <a:r>
              <a:rPr lang="en-US" sz="2800" dirty="0" smtClean="0"/>
              <a:t>machine-learning </a:t>
            </a:r>
            <a:r>
              <a:rPr lang="en-US" sz="2800" dirty="0"/>
              <a:t>algorithm. </a:t>
            </a:r>
            <a:endParaRPr lang="en-US" sz="2800" dirty="0" smtClean="0"/>
          </a:p>
          <a:p>
            <a:pPr marL="342900" lvl="0">
              <a:spcBef>
                <a:spcPts val="0"/>
              </a:spcBef>
              <a:buSzPts val="2800"/>
            </a:pPr>
            <a:r>
              <a:rPr lang="en-US" sz="2800" dirty="0"/>
              <a:t>Regression is a process of finding the correlations between dependent and independent variables. </a:t>
            </a:r>
            <a:endParaRPr lang="en-US" sz="2800" dirty="0" smtClean="0"/>
          </a:p>
          <a:p>
            <a:pPr marL="342900" lvl="0">
              <a:spcBef>
                <a:spcPts val="0"/>
              </a:spcBef>
              <a:buSzPts val="2800"/>
            </a:pPr>
            <a:r>
              <a:rPr lang="en-US" sz="2800" dirty="0" smtClean="0"/>
              <a:t>It </a:t>
            </a:r>
            <a:r>
              <a:rPr lang="en-US" sz="2800" dirty="0"/>
              <a:t>helps in predicting </a:t>
            </a:r>
            <a:r>
              <a:rPr lang="en-US" sz="2800" dirty="0" smtClean="0"/>
              <a:t>continuous </a:t>
            </a:r>
            <a:r>
              <a:rPr lang="en-US" sz="2800" dirty="0"/>
              <a:t>variables such as prediction of Market Trends, prediction of House prices, etc.</a:t>
            </a:r>
            <a:endParaRPr sz="2800" dirty="0"/>
          </a:p>
        </p:txBody>
      </p:sp>
      <p:sp>
        <p:nvSpPr>
          <p:cNvPr id="231" name="Google Shape;231;p14"/>
          <p:cNvSpPr txBox="1">
            <a:spLocks noGrp="1"/>
          </p:cNvSpPr>
          <p:nvPr>
            <p:ph type="sldNum" idx="12"/>
          </p:nvPr>
        </p:nvSpPr>
        <p:spPr>
          <a:xfrm>
            <a:off x="8458200" y="4850606"/>
            <a:ext cx="533400" cy="29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5791200" cy="46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b="1" dirty="0" smtClean="0"/>
              <a:t>Classification Data</a:t>
            </a:r>
            <a:endParaRPr b="1" dirty="0"/>
          </a:p>
        </p:txBody>
      </p:sp>
      <p:sp>
        <p:nvSpPr>
          <p:cNvPr id="245" name="Google Shape;245;p15"/>
          <p:cNvSpPr txBox="1">
            <a:spLocks noGrp="1"/>
          </p:cNvSpPr>
          <p:nvPr>
            <p:ph type="body" idx="1"/>
          </p:nvPr>
        </p:nvSpPr>
        <p:spPr>
          <a:xfrm>
            <a:off x="381000" y="70392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sz="2800" dirty="0"/>
              <a:t>Classification is a type of supervised machine learning algorithm. </a:t>
            </a:r>
            <a:endParaRPr lang="en-US" sz="2800" dirty="0" smtClean="0"/>
          </a:p>
          <a:p>
            <a:pPr marL="342900" lvl="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sz="2800" dirty="0" smtClean="0"/>
              <a:t>For </a:t>
            </a:r>
            <a:r>
              <a:rPr lang="en-US" sz="2800" dirty="0"/>
              <a:t>any given input, the classification algorithms help in the prediction of the class of the output variable. </a:t>
            </a:r>
            <a:endParaRPr lang="en-US" sz="2800" dirty="0" smtClean="0"/>
          </a:p>
          <a:p>
            <a:pPr marL="342900" lvl="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sz="2800" dirty="0" smtClean="0"/>
              <a:t>There </a:t>
            </a:r>
            <a:r>
              <a:rPr lang="en-US" sz="2800" dirty="0"/>
              <a:t>can be multiple types of classifications like binary classification, multi-class classification, etc. It depends upon the number of classes in the output variable.</a:t>
            </a:r>
            <a:endParaRPr sz="2800" dirty="0"/>
          </a:p>
        </p:txBody>
      </p:sp>
      <p:sp>
        <p:nvSpPr>
          <p:cNvPr id="246" name="Google Shape;246;p15"/>
          <p:cNvSpPr txBox="1">
            <a:spLocks noGrp="1"/>
          </p:cNvSpPr>
          <p:nvPr>
            <p:ph type="sldNum" idx="12"/>
          </p:nvPr>
        </p:nvSpPr>
        <p:spPr>
          <a:xfrm>
            <a:off x="8458200" y="4850606"/>
            <a:ext cx="533400" cy="29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5715000" cy="46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b="1" dirty="0" smtClean="0"/>
              <a:t>Clustering Data</a:t>
            </a:r>
            <a:endParaRPr b="1" dirty="0"/>
          </a:p>
        </p:txBody>
      </p:sp>
      <p:sp>
        <p:nvSpPr>
          <p:cNvPr id="267" name="Google Shape;267;p17"/>
          <p:cNvSpPr txBox="1">
            <a:spLocks noGrp="1"/>
          </p:cNvSpPr>
          <p:nvPr>
            <p:ph type="body" idx="1"/>
          </p:nvPr>
        </p:nvSpPr>
        <p:spPr>
          <a:xfrm>
            <a:off x="304800" y="874514"/>
            <a:ext cx="85344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>
              <a:spcBef>
                <a:spcPts val="0"/>
              </a:spcBef>
              <a:buSzPct val="100000"/>
            </a:pPr>
            <a:r>
              <a:rPr lang="en-US" sz="2800" dirty="0"/>
              <a:t>Clustering is a type of unsupervised </a:t>
            </a:r>
            <a:r>
              <a:rPr lang="en-US" sz="2800" dirty="0" smtClean="0"/>
              <a:t>machine-learning </a:t>
            </a:r>
            <a:r>
              <a:rPr lang="en-US" sz="2800" dirty="0"/>
              <a:t>algorithm. </a:t>
            </a:r>
            <a:endParaRPr lang="en-US" sz="2800" dirty="0" smtClean="0"/>
          </a:p>
          <a:p>
            <a:pPr marL="342900" lvl="0">
              <a:spcBef>
                <a:spcPts val="0"/>
              </a:spcBef>
              <a:buSzPct val="100000"/>
            </a:pPr>
            <a:r>
              <a:rPr lang="en-US" sz="2800" dirty="0" smtClean="0"/>
              <a:t>It </a:t>
            </a:r>
            <a:r>
              <a:rPr lang="en-US" sz="2800" dirty="0"/>
              <a:t>is used to group data points having similar characteristics as clusters. </a:t>
            </a:r>
            <a:endParaRPr lang="en-US" sz="2800" dirty="0" smtClean="0"/>
          </a:p>
          <a:p>
            <a:pPr marL="342900" lvl="0">
              <a:spcBef>
                <a:spcPts val="0"/>
              </a:spcBef>
              <a:buSzPct val="100000"/>
            </a:pPr>
            <a:r>
              <a:rPr lang="en-US" sz="2800" dirty="0" smtClean="0"/>
              <a:t>Ideally</a:t>
            </a:r>
            <a:r>
              <a:rPr lang="en-US" sz="2800" dirty="0"/>
              <a:t>, the data points in the same cluster should exhibit similar properties and the points in different clusters should be as dissimilar as possible.</a:t>
            </a:r>
            <a:endParaRPr sz="2800" dirty="0"/>
          </a:p>
        </p:txBody>
      </p:sp>
      <p:sp>
        <p:nvSpPr>
          <p:cNvPr id="268" name="Google Shape;268;p17"/>
          <p:cNvSpPr txBox="1">
            <a:spLocks noGrp="1"/>
          </p:cNvSpPr>
          <p:nvPr>
            <p:ph type="sldNum" idx="12"/>
          </p:nvPr>
        </p:nvSpPr>
        <p:spPr>
          <a:xfrm>
            <a:off x="8458200" y="4850606"/>
            <a:ext cx="533400" cy="29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54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896565"/>
            <a:ext cx="38100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54"/>
          <p:cNvSpPr txBox="1">
            <a:spLocks noGrp="1"/>
          </p:cNvSpPr>
          <p:nvPr>
            <p:ph type="sldNum" idx="12"/>
          </p:nvPr>
        </p:nvSpPr>
        <p:spPr>
          <a:xfrm>
            <a:off x="8458200" y="4888706"/>
            <a:ext cx="533400" cy="2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613" name="Google Shape;613;p54" descr="Download Free png Features | BARTON - Smart Portfolio HTML Template for  Creative People - DLPNG.co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5500" y="718296"/>
            <a:ext cx="4953000" cy="1846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171</Words>
  <Application>Microsoft Office PowerPoint</Application>
  <PresentationFormat>On-screen Show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Noto Sans Symbols</vt:lpstr>
      <vt:lpstr>Office Theme</vt:lpstr>
      <vt:lpstr>Types Of Data in  Machine Learning</vt:lpstr>
      <vt:lpstr>Course Topics</vt:lpstr>
      <vt:lpstr>What is Data?</vt:lpstr>
      <vt:lpstr>Regression Data</vt:lpstr>
      <vt:lpstr>Classification Data</vt:lpstr>
      <vt:lpstr>Clustering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Introduction</dc:title>
  <dc:creator>Ashok HOME</dc:creator>
  <cp:lastModifiedBy>Datamites</cp:lastModifiedBy>
  <cp:revision>4</cp:revision>
  <dcterms:created xsi:type="dcterms:W3CDTF">2006-08-16T00:00:00Z</dcterms:created>
  <dcterms:modified xsi:type="dcterms:W3CDTF">2024-02-12T08:58:26Z</dcterms:modified>
</cp:coreProperties>
</file>