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varScale="1">
        <p:scale>
          <a:sx n="77" d="100"/>
          <a:sy n="77" d="100"/>
        </p:scale>
        <p:origin x="8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B8950-BBA3-4409-8D04-0E64F4665551}"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48698-B9C9-42A7-9377-88484CF5E3D7}" type="slidenum">
              <a:rPr lang="en-US" smtClean="0"/>
              <a:t>‹#›</a:t>
            </a:fld>
            <a:endParaRPr lang="en-US"/>
          </a:p>
        </p:txBody>
      </p:sp>
    </p:spTree>
    <p:extLst>
      <p:ext uri="{BB962C8B-B14F-4D97-AF65-F5344CB8AC3E}">
        <p14:creationId xmlns:p14="http://schemas.microsoft.com/office/powerpoint/2010/main" val="319069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48698-B9C9-42A7-9377-88484CF5E3D7}" type="slidenum">
              <a:rPr lang="en-US" smtClean="0"/>
              <a:t>3</a:t>
            </a:fld>
            <a:endParaRPr lang="en-US"/>
          </a:p>
        </p:txBody>
      </p:sp>
    </p:spTree>
    <p:extLst>
      <p:ext uri="{BB962C8B-B14F-4D97-AF65-F5344CB8AC3E}">
        <p14:creationId xmlns:p14="http://schemas.microsoft.com/office/powerpoint/2010/main" val="73893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6311-4325-566D-26B7-1DE001116C9E}"/>
              </a:ext>
            </a:extLst>
          </p:cNvPr>
          <p:cNvSpPr>
            <a:spLocks noGrp="1"/>
          </p:cNvSpPr>
          <p:nvPr>
            <p:ph type="ctrTitle"/>
          </p:nvPr>
        </p:nvSpPr>
        <p:spPr/>
        <p:txBody>
          <a:bodyPr/>
          <a:lstStyle/>
          <a:p>
            <a:br>
              <a:rPr lang="nl-NL" dirty="0"/>
            </a:br>
            <a:r>
              <a:rPr lang="en-US" dirty="0"/>
              <a:t>how do electric?</a:t>
            </a:r>
          </a:p>
        </p:txBody>
      </p:sp>
      <p:sp>
        <p:nvSpPr>
          <p:cNvPr id="3" name="Subtitle 2">
            <a:extLst>
              <a:ext uri="{FF2B5EF4-FFF2-40B4-BE49-F238E27FC236}">
                <a16:creationId xmlns:a16="http://schemas.microsoft.com/office/drawing/2014/main" id="{D8DDC3EF-54F8-1383-17DC-464475620623}"/>
              </a:ext>
            </a:extLst>
          </p:cNvPr>
          <p:cNvSpPr>
            <a:spLocks noGrp="1"/>
          </p:cNvSpPr>
          <p:nvPr>
            <p:ph type="subTitle" idx="1"/>
          </p:nvPr>
        </p:nvSpPr>
        <p:spPr/>
        <p:txBody>
          <a:bodyPr/>
          <a:lstStyle/>
          <a:p>
            <a:r>
              <a:rPr lang="nl-NL" dirty="0"/>
              <a:t>a hyperspeed uptake with minimal vocab/math on electricity by Josh Beaker</a:t>
            </a:r>
            <a:endParaRPr lang="en-US" dirty="0"/>
          </a:p>
        </p:txBody>
      </p:sp>
    </p:spTree>
    <p:extLst>
      <p:ext uri="{BB962C8B-B14F-4D97-AF65-F5344CB8AC3E}">
        <p14:creationId xmlns:p14="http://schemas.microsoft.com/office/powerpoint/2010/main" val="135332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37A9-2862-E430-EC7A-B591AAD865C7}"/>
              </a:ext>
            </a:extLst>
          </p:cNvPr>
          <p:cNvSpPr>
            <a:spLocks noGrp="1"/>
          </p:cNvSpPr>
          <p:nvPr>
            <p:ph type="title"/>
          </p:nvPr>
        </p:nvSpPr>
        <p:spPr/>
        <p:txBody>
          <a:bodyPr/>
          <a:lstStyle/>
          <a:p>
            <a:r>
              <a:rPr lang="nl-NL" dirty="0"/>
              <a:t>How is that possible?</a:t>
            </a:r>
            <a:endParaRPr lang="en-US" dirty="0"/>
          </a:p>
        </p:txBody>
      </p:sp>
      <p:pic>
        <p:nvPicPr>
          <p:cNvPr id="7" name="Content Placeholder 6">
            <a:extLst>
              <a:ext uri="{FF2B5EF4-FFF2-40B4-BE49-F238E27FC236}">
                <a16:creationId xmlns:a16="http://schemas.microsoft.com/office/drawing/2014/main" id="{878FA0A0-C0FD-1437-0E46-D99C6646149C}"/>
              </a:ext>
            </a:extLst>
          </p:cNvPr>
          <p:cNvPicPr>
            <a:picLocks noGrp="1" noChangeAspect="1"/>
          </p:cNvPicPr>
          <p:nvPr>
            <p:ph idx="1"/>
          </p:nvPr>
        </p:nvPicPr>
        <p:blipFill>
          <a:blip r:embed="rId2"/>
          <a:stretch>
            <a:fillRect/>
          </a:stretch>
        </p:blipFill>
        <p:spPr>
          <a:xfrm>
            <a:off x="608840" y="2127663"/>
            <a:ext cx="6178035" cy="3478005"/>
          </a:xfrm>
        </p:spPr>
      </p:pic>
      <p:sp>
        <p:nvSpPr>
          <p:cNvPr id="8" name="TextBox 7">
            <a:extLst>
              <a:ext uri="{FF2B5EF4-FFF2-40B4-BE49-F238E27FC236}">
                <a16:creationId xmlns:a16="http://schemas.microsoft.com/office/drawing/2014/main" id="{F2DE44A6-A975-2B12-0507-2F6678A853F1}"/>
              </a:ext>
            </a:extLst>
          </p:cNvPr>
          <p:cNvSpPr txBox="1"/>
          <p:nvPr/>
        </p:nvSpPr>
        <p:spPr>
          <a:xfrm>
            <a:off x="7543800" y="1997765"/>
            <a:ext cx="4039360" cy="4524315"/>
          </a:xfrm>
          <a:prstGeom prst="rect">
            <a:avLst/>
          </a:prstGeom>
          <a:noFill/>
        </p:spPr>
        <p:txBody>
          <a:bodyPr wrap="square" rtlCol="0">
            <a:spAutoFit/>
          </a:bodyPr>
          <a:lstStyle/>
          <a:p>
            <a:pPr marL="285750" indent="-285750">
              <a:buFont typeface="Arial" panose="020B0604020202020204" pitchFamily="34" charset="0"/>
              <a:buChar char="•"/>
            </a:pPr>
            <a:r>
              <a:rPr lang="nl-NL" dirty="0"/>
              <a:t>AC current can transfer energy without a displacement of electrons by manipulating the charge of electrons back and forth </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The transfer of energy by reversing the flow of electrons repeatedly is just as valid of a method as allowing them to flow through the circuit in one direction.</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Great interactive example https://javalab.org/en/dc_and_ac_en/</a:t>
            </a:r>
            <a:endParaRPr lang="en-US" dirty="0"/>
          </a:p>
        </p:txBody>
      </p:sp>
    </p:spTree>
    <p:extLst>
      <p:ext uri="{BB962C8B-B14F-4D97-AF65-F5344CB8AC3E}">
        <p14:creationId xmlns:p14="http://schemas.microsoft.com/office/powerpoint/2010/main" val="208861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B90-99F8-A47E-E353-3B12217F837C}"/>
              </a:ext>
            </a:extLst>
          </p:cNvPr>
          <p:cNvSpPr>
            <a:spLocks noGrp="1"/>
          </p:cNvSpPr>
          <p:nvPr>
            <p:ph type="title"/>
          </p:nvPr>
        </p:nvSpPr>
        <p:spPr/>
        <p:txBody>
          <a:bodyPr/>
          <a:lstStyle/>
          <a:p>
            <a:r>
              <a:rPr lang="nl-NL" dirty="0"/>
              <a:t>What creates AC?	</a:t>
            </a:r>
            <a:endParaRPr lang="en-US" dirty="0"/>
          </a:p>
        </p:txBody>
      </p:sp>
      <p:sp>
        <p:nvSpPr>
          <p:cNvPr id="3" name="Content Placeholder 2">
            <a:extLst>
              <a:ext uri="{FF2B5EF4-FFF2-40B4-BE49-F238E27FC236}">
                <a16:creationId xmlns:a16="http://schemas.microsoft.com/office/drawing/2014/main" id="{B4522AF8-70B7-2453-795C-F933EB87A921}"/>
              </a:ext>
            </a:extLst>
          </p:cNvPr>
          <p:cNvSpPr>
            <a:spLocks noGrp="1"/>
          </p:cNvSpPr>
          <p:nvPr>
            <p:ph idx="1"/>
          </p:nvPr>
        </p:nvSpPr>
        <p:spPr/>
        <p:txBody>
          <a:bodyPr/>
          <a:lstStyle/>
          <a:p>
            <a:r>
              <a:rPr lang="nl-NL" dirty="0"/>
              <a:t>You might have noticed we did not discuss what can generate a current that alternates in this way.</a:t>
            </a:r>
          </a:p>
          <a:p>
            <a:r>
              <a:rPr lang="nl-NL" dirty="0"/>
              <a:t>The key lies in something called electromagnetic forces.</a:t>
            </a:r>
          </a:p>
          <a:p>
            <a:endParaRPr lang="nl-NL" dirty="0"/>
          </a:p>
          <a:p>
            <a:r>
              <a:rPr lang="nl-NL" dirty="0"/>
              <a:t>Understanding electromagnetic forces is the key to understanding how radio waves work.</a:t>
            </a:r>
          </a:p>
          <a:p>
            <a:endParaRPr lang="nl-NL" dirty="0"/>
          </a:p>
          <a:p>
            <a:endParaRPr lang="nl-NL" dirty="0"/>
          </a:p>
          <a:p>
            <a:r>
              <a:rPr lang="nl-NL" dirty="0"/>
              <a:t>To be continued...</a:t>
            </a:r>
            <a:endParaRPr lang="en-US" dirty="0"/>
          </a:p>
        </p:txBody>
      </p:sp>
    </p:spTree>
    <p:extLst>
      <p:ext uri="{BB962C8B-B14F-4D97-AF65-F5344CB8AC3E}">
        <p14:creationId xmlns:p14="http://schemas.microsoft.com/office/powerpoint/2010/main" val="53707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5ECF-A8DB-431A-1BDE-C302C02ADEC1}"/>
              </a:ext>
            </a:extLst>
          </p:cNvPr>
          <p:cNvSpPr>
            <a:spLocks noGrp="1"/>
          </p:cNvSpPr>
          <p:nvPr>
            <p:ph type="title"/>
          </p:nvPr>
        </p:nvSpPr>
        <p:spPr/>
        <p:txBody>
          <a:bodyPr/>
          <a:lstStyle/>
          <a:p>
            <a:r>
              <a:rPr lang="nl-NL" dirty="0"/>
              <a:t>Atoms Exist</a:t>
            </a:r>
            <a:endParaRPr lang="en-US" dirty="0"/>
          </a:p>
        </p:txBody>
      </p:sp>
      <p:sp>
        <p:nvSpPr>
          <p:cNvPr id="3" name="Text Placeholder 2">
            <a:extLst>
              <a:ext uri="{FF2B5EF4-FFF2-40B4-BE49-F238E27FC236}">
                <a16:creationId xmlns:a16="http://schemas.microsoft.com/office/drawing/2014/main" id="{FBF2D9C2-235F-ADE6-7247-A11F7CFF1099}"/>
              </a:ext>
            </a:extLst>
          </p:cNvPr>
          <p:cNvSpPr>
            <a:spLocks noGrp="1"/>
          </p:cNvSpPr>
          <p:nvPr>
            <p:ph type="body" idx="1"/>
          </p:nvPr>
        </p:nvSpPr>
        <p:spPr>
          <a:xfrm>
            <a:off x="4343367" y="5539034"/>
            <a:ext cx="8915399" cy="1555864"/>
          </a:xfrm>
        </p:spPr>
        <p:txBody>
          <a:bodyPr/>
          <a:lstStyle/>
          <a:p>
            <a:r>
              <a:rPr lang="en-US" dirty="0"/>
              <a:t>“</a:t>
            </a:r>
            <a:r>
              <a:rPr lang="en-US" b="1" dirty="0"/>
              <a:t>Nothing exists except atoms and space, everything else is opinion.” </a:t>
            </a:r>
          </a:p>
          <a:p>
            <a:r>
              <a:rPr lang="en-US" b="1" dirty="0"/>
              <a:t>- Democritus</a:t>
            </a:r>
            <a:endParaRPr lang="en-US" dirty="0"/>
          </a:p>
        </p:txBody>
      </p:sp>
    </p:spTree>
    <p:extLst>
      <p:ext uri="{BB962C8B-B14F-4D97-AF65-F5344CB8AC3E}">
        <p14:creationId xmlns:p14="http://schemas.microsoft.com/office/powerpoint/2010/main" val="23325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3D1C-7AF5-DC4F-C312-B6D944A87B1D}"/>
              </a:ext>
            </a:extLst>
          </p:cNvPr>
          <p:cNvSpPr>
            <a:spLocks noGrp="1"/>
          </p:cNvSpPr>
          <p:nvPr>
            <p:ph type="title"/>
          </p:nvPr>
        </p:nvSpPr>
        <p:spPr/>
        <p:txBody>
          <a:bodyPr/>
          <a:lstStyle/>
          <a:p>
            <a:r>
              <a:rPr lang="nl-NL" dirty="0"/>
              <a:t>Protons Neutrons and Electrons</a:t>
            </a:r>
            <a:br>
              <a:rPr lang="nl-NL" dirty="0"/>
            </a:br>
            <a:r>
              <a:rPr lang="nl-NL" sz="1200" dirty="0"/>
              <a:t> but mostly just electrons</a:t>
            </a:r>
            <a:endParaRPr lang="en-US" dirty="0"/>
          </a:p>
        </p:txBody>
      </p:sp>
      <p:sp>
        <p:nvSpPr>
          <p:cNvPr id="9" name="TextBox 8">
            <a:extLst>
              <a:ext uri="{FF2B5EF4-FFF2-40B4-BE49-F238E27FC236}">
                <a16:creationId xmlns:a16="http://schemas.microsoft.com/office/drawing/2014/main" id="{5D75F1FC-B2D6-BAB0-CD86-A0E08CA59C0C}"/>
              </a:ext>
            </a:extLst>
          </p:cNvPr>
          <p:cNvSpPr txBox="1"/>
          <p:nvPr/>
        </p:nvSpPr>
        <p:spPr>
          <a:xfrm>
            <a:off x="5896947" y="6374754"/>
            <a:ext cx="7382846" cy="369332"/>
          </a:xfrm>
          <a:prstGeom prst="rect">
            <a:avLst/>
          </a:prstGeom>
          <a:noFill/>
        </p:spPr>
        <p:txBody>
          <a:bodyPr wrap="square">
            <a:spAutoFit/>
          </a:bodyPr>
          <a:lstStyle/>
          <a:p>
            <a:r>
              <a:rPr lang="en-US" dirty="0"/>
              <a:t>image from https://www.sciencefacts.net/atom-2.html</a:t>
            </a:r>
          </a:p>
        </p:txBody>
      </p:sp>
      <p:pic>
        <p:nvPicPr>
          <p:cNvPr id="13" name="Content Placeholder 12">
            <a:extLst>
              <a:ext uri="{FF2B5EF4-FFF2-40B4-BE49-F238E27FC236}">
                <a16:creationId xmlns:a16="http://schemas.microsoft.com/office/drawing/2014/main" id="{DB52D4FC-BF0A-422F-E4D9-F66242E3A070}"/>
              </a:ext>
            </a:extLst>
          </p:cNvPr>
          <p:cNvPicPr>
            <a:picLocks noGrp="1" noChangeAspect="1"/>
          </p:cNvPicPr>
          <p:nvPr>
            <p:ph idx="1"/>
          </p:nvPr>
        </p:nvPicPr>
        <p:blipFill>
          <a:blip r:embed="rId3"/>
          <a:stretch>
            <a:fillRect/>
          </a:stretch>
        </p:blipFill>
        <p:spPr>
          <a:xfrm>
            <a:off x="2791241" y="1905000"/>
            <a:ext cx="4871550" cy="4006850"/>
          </a:xfrm>
        </p:spPr>
      </p:pic>
      <p:sp>
        <p:nvSpPr>
          <p:cNvPr id="14" name="TextBox 13">
            <a:extLst>
              <a:ext uri="{FF2B5EF4-FFF2-40B4-BE49-F238E27FC236}">
                <a16:creationId xmlns:a16="http://schemas.microsoft.com/office/drawing/2014/main" id="{7B9B3593-B718-7797-9BFB-CF81CC45020B}"/>
              </a:ext>
            </a:extLst>
          </p:cNvPr>
          <p:cNvSpPr txBox="1"/>
          <p:nvPr/>
        </p:nvSpPr>
        <p:spPr>
          <a:xfrm>
            <a:off x="8577470" y="2156791"/>
            <a:ext cx="2663687" cy="923330"/>
          </a:xfrm>
          <a:prstGeom prst="rect">
            <a:avLst/>
          </a:prstGeom>
          <a:noFill/>
        </p:spPr>
        <p:txBody>
          <a:bodyPr wrap="square" rtlCol="0">
            <a:spAutoFit/>
          </a:bodyPr>
          <a:lstStyle/>
          <a:p>
            <a:pPr marL="285750" indent="-285750">
              <a:buFont typeface="Arial" panose="020B0604020202020204" pitchFamily="34" charset="0"/>
              <a:buChar char="•"/>
            </a:pPr>
            <a:r>
              <a:rPr lang="nl-NL" dirty="0"/>
              <a:t>proton and electrons repel each other</a:t>
            </a:r>
            <a:endParaRPr lang="en-US" dirty="0"/>
          </a:p>
        </p:txBody>
      </p:sp>
    </p:spTree>
    <p:extLst>
      <p:ext uri="{BB962C8B-B14F-4D97-AF65-F5344CB8AC3E}">
        <p14:creationId xmlns:p14="http://schemas.microsoft.com/office/powerpoint/2010/main" val="416671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4FAF-D42F-1E5D-C39F-304B06FBBC8D}"/>
              </a:ext>
            </a:extLst>
          </p:cNvPr>
          <p:cNvSpPr>
            <a:spLocks noGrp="1"/>
          </p:cNvSpPr>
          <p:nvPr>
            <p:ph type="title"/>
          </p:nvPr>
        </p:nvSpPr>
        <p:spPr/>
        <p:txBody>
          <a:bodyPr/>
          <a:lstStyle/>
          <a:p>
            <a:r>
              <a:rPr lang="nl-NL" dirty="0"/>
              <a:t>Electrons (Can) Jump Around</a:t>
            </a:r>
            <a:br>
              <a:rPr lang="nl-NL" dirty="0"/>
            </a:br>
            <a:r>
              <a:rPr lang="nl-NL" sz="1600" dirty="0"/>
              <a:t>Atoms can hold a different amount of electrons, depending on the type of atom sometimes electrons can bounce around between atoms</a:t>
            </a:r>
            <a:endParaRPr lang="en-US" dirty="0"/>
          </a:p>
        </p:txBody>
      </p:sp>
      <p:pic>
        <p:nvPicPr>
          <p:cNvPr id="4" name="Picture 3">
            <a:extLst>
              <a:ext uri="{FF2B5EF4-FFF2-40B4-BE49-F238E27FC236}">
                <a16:creationId xmlns:a16="http://schemas.microsoft.com/office/drawing/2014/main" id="{1BC1BD6A-E6AD-5F09-70EE-CBFEAFD3BD4D}"/>
              </a:ext>
            </a:extLst>
          </p:cNvPr>
          <p:cNvPicPr>
            <a:picLocks noChangeAspect="1"/>
          </p:cNvPicPr>
          <p:nvPr/>
        </p:nvPicPr>
        <p:blipFill>
          <a:blip r:embed="rId2"/>
          <a:stretch>
            <a:fillRect/>
          </a:stretch>
        </p:blipFill>
        <p:spPr>
          <a:xfrm>
            <a:off x="3685322" y="2273576"/>
            <a:ext cx="6726890" cy="3282398"/>
          </a:xfrm>
          <a:prstGeom prst="rect">
            <a:avLst/>
          </a:prstGeom>
        </p:spPr>
      </p:pic>
    </p:spTree>
    <p:extLst>
      <p:ext uri="{BB962C8B-B14F-4D97-AF65-F5344CB8AC3E}">
        <p14:creationId xmlns:p14="http://schemas.microsoft.com/office/powerpoint/2010/main" val="416544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42EB-2085-7BDA-5D07-577FEE358928}"/>
              </a:ext>
            </a:extLst>
          </p:cNvPr>
          <p:cNvSpPr>
            <a:spLocks noGrp="1"/>
          </p:cNvSpPr>
          <p:nvPr>
            <p:ph type="title"/>
          </p:nvPr>
        </p:nvSpPr>
        <p:spPr/>
        <p:txBody>
          <a:bodyPr>
            <a:normAutofit/>
          </a:bodyPr>
          <a:lstStyle/>
          <a:p>
            <a:r>
              <a:rPr lang="nl-NL" dirty="0"/>
              <a:t>Electric Charge</a:t>
            </a:r>
            <a:br>
              <a:rPr lang="nl-NL" dirty="0"/>
            </a:br>
            <a:r>
              <a:rPr lang="nl-NL" sz="1600" dirty="0"/>
              <a:t>The positive or negative inbalance of protons and electrons is “charge”.</a:t>
            </a:r>
            <a:endParaRPr lang="en-US" sz="1600" dirty="0"/>
          </a:p>
        </p:txBody>
      </p:sp>
      <p:pic>
        <p:nvPicPr>
          <p:cNvPr id="5" name="Content Placeholder 4">
            <a:extLst>
              <a:ext uri="{FF2B5EF4-FFF2-40B4-BE49-F238E27FC236}">
                <a16:creationId xmlns:a16="http://schemas.microsoft.com/office/drawing/2014/main" id="{E899E16C-A45E-2225-2AB4-467ED0DAAEDE}"/>
              </a:ext>
            </a:extLst>
          </p:cNvPr>
          <p:cNvPicPr>
            <a:picLocks noGrp="1" noChangeAspect="1"/>
          </p:cNvPicPr>
          <p:nvPr>
            <p:ph idx="1"/>
          </p:nvPr>
        </p:nvPicPr>
        <p:blipFill>
          <a:blip r:embed="rId2"/>
          <a:stretch>
            <a:fillRect/>
          </a:stretch>
        </p:blipFill>
        <p:spPr>
          <a:xfrm>
            <a:off x="3773211" y="2539930"/>
            <a:ext cx="5896241" cy="3503061"/>
          </a:xfrm>
        </p:spPr>
      </p:pic>
    </p:spTree>
    <p:extLst>
      <p:ext uri="{BB962C8B-B14F-4D97-AF65-F5344CB8AC3E}">
        <p14:creationId xmlns:p14="http://schemas.microsoft.com/office/powerpoint/2010/main" val="234138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B6BD-E8A5-58EF-43E9-FE667FE73364}"/>
              </a:ext>
            </a:extLst>
          </p:cNvPr>
          <p:cNvSpPr>
            <a:spLocks noGrp="1"/>
          </p:cNvSpPr>
          <p:nvPr>
            <p:ph type="title"/>
          </p:nvPr>
        </p:nvSpPr>
        <p:spPr/>
        <p:txBody>
          <a:bodyPr>
            <a:normAutofit fontScale="90000"/>
          </a:bodyPr>
          <a:lstStyle/>
          <a:p>
            <a:r>
              <a:rPr lang="nl-NL" dirty="0"/>
              <a:t>Quick Review</a:t>
            </a:r>
            <a:br>
              <a:rPr lang="nl-NL" dirty="0"/>
            </a:br>
            <a:br>
              <a:rPr lang="nl-NL" dirty="0"/>
            </a:br>
            <a:br>
              <a:rPr lang="nl-NL" dirty="0"/>
            </a:br>
            <a:endParaRPr lang="en-US" dirty="0"/>
          </a:p>
        </p:txBody>
      </p:sp>
      <p:sp>
        <p:nvSpPr>
          <p:cNvPr id="3" name="Content Placeholder 2">
            <a:extLst>
              <a:ext uri="{FF2B5EF4-FFF2-40B4-BE49-F238E27FC236}">
                <a16:creationId xmlns:a16="http://schemas.microsoft.com/office/drawing/2014/main" id="{1FC89657-0F21-B032-AF42-44C88C17B90E}"/>
              </a:ext>
            </a:extLst>
          </p:cNvPr>
          <p:cNvSpPr>
            <a:spLocks noGrp="1"/>
          </p:cNvSpPr>
          <p:nvPr>
            <p:ph idx="1"/>
          </p:nvPr>
        </p:nvSpPr>
        <p:spPr/>
        <p:txBody>
          <a:bodyPr/>
          <a:lstStyle/>
          <a:p>
            <a:r>
              <a:rPr lang="nl-NL" dirty="0"/>
              <a:t>Atoms exist and are made of protons neutrons and electrons</a:t>
            </a:r>
          </a:p>
          <a:p>
            <a:r>
              <a:rPr lang="nl-NL" dirty="0"/>
              <a:t>Electrons can jump around from atom to atom (with some restriction that is determined by the type of atom and some other factors)</a:t>
            </a:r>
          </a:p>
          <a:p>
            <a:r>
              <a:rPr lang="nl-NL" dirty="0"/>
              <a:t>Electric charge is an inbalance of protons (+) and electrons (-)</a:t>
            </a:r>
            <a:endParaRPr lang="en-US" dirty="0"/>
          </a:p>
          <a:p>
            <a:pPr lvl="1"/>
            <a:r>
              <a:rPr lang="en-US" dirty="0"/>
              <a:t>A positive charge is more protons than electrons</a:t>
            </a:r>
          </a:p>
          <a:p>
            <a:pPr lvl="1"/>
            <a:r>
              <a:rPr lang="en-US" dirty="0"/>
              <a:t>A negative charge is more electrons than protons</a:t>
            </a:r>
          </a:p>
          <a:p>
            <a:r>
              <a:rPr lang="en-US" dirty="0"/>
              <a:t>Positive charges repel other positively charged atoms</a:t>
            </a:r>
          </a:p>
          <a:p>
            <a:r>
              <a:rPr lang="en-US" dirty="0"/>
              <a:t>Negative charges repel other negatively charged atoms</a:t>
            </a:r>
          </a:p>
          <a:p>
            <a:r>
              <a:rPr lang="en-US" dirty="0"/>
              <a:t>Positive and negatively charged atoms are attracted to each other so that the can exchange electrons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994186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A592-0DB7-A575-A6FD-01048DF9D63C}"/>
              </a:ext>
            </a:extLst>
          </p:cNvPr>
          <p:cNvSpPr>
            <a:spLocks noGrp="1"/>
          </p:cNvSpPr>
          <p:nvPr>
            <p:ph type="title"/>
          </p:nvPr>
        </p:nvSpPr>
        <p:spPr/>
        <p:txBody>
          <a:bodyPr>
            <a:normAutofit/>
          </a:bodyPr>
          <a:lstStyle/>
          <a:p>
            <a:r>
              <a:rPr lang="nl-NL" dirty="0"/>
              <a:t>The Flow of Electricity</a:t>
            </a:r>
            <a:br>
              <a:rPr lang="nl-NL" dirty="0"/>
            </a:br>
            <a:r>
              <a:rPr lang="nl-NL" sz="1600" dirty="0"/>
              <a:t>This flow of electricity is known as direct current or DC</a:t>
            </a:r>
            <a:endParaRPr lang="en-US" sz="1600" dirty="0"/>
          </a:p>
        </p:txBody>
      </p:sp>
      <p:pic>
        <p:nvPicPr>
          <p:cNvPr id="5" name="Content Placeholder 4">
            <a:extLst>
              <a:ext uri="{FF2B5EF4-FFF2-40B4-BE49-F238E27FC236}">
                <a16:creationId xmlns:a16="http://schemas.microsoft.com/office/drawing/2014/main" id="{95A42977-C1A7-0E57-0A21-4C8D0B80147A}"/>
              </a:ext>
            </a:extLst>
          </p:cNvPr>
          <p:cNvPicPr>
            <a:picLocks noGrp="1" noChangeAspect="1"/>
          </p:cNvPicPr>
          <p:nvPr>
            <p:ph idx="1"/>
          </p:nvPr>
        </p:nvPicPr>
        <p:blipFill>
          <a:blip r:embed="rId2"/>
          <a:stretch>
            <a:fillRect/>
          </a:stretch>
        </p:blipFill>
        <p:spPr>
          <a:xfrm>
            <a:off x="2592925" y="1905000"/>
            <a:ext cx="3908086" cy="3778250"/>
          </a:xfrm>
        </p:spPr>
      </p:pic>
      <p:sp>
        <p:nvSpPr>
          <p:cNvPr id="6" name="TextBox 5">
            <a:extLst>
              <a:ext uri="{FF2B5EF4-FFF2-40B4-BE49-F238E27FC236}">
                <a16:creationId xmlns:a16="http://schemas.microsoft.com/office/drawing/2014/main" id="{6500D3B6-873A-7193-9A1A-C2D9B31D64B4}"/>
              </a:ext>
            </a:extLst>
          </p:cNvPr>
          <p:cNvSpPr txBox="1"/>
          <p:nvPr/>
        </p:nvSpPr>
        <p:spPr>
          <a:xfrm>
            <a:off x="7543800" y="1818861"/>
            <a:ext cx="4094922" cy="4524315"/>
          </a:xfrm>
          <a:prstGeom prst="rect">
            <a:avLst/>
          </a:prstGeom>
          <a:noFill/>
        </p:spPr>
        <p:txBody>
          <a:bodyPr wrap="square" rtlCol="0">
            <a:spAutoFit/>
          </a:bodyPr>
          <a:lstStyle/>
          <a:p>
            <a:pPr marL="285750" indent="-285750">
              <a:buFont typeface="Arial" panose="020B0604020202020204" pitchFamily="34" charset="0"/>
              <a:buChar char="•"/>
            </a:pPr>
            <a:r>
              <a:rPr lang="nl-NL" dirty="0"/>
              <a:t>A battery (sometimes) has 2 compartments, one holds atoms with positive charge (more protons), and the other holds atoms with negative charge (more electrons)</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When the two ends are connected by a WIRE made of atoms that electrons can jump around on, electrons are repelled from the negatively charged atoms in one compartment along the WIRE to the positively charged atoms in the other compartment</a:t>
            </a:r>
            <a:endParaRPr lang="en-US" dirty="0"/>
          </a:p>
        </p:txBody>
      </p:sp>
    </p:spTree>
    <p:extLst>
      <p:ext uri="{BB962C8B-B14F-4D97-AF65-F5344CB8AC3E}">
        <p14:creationId xmlns:p14="http://schemas.microsoft.com/office/powerpoint/2010/main" val="58534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E580-9B59-E49B-AC65-4A2D107F6BA9}"/>
              </a:ext>
            </a:extLst>
          </p:cNvPr>
          <p:cNvSpPr>
            <a:spLocks noGrp="1"/>
          </p:cNvSpPr>
          <p:nvPr>
            <p:ph type="title"/>
          </p:nvPr>
        </p:nvSpPr>
        <p:spPr/>
        <p:txBody>
          <a:bodyPr/>
          <a:lstStyle/>
          <a:p>
            <a:r>
              <a:rPr lang="nl-NL" dirty="0"/>
              <a:t>Example</a:t>
            </a:r>
            <a:endParaRPr lang="en-US" dirty="0"/>
          </a:p>
        </p:txBody>
      </p:sp>
      <p:pic>
        <p:nvPicPr>
          <p:cNvPr id="7" name="Content Placeholder 6">
            <a:extLst>
              <a:ext uri="{FF2B5EF4-FFF2-40B4-BE49-F238E27FC236}">
                <a16:creationId xmlns:a16="http://schemas.microsoft.com/office/drawing/2014/main" id="{D3BF8451-42D4-DB72-1659-9F8602BBAAAC}"/>
              </a:ext>
            </a:extLst>
          </p:cNvPr>
          <p:cNvPicPr>
            <a:picLocks noGrp="1" noChangeAspect="1"/>
          </p:cNvPicPr>
          <p:nvPr>
            <p:ph idx="1"/>
          </p:nvPr>
        </p:nvPicPr>
        <p:blipFill>
          <a:blip r:embed="rId2"/>
          <a:stretch>
            <a:fillRect/>
          </a:stretch>
        </p:blipFill>
        <p:spPr>
          <a:xfrm>
            <a:off x="2175481" y="2261783"/>
            <a:ext cx="3678666" cy="3021761"/>
          </a:xfrm>
        </p:spPr>
      </p:pic>
      <p:sp>
        <p:nvSpPr>
          <p:cNvPr id="8" name="TextBox 7">
            <a:extLst>
              <a:ext uri="{FF2B5EF4-FFF2-40B4-BE49-F238E27FC236}">
                <a16:creationId xmlns:a16="http://schemas.microsoft.com/office/drawing/2014/main" id="{6E13C21E-5EB0-A5FE-1041-9E22CFF7D95B}"/>
              </a:ext>
            </a:extLst>
          </p:cNvPr>
          <p:cNvSpPr txBox="1"/>
          <p:nvPr/>
        </p:nvSpPr>
        <p:spPr>
          <a:xfrm>
            <a:off x="7091501" y="1676400"/>
            <a:ext cx="4104861" cy="4801314"/>
          </a:xfrm>
          <a:prstGeom prst="rect">
            <a:avLst/>
          </a:prstGeom>
          <a:noFill/>
        </p:spPr>
        <p:txBody>
          <a:bodyPr wrap="square" rtlCol="0">
            <a:spAutoFit/>
          </a:bodyPr>
          <a:lstStyle/>
          <a:p>
            <a:pPr marL="285750" indent="-285750">
              <a:buFont typeface="Arial" panose="020B0604020202020204" pitchFamily="34" charset="0"/>
              <a:buChar char="•"/>
            </a:pPr>
            <a:r>
              <a:rPr lang="nl-NL" dirty="0"/>
              <a:t>Electrons flow from the negative part of the battery to the positive part of the battery when there is a complete route.</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Electrons do not flow at all if there is not a path from the negatively charge part of the battery to something with a positive charge</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When the electrons flow through the lightbulb they provide power and the bulb is lit. The act of lighting the bulb takes some energy from the flow of electrons.</a:t>
            </a:r>
            <a:endParaRPr lang="en-US" dirty="0"/>
          </a:p>
        </p:txBody>
      </p:sp>
    </p:spTree>
    <p:extLst>
      <p:ext uri="{BB962C8B-B14F-4D97-AF65-F5344CB8AC3E}">
        <p14:creationId xmlns:p14="http://schemas.microsoft.com/office/powerpoint/2010/main" val="382709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4BCEA-E1C6-2E1F-31BC-0177CE8FFF8C}"/>
              </a:ext>
            </a:extLst>
          </p:cNvPr>
          <p:cNvSpPr>
            <a:spLocks noGrp="1"/>
          </p:cNvSpPr>
          <p:nvPr>
            <p:ph type="title"/>
          </p:nvPr>
        </p:nvSpPr>
        <p:spPr/>
        <p:txBody>
          <a:bodyPr/>
          <a:lstStyle/>
          <a:p>
            <a:r>
              <a:rPr lang="nl-NL" dirty="0"/>
              <a:t>What about the type of electricity found in our homes?</a:t>
            </a:r>
            <a:endParaRPr lang="en-US" dirty="0"/>
          </a:p>
        </p:txBody>
      </p:sp>
      <p:sp>
        <p:nvSpPr>
          <p:cNvPr id="3" name="Content Placeholder 2">
            <a:extLst>
              <a:ext uri="{FF2B5EF4-FFF2-40B4-BE49-F238E27FC236}">
                <a16:creationId xmlns:a16="http://schemas.microsoft.com/office/drawing/2014/main" id="{A2CEA237-2AF0-39B9-5777-86259613CBC9}"/>
              </a:ext>
            </a:extLst>
          </p:cNvPr>
          <p:cNvSpPr>
            <a:spLocks noGrp="1"/>
          </p:cNvSpPr>
          <p:nvPr>
            <p:ph idx="1"/>
          </p:nvPr>
        </p:nvSpPr>
        <p:spPr/>
        <p:txBody>
          <a:bodyPr/>
          <a:lstStyle/>
          <a:p>
            <a:r>
              <a:rPr lang="nl-NL" dirty="0"/>
              <a:t>In our houses, wall sockets do not provide DC current, despite most of our devices using DC current. This is why devices need a power brick or adapter.</a:t>
            </a:r>
          </a:p>
          <a:p>
            <a:r>
              <a:rPr lang="nl-NL" dirty="0"/>
              <a:t>This is another type of electricity that can travel along wires and it is known as AC or alternating current</a:t>
            </a:r>
          </a:p>
          <a:p>
            <a:r>
              <a:rPr lang="nl-NL" dirty="0"/>
              <a:t>An AC current is not created by the difference in charge of two locations</a:t>
            </a:r>
          </a:p>
          <a:p>
            <a:r>
              <a:rPr lang="en-US" dirty="0"/>
              <a:t>An AC current is the continuous reversal of the flow of electrons, this is why it is called “Alternating” current</a:t>
            </a:r>
            <a:endParaRPr lang="nl-NL" dirty="0"/>
          </a:p>
        </p:txBody>
      </p:sp>
    </p:spTree>
    <p:extLst>
      <p:ext uri="{BB962C8B-B14F-4D97-AF65-F5344CB8AC3E}">
        <p14:creationId xmlns:p14="http://schemas.microsoft.com/office/powerpoint/2010/main" val="30536170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368</TotalTime>
  <Words>600</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 how do electric?</vt:lpstr>
      <vt:lpstr>Atoms Exist</vt:lpstr>
      <vt:lpstr>Protons Neutrons and Electrons  but mostly just electrons</vt:lpstr>
      <vt:lpstr>Electrons (Can) Jump Around Atoms can hold a different amount of electrons, depending on the type of atom sometimes electrons can bounce around between atoms</vt:lpstr>
      <vt:lpstr>Electric Charge The positive or negative inbalance of protons and electrons is “charge”.</vt:lpstr>
      <vt:lpstr>Quick Review   </vt:lpstr>
      <vt:lpstr>The Flow of Electricity This flow of electricity is known as direct current or DC</vt:lpstr>
      <vt:lpstr>Example</vt:lpstr>
      <vt:lpstr>What about the type of electricity found in our homes?</vt:lpstr>
      <vt:lpstr>How is that possible?</vt:lpstr>
      <vt:lpstr>What creates AC?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do electric?</dc:title>
  <dc:creator>hacker man</dc:creator>
  <cp:lastModifiedBy>hacker man</cp:lastModifiedBy>
  <cp:revision>9</cp:revision>
  <dcterms:created xsi:type="dcterms:W3CDTF">2023-01-16T04:21:15Z</dcterms:created>
  <dcterms:modified xsi:type="dcterms:W3CDTF">2023-01-16T10:29:56Z</dcterms:modified>
</cp:coreProperties>
</file>