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0655CCA4-F44E-4806-A81F-F51615CB0DC6}">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9" d="100"/>
          <a:sy n="79" d="100"/>
        </p:scale>
        <p:origin x="1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smtClean="0"/>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smtClean="0"/>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p:cNvSpPr/>
          <p:nvPr/>
        </p:nvSpPr>
        <p:spPr>
          <a:xfrm>
            <a:off x="386367" y="2137894"/>
            <a:ext cx="1648496" cy="2055788"/>
          </a:xfrm>
          <a:prstGeom prst="ellipse">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75000"/>
                </a:schemeClr>
              </a:solidFill>
            </a:endParaRPr>
          </a:p>
        </p:txBody>
      </p:sp>
      <p:sp>
        <p:nvSpPr>
          <p:cNvPr id="6" name="Ellipse 5"/>
          <p:cNvSpPr/>
          <p:nvPr/>
        </p:nvSpPr>
        <p:spPr>
          <a:xfrm>
            <a:off x="528035" y="2275938"/>
            <a:ext cx="1365160" cy="1779699"/>
          </a:xfrm>
          <a:prstGeom prst="ellipse">
            <a:avLst/>
          </a:prstGeom>
          <a:solidFill>
            <a:schemeClr val="bg2">
              <a:lumMod val="50000"/>
            </a:schemeClr>
          </a:solidFill>
          <a:ln>
            <a:solidFill>
              <a:schemeClr val="tx2">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effectLst>
                  <a:outerShdw blurRad="38100" dist="38100" dir="2700000" algn="tl">
                    <a:srgbClr val="000000">
                      <a:alpha val="43137"/>
                    </a:srgbClr>
                  </a:outerShdw>
                </a:effectLst>
              </a:rPr>
              <a:t>PLAN</a:t>
            </a:r>
            <a:endParaRPr lang="fr-FR" sz="1600" b="1" i="1" dirty="0">
              <a:effectLst>
                <a:outerShdw blurRad="38100" dist="38100" dir="2700000" algn="tl">
                  <a:srgbClr val="000000">
                    <a:alpha val="43137"/>
                  </a:srgbClr>
                </a:outerShdw>
              </a:effectLst>
            </a:endParaRPr>
          </a:p>
        </p:txBody>
      </p:sp>
      <p:sp>
        <p:nvSpPr>
          <p:cNvPr id="8" name="Organigramme : Terminateur 7"/>
          <p:cNvSpPr/>
          <p:nvPr/>
        </p:nvSpPr>
        <p:spPr>
          <a:xfrm>
            <a:off x="4082603" y="1487217"/>
            <a:ext cx="4365938" cy="566670"/>
          </a:xfrm>
          <a:prstGeom prst="flowChartTerminator">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INTRODUCTION</a:t>
            </a:r>
            <a:endParaRPr lang="fr-FR" dirty="0">
              <a:solidFill>
                <a:srgbClr val="002060"/>
              </a:solidFill>
            </a:endParaRPr>
          </a:p>
        </p:txBody>
      </p:sp>
      <p:sp>
        <p:nvSpPr>
          <p:cNvPr id="9" name="Organigramme : Terminateur 8"/>
          <p:cNvSpPr/>
          <p:nvPr/>
        </p:nvSpPr>
        <p:spPr>
          <a:xfrm>
            <a:off x="4082603" y="2882452"/>
            <a:ext cx="4365938" cy="566670"/>
          </a:xfrm>
          <a:prstGeom prst="flowChartTerminator">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BENEFITS AND DRAWBACKS</a:t>
            </a:r>
            <a:endParaRPr lang="fr-FR" dirty="0">
              <a:solidFill>
                <a:srgbClr val="002060"/>
              </a:solidFill>
            </a:endParaRPr>
          </a:p>
        </p:txBody>
      </p:sp>
      <p:sp>
        <p:nvSpPr>
          <p:cNvPr id="10" name="Organigramme : Terminateur 9"/>
          <p:cNvSpPr/>
          <p:nvPr/>
        </p:nvSpPr>
        <p:spPr>
          <a:xfrm>
            <a:off x="4082603" y="4193682"/>
            <a:ext cx="4365938" cy="566670"/>
          </a:xfrm>
          <a:prstGeom prst="flowChartTerminator">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CONCLUSION</a:t>
            </a:r>
            <a:endParaRPr lang="fr-FR" dirty="0">
              <a:solidFill>
                <a:srgbClr val="002060"/>
              </a:solidFill>
            </a:endParaRPr>
          </a:p>
        </p:txBody>
      </p:sp>
      <p:cxnSp>
        <p:nvCxnSpPr>
          <p:cNvPr id="12" name="Connecteur droit 11"/>
          <p:cNvCxnSpPr/>
          <p:nvPr/>
        </p:nvCxnSpPr>
        <p:spPr>
          <a:xfrm flipV="1">
            <a:off x="2047507" y="1756159"/>
            <a:ext cx="1066057" cy="1390098"/>
          </a:xfrm>
          <a:prstGeom prst="line">
            <a:avLst/>
          </a:prstGeom>
          <a:ln>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a:endCxn id="8" idx="1"/>
          </p:cNvCxnSpPr>
          <p:nvPr/>
        </p:nvCxnSpPr>
        <p:spPr>
          <a:xfrm>
            <a:off x="3113564" y="1770552"/>
            <a:ext cx="969039" cy="0"/>
          </a:xfrm>
          <a:prstGeom prst="line">
            <a:avLst/>
          </a:prstGeom>
          <a:ln>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5" idx="6"/>
            <a:endCxn id="9" idx="1"/>
          </p:cNvCxnSpPr>
          <p:nvPr/>
        </p:nvCxnSpPr>
        <p:spPr>
          <a:xfrm flipV="1">
            <a:off x="2034863" y="3165787"/>
            <a:ext cx="2047740" cy="1"/>
          </a:xfrm>
          <a:prstGeom prst="line">
            <a:avLst/>
          </a:prstGeom>
          <a:ln>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cteur droit 15"/>
          <p:cNvCxnSpPr>
            <a:endCxn id="5" idx="6"/>
          </p:cNvCxnSpPr>
          <p:nvPr/>
        </p:nvCxnSpPr>
        <p:spPr>
          <a:xfrm flipH="1" flipV="1">
            <a:off x="2034863" y="3165788"/>
            <a:ext cx="1102106" cy="1311229"/>
          </a:xfrm>
          <a:prstGeom prst="line">
            <a:avLst/>
          </a:prstGeom>
          <a:ln>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a:endCxn id="10" idx="1"/>
          </p:cNvCxnSpPr>
          <p:nvPr/>
        </p:nvCxnSpPr>
        <p:spPr>
          <a:xfrm flipV="1">
            <a:off x="3136969" y="4477017"/>
            <a:ext cx="945634" cy="14393"/>
          </a:xfrm>
          <a:prstGeom prst="line">
            <a:avLst/>
          </a:prstGeom>
          <a:ln>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4" name="Organigramme : Alternative 33"/>
          <p:cNvSpPr/>
          <p:nvPr/>
        </p:nvSpPr>
        <p:spPr>
          <a:xfrm>
            <a:off x="386369" y="66224"/>
            <a:ext cx="6310646" cy="487568"/>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THEME: BENEFITS AND DRAWBACKS OF AI SYSTEM</a:t>
            </a:r>
            <a:endParaRPr lang="fr-FR" dirty="0">
              <a:solidFill>
                <a:srgbClr val="002060"/>
              </a:solidFill>
            </a:endParaRPr>
          </a:p>
        </p:txBody>
      </p:sp>
      <p:sp>
        <p:nvSpPr>
          <p:cNvPr id="35" name="Organigramme : Connecteur 34"/>
          <p:cNvSpPr/>
          <p:nvPr/>
        </p:nvSpPr>
        <p:spPr>
          <a:xfrm>
            <a:off x="528035" y="218941"/>
            <a:ext cx="180303" cy="180305"/>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Organigramme : Connecteur 36"/>
          <p:cNvSpPr/>
          <p:nvPr/>
        </p:nvSpPr>
        <p:spPr>
          <a:xfrm>
            <a:off x="4045356" y="1696389"/>
            <a:ext cx="134265" cy="14166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rganigramme : Connecteur 37"/>
          <p:cNvSpPr/>
          <p:nvPr/>
        </p:nvSpPr>
        <p:spPr>
          <a:xfrm>
            <a:off x="4045356" y="4420576"/>
            <a:ext cx="134265" cy="14166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rganigramme : Connecteur 38"/>
          <p:cNvSpPr/>
          <p:nvPr/>
        </p:nvSpPr>
        <p:spPr>
          <a:xfrm>
            <a:off x="4071116" y="3089816"/>
            <a:ext cx="134265" cy="14166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1017431" y="5517789"/>
            <a:ext cx="2041302" cy="8536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Presenter:</a:t>
            </a:r>
          </a:p>
          <a:p>
            <a:pPr algn="ctr"/>
            <a:r>
              <a:rPr lang="fr-FR" dirty="0" smtClean="0">
                <a:solidFill>
                  <a:srgbClr val="002060"/>
                </a:solidFill>
              </a:rPr>
              <a:t>Djiby Fall</a:t>
            </a:r>
          </a:p>
          <a:p>
            <a:pPr algn="ctr"/>
            <a:r>
              <a:rPr lang="fr-FR" dirty="0" smtClean="0">
                <a:solidFill>
                  <a:srgbClr val="002060"/>
                </a:solidFill>
              </a:rPr>
              <a:t>Abdoulaye Niang</a:t>
            </a:r>
            <a:endParaRPr lang="fr-FR" dirty="0">
              <a:solidFill>
                <a:srgbClr val="002060"/>
              </a:solidFill>
            </a:endParaRPr>
          </a:p>
        </p:txBody>
      </p:sp>
      <p:sp>
        <p:nvSpPr>
          <p:cNvPr id="41" name="Rectangle 40"/>
          <p:cNvSpPr/>
          <p:nvPr/>
        </p:nvSpPr>
        <p:spPr>
          <a:xfrm>
            <a:off x="9734281" y="5661268"/>
            <a:ext cx="1371601" cy="5666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Teacher</a:t>
            </a:r>
            <a:r>
              <a:rPr lang="fr-FR" dirty="0">
                <a:solidFill>
                  <a:srgbClr val="002060"/>
                </a:solidFill>
              </a:rPr>
              <a:t>:</a:t>
            </a:r>
            <a:endParaRPr lang="fr-FR" dirty="0" smtClean="0">
              <a:solidFill>
                <a:srgbClr val="002060"/>
              </a:solidFill>
            </a:endParaRPr>
          </a:p>
          <a:p>
            <a:pPr algn="ctr"/>
            <a:r>
              <a:rPr lang="fr-FR" dirty="0" smtClean="0">
                <a:solidFill>
                  <a:srgbClr val="002060"/>
                </a:solidFill>
              </a:rPr>
              <a:t>Mrs Dabo</a:t>
            </a:r>
            <a:endParaRPr lang="fr-FR" dirty="0">
              <a:solidFill>
                <a:srgbClr val="002060"/>
              </a:solidFill>
            </a:endParaRPr>
          </a:p>
        </p:txBody>
      </p:sp>
    </p:spTree>
    <p:extLst>
      <p:ext uri="{BB962C8B-B14F-4D97-AF65-F5344CB8AC3E}">
        <p14:creationId xmlns:p14="http://schemas.microsoft.com/office/powerpoint/2010/main" val="461745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80">
                                          <p:stCondLst>
                                            <p:cond delay="0"/>
                                          </p:stCondLst>
                                        </p:cTn>
                                        <p:tgtEl>
                                          <p:spTgt spid="37"/>
                                        </p:tgtEl>
                                      </p:cBhvr>
                                    </p:animEffect>
                                    <p:anim calcmode="lin" valueType="num">
                                      <p:cBhvr>
                                        <p:cTn id="5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61" dur="26">
                                          <p:stCondLst>
                                            <p:cond delay="650"/>
                                          </p:stCondLst>
                                        </p:cTn>
                                        <p:tgtEl>
                                          <p:spTgt spid="37"/>
                                        </p:tgtEl>
                                      </p:cBhvr>
                                      <p:to x="100000" y="60000"/>
                                    </p:animScale>
                                    <p:animScale>
                                      <p:cBhvr>
                                        <p:cTn id="62" dur="166" decel="50000">
                                          <p:stCondLst>
                                            <p:cond delay="676"/>
                                          </p:stCondLst>
                                        </p:cTn>
                                        <p:tgtEl>
                                          <p:spTgt spid="37"/>
                                        </p:tgtEl>
                                      </p:cBhvr>
                                      <p:to x="100000" y="100000"/>
                                    </p:animScale>
                                    <p:animScale>
                                      <p:cBhvr>
                                        <p:cTn id="63" dur="26">
                                          <p:stCondLst>
                                            <p:cond delay="1312"/>
                                          </p:stCondLst>
                                        </p:cTn>
                                        <p:tgtEl>
                                          <p:spTgt spid="37"/>
                                        </p:tgtEl>
                                      </p:cBhvr>
                                      <p:to x="100000" y="80000"/>
                                    </p:animScale>
                                    <p:animScale>
                                      <p:cBhvr>
                                        <p:cTn id="64" dur="166" decel="50000">
                                          <p:stCondLst>
                                            <p:cond delay="1338"/>
                                          </p:stCondLst>
                                        </p:cTn>
                                        <p:tgtEl>
                                          <p:spTgt spid="37"/>
                                        </p:tgtEl>
                                      </p:cBhvr>
                                      <p:to x="100000" y="100000"/>
                                    </p:animScale>
                                    <p:animScale>
                                      <p:cBhvr>
                                        <p:cTn id="65" dur="26">
                                          <p:stCondLst>
                                            <p:cond delay="1642"/>
                                          </p:stCondLst>
                                        </p:cTn>
                                        <p:tgtEl>
                                          <p:spTgt spid="37"/>
                                        </p:tgtEl>
                                      </p:cBhvr>
                                      <p:to x="100000" y="90000"/>
                                    </p:animScale>
                                    <p:animScale>
                                      <p:cBhvr>
                                        <p:cTn id="66" dur="166" decel="50000">
                                          <p:stCondLst>
                                            <p:cond delay="1668"/>
                                          </p:stCondLst>
                                        </p:cTn>
                                        <p:tgtEl>
                                          <p:spTgt spid="37"/>
                                        </p:tgtEl>
                                      </p:cBhvr>
                                      <p:to x="100000" y="100000"/>
                                    </p:animScale>
                                    <p:animScale>
                                      <p:cBhvr>
                                        <p:cTn id="67" dur="26">
                                          <p:stCondLst>
                                            <p:cond delay="1808"/>
                                          </p:stCondLst>
                                        </p:cTn>
                                        <p:tgtEl>
                                          <p:spTgt spid="37"/>
                                        </p:tgtEl>
                                      </p:cBhvr>
                                      <p:to x="100000" y="95000"/>
                                    </p:animScale>
                                    <p:animScale>
                                      <p:cBhvr>
                                        <p:cTn id="68" dur="166" decel="50000">
                                          <p:stCondLst>
                                            <p:cond delay="1834"/>
                                          </p:stCondLst>
                                        </p:cTn>
                                        <p:tgtEl>
                                          <p:spTgt spid="3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down)">
                                      <p:cBhvr>
                                        <p:cTn id="79" dur="580">
                                          <p:stCondLst>
                                            <p:cond delay="0"/>
                                          </p:stCondLst>
                                        </p:cTn>
                                        <p:tgtEl>
                                          <p:spTgt spid="9"/>
                                        </p:tgtEl>
                                      </p:cBhvr>
                                    </p:animEffect>
                                    <p:anim calcmode="lin" valueType="num">
                                      <p:cBhvr>
                                        <p:cTn id="8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5" dur="26">
                                          <p:stCondLst>
                                            <p:cond delay="650"/>
                                          </p:stCondLst>
                                        </p:cTn>
                                        <p:tgtEl>
                                          <p:spTgt spid="9"/>
                                        </p:tgtEl>
                                      </p:cBhvr>
                                      <p:to x="100000" y="60000"/>
                                    </p:animScale>
                                    <p:animScale>
                                      <p:cBhvr>
                                        <p:cTn id="86" dur="166" decel="50000">
                                          <p:stCondLst>
                                            <p:cond delay="676"/>
                                          </p:stCondLst>
                                        </p:cTn>
                                        <p:tgtEl>
                                          <p:spTgt spid="9"/>
                                        </p:tgtEl>
                                      </p:cBhvr>
                                      <p:to x="100000" y="100000"/>
                                    </p:animScale>
                                    <p:animScale>
                                      <p:cBhvr>
                                        <p:cTn id="87" dur="26">
                                          <p:stCondLst>
                                            <p:cond delay="1312"/>
                                          </p:stCondLst>
                                        </p:cTn>
                                        <p:tgtEl>
                                          <p:spTgt spid="9"/>
                                        </p:tgtEl>
                                      </p:cBhvr>
                                      <p:to x="100000" y="80000"/>
                                    </p:animScale>
                                    <p:animScale>
                                      <p:cBhvr>
                                        <p:cTn id="88" dur="166" decel="50000">
                                          <p:stCondLst>
                                            <p:cond delay="1338"/>
                                          </p:stCondLst>
                                        </p:cTn>
                                        <p:tgtEl>
                                          <p:spTgt spid="9"/>
                                        </p:tgtEl>
                                      </p:cBhvr>
                                      <p:to x="100000" y="100000"/>
                                    </p:animScale>
                                    <p:animScale>
                                      <p:cBhvr>
                                        <p:cTn id="89" dur="26">
                                          <p:stCondLst>
                                            <p:cond delay="1642"/>
                                          </p:stCondLst>
                                        </p:cTn>
                                        <p:tgtEl>
                                          <p:spTgt spid="9"/>
                                        </p:tgtEl>
                                      </p:cBhvr>
                                      <p:to x="100000" y="90000"/>
                                    </p:animScale>
                                    <p:animScale>
                                      <p:cBhvr>
                                        <p:cTn id="90" dur="166" decel="50000">
                                          <p:stCondLst>
                                            <p:cond delay="1668"/>
                                          </p:stCondLst>
                                        </p:cTn>
                                        <p:tgtEl>
                                          <p:spTgt spid="9"/>
                                        </p:tgtEl>
                                      </p:cBhvr>
                                      <p:to x="100000" y="100000"/>
                                    </p:animScale>
                                    <p:animScale>
                                      <p:cBhvr>
                                        <p:cTn id="91" dur="26">
                                          <p:stCondLst>
                                            <p:cond delay="1808"/>
                                          </p:stCondLst>
                                        </p:cTn>
                                        <p:tgtEl>
                                          <p:spTgt spid="9"/>
                                        </p:tgtEl>
                                      </p:cBhvr>
                                      <p:to x="100000" y="95000"/>
                                    </p:animScale>
                                    <p:animScale>
                                      <p:cBhvr>
                                        <p:cTn id="92" dur="166" decel="50000">
                                          <p:stCondLst>
                                            <p:cond delay="1834"/>
                                          </p:stCondLst>
                                        </p:cTn>
                                        <p:tgtEl>
                                          <p:spTgt spid="9"/>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down)">
                                      <p:cBhvr>
                                        <p:cTn id="95" dur="580">
                                          <p:stCondLst>
                                            <p:cond delay="0"/>
                                          </p:stCondLst>
                                        </p:cTn>
                                        <p:tgtEl>
                                          <p:spTgt spid="39"/>
                                        </p:tgtEl>
                                      </p:cBhvr>
                                    </p:animEffect>
                                    <p:anim calcmode="lin" valueType="num">
                                      <p:cBhvr>
                                        <p:cTn id="9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01" dur="26">
                                          <p:stCondLst>
                                            <p:cond delay="650"/>
                                          </p:stCondLst>
                                        </p:cTn>
                                        <p:tgtEl>
                                          <p:spTgt spid="39"/>
                                        </p:tgtEl>
                                      </p:cBhvr>
                                      <p:to x="100000" y="60000"/>
                                    </p:animScale>
                                    <p:animScale>
                                      <p:cBhvr>
                                        <p:cTn id="102" dur="166" decel="50000">
                                          <p:stCondLst>
                                            <p:cond delay="676"/>
                                          </p:stCondLst>
                                        </p:cTn>
                                        <p:tgtEl>
                                          <p:spTgt spid="39"/>
                                        </p:tgtEl>
                                      </p:cBhvr>
                                      <p:to x="100000" y="100000"/>
                                    </p:animScale>
                                    <p:animScale>
                                      <p:cBhvr>
                                        <p:cTn id="103" dur="26">
                                          <p:stCondLst>
                                            <p:cond delay="1312"/>
                                          </p:stCondLst>
                                        </p:cTn>
                                        <p:tgtEl>
                                          <p:spTgt spid="39"/>
                                        </p:tgtEl>
                                      </p:cBhvr>
                                      <p:to x="100000" y="80000"/>
                                    </p:animScale>
                                    <p:animScale>
                                      <p:cBhvr>
                                        <p:cTn id="104" dur="166" decel="50000">
                                          <p:stCondLst>
                                            <p:cond delay="1338"/>
                                          </p:stCondLst>
                                        </p:cTn>
                                        <p:tgtEl>
                                          <p:spTgt spid="39"/>
                                        </p:tgtEl>
                                      </p:cBhvr>
                                      <p:to x="100000" y="100000"/>
                                    </p:animScale>
                                    <p:animScale>
                                      <p:cBhvr>
                                        <p:cTn id="105" dur="26">
                                          <p:stCondLst>
                                            <p:cond delay="1642"/>
                                          </p:stCondLst>
                                        </p:cTn>
                                        <p:tgtEl>
                                          <p:spTgt spid="39"/>
                                        </p:tgtEl>
                                      </p:cBhvr>
                                      <p:to x="100000" y="90000"/>
                                    </p:animScale>
                                    <p:animScale>
                                      <p:cBhvr>
                                        <p:cTn id="106" dur="166" decel="50000">
                                          <p:stCondLst>
                                            <p:cond delay="1668"/>
                                          </p:stCondLst>
                                        </p:cTn>
                                        <p:tgtEl>
                                          <p:spTgt spid="39"/>
                                        </p:tgtEl>
                                      </p:cBhvr>
                                      <p:to x="100000" y="100000"/>
                                    </p:animScale>
                                    <p:animScale>
                                      <p:cBhvr>
                                        <p:cTn id="107" dur="26">
                                          <p:stCondLst>
                                            <p:cond delay="1808"/>
                                          </p:stCondLst>
                                        </p:cTn>
                                        <p:tgtEl>
                                          <p:spTgt spid="39"/>
                                        </p:tgtEl>
                                      </p:cBhvr>
                                      <p:to x="100000" y="95000"/>
                                    </p:animScale>
                                    <p:animScale>
                                      <p:cBhvr>
                                        <p:cTn id="108" dur="166" decel="50000">
                                          <p:stCondLst>
                                            <p:cond delay="1834"/>
                                          </p:stCondLst>
                                        </p:cTn>
                                        <p:tgtEl>
                                          <p:spTgt spid="39"/>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additive="base">
                                        <p:cTn id="113" dur="500" fill="hold"/>
                                        <p:tgtEl>
                                          <p:spTgt spid="16"/>
                                        </p:tgtEl>
                                        <p:attrNameLst>
                                          <p:attrName>ppt_x</p:attrName>
                                        </p:attrNameLst>
                                      </p:cBhvr>
                                      <p:tavLst>
                                        <p:tav tm="0">
                                          <p:val>
                                            <p:strVal val="#ppt_x"/>
                                          </p:val>
                                        </p:tav>
                                        <p:tav tm="100000">
                                          <p:val>
                                            <p:strVal val="#ppt_x"/>
                                          </p:val>
                                        </p:tav>
                                      </p:tavLst>
                                    </p:anim>
                                    <p:anim calcmode="lin" valueType="num">
                                      <p:cBhvr additive="base">
                                        <p:cTn id="1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7"/>
                                        </p:tgtEl>
                                        <p:attrNameLst>
                                          <p:attrName>style.visibility</p:attrName>
                                        </p:attrNameLst>
                                      </p:cBhvr>
                                      <p:to>
                                        <p:strVal val="visible"/>
                                      </p:to>
                                    </p:set>
                                    <p:anim calcmode="lin" valueType="num">
                                      <p:cBhvr additive="base">
                                        <p:cTn id="119" dur="500" fill="hold"/>
                                        <p:tgtEl>
                                          <p:spTgt spid="17"/>
                                        </p:tgtEl>
                                        <p:attrNameLst>
                                          <p:attrName>ppt_x</p:attrName>
                                        </p:attrNameLst>
                                      </p:cBhvr>
                                      <p:tavLst>
                                        <p:tav tm="0">
                                          <p:val>
                                            <p:strVal val="#ppt_x"/>
                                          </p:val>
                                        </p:tav>
                                        <p:tav tm="100000">
                                          <p:val>
                                            <p:strVal val="#ppt_x"/>
                                          </p:val>
                                        </p:tav>
                                      </p:tavLst>
                                    </p:anim>
                                    <p:anim calcmode="lin" valueType="num">
                                      <p:cBhvr additive="base">
                                        <p:cTn id="1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6" presetClass="entr" presetSubtype="0" fill="hold" grpId="0" nodeType="clickEffect">
                                  <p:stCondLst>
                                    <p:cond delay="0"/>
                                  </p:stCondLst>
                                  <p:childTnLst>
                                    <p:set>
                                      <p:cBhvr>
                                        <p:cTn id="124" dur="1" fill="hold">
                                          <p:stCondLst>
                                            <p:cond delay="0"/>
                                          </p:stCondLst>
                                        </p:cTn>
                                        <p:tgtEl>
                                          <p:spTgt spid="10"/>
                                        </p:tgtEl>
                                        <p:attrNameLst>
                                          <p:attrName>style.visibility</p:attrName>
                                        </p:attrNameLst>
                                      </p:cBhvr>
                                      <p:to>
                                        <p:strVal val="visible"/>
                                      </p:to>
                                    </p:set>
                                    <p:animEffect transition="in" filter="wipe(down)">
                                      <p:cBhvr>
                                        <p:cTn id="125" dur="580">
                                          <p:stCondLst>
                                            <p:cond delay="0"/>
                                          </p:stCondLst>
                                        </p:cTn>
                                        <p:tgtEl>
                                          <p:spTgt spid="10"/>
                                        </p:tgtEl>
                                      </p:cBhvr>
                                    </p:animEffect>
                                    <p:anim calcmode="lin" valueType="num">
                                      <p:cBhvr>
                                        <p:cTn id="1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1" dur="26">
                                          <p:stCondLst>
                                            <p:cond delay="650"/>
                                          </p:stCondLst>
                                        </p:cTn>
                                        <p:tgtEl>
                                          <p:spTgt spid="10"/>
                                        </p:tgtEl>
                                      </p:cBhvr>
                                      <p:to x="100000" y="60000"/>
                                    </p:animScale>
                                    <p:animScale>
                                      <p:cBhvr>
                                        <p:cTn id="132" dur="166" decel="50000">
                                          <p:stCondLst>
                                            <p:cond delay="676"/>
                                          </p:stCondLst>
                                        </p:cTn>
                                        <p:tgtEl>
                                          <p:spTgt spid="10"/>
                                        </p:tgtEl>
                                      </p:cBhvr>
                                      <p:to x="100000" y="100000"/>
                                    </p:animScale>
                                    <p:animScale>
                                      <p:cBhvr>
                                        <p:cTn id="133" dur="26">
                                          <p:stCondLst>
                                            <p:cond delay="1312"/>
                                          </p:stCondLst>
                                        </p:cTn>
                                        <p:tgtEl>
                                          <p:spTgt spid="10"/>
                                        </p:tgtEl>
                                      </p:cBhvr>
                                      <p:to x="100000" y="80000"/>
                                    </p:animScale>
                                    <p:animScale>
                                      <p:cBhvr>
                                        <p:cTn id="134" dur="166" decel="50000">
                                          <p:stCondLst>
                                            <p:cond delay="1338"/>
                                          </p:stCondLst>
                                        </p:cTn>
                                        <p:tgtEl>
                                          <p:spTgt spid="10"/>
                                        </p:tgtEl>
                                      </p:cBhvr>
                                      <p:to x="100000" y="100000"/>
                                    </p:animScale>
                                    <p:animScale>
                                      <p:cBhvr>
                                        <p:cTn id="135" dur="26">
                                          <p:stCondLst>
                                            <p:cond delay="1642"/>
                                          </p:stCondLst>
                                        </p:cTn>
                                        <p:tgtEl>
                                          <p:spTgt spid="10"/>
                                        </p:tgtEl>
                                      </p:cBhvr>
                                      <p:to x="100000" y="90000"/>
                                    </p:animScale>
                                    <p:animScale>
                                      <p:cBhvr>
                                        <p:cTn id="136" dur="166" decel="50000">
                                          <p:stCondLst>
                                            <p:cond delay="1668"/>
                                          </p:stCondLst>
                                        </p:cTn>
                                        <p:tgtEl>
                                          <p:spTgt spid="10"/>
                                        </p:tgtEl>
                                      </p:cBhvr>
                                      <p:to x="100000" y="100000"/>
                                    </p:animScale>
                                    <p:animScale>
                                      <p:cBhvr>
                                        <p:cTn id="137" dur="26">
                                          <p:stCondLst>
                                            <p:cond delay="1808"/>
                                          </p:stCondLst>
                                        </p:cTn>
                                        <p:tgtEl>
                                          <p:spTgt spid="10"/>
                                        </p:tgtEl>
                                      </p:cBhvr>
                                      <p:to x="100000" y="95000"/>
                                    </p:animScale>
                                    <p:animScale>
                                      <p:cBhvr>
                                        <p:cTn id="138" dur="166" decel="50000">
                                          <p:stCondLst>
                                            <p:cond delay="1834"/>
                                          </p:stCondLst>
                                        </p:cTn>
                                        <p:tgtEl>
                                          <p:spTgt spid="10"/>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wipe(down)">
                                      <p:cBhvr>
                                        <p:cTn id="141" dur="580">
                                          <p:stCondLst>
                                            <p:cond delay="0"/>
                                          </p:stCondLst>
                                        </p:cTn>
                                        <p:tgtEl>
                                          <p:spTgt spid="38"/>
                                        </p:tgtEl>
                                      </p:cBhvr>
                                    </p:animEffect>
                                    <p:anim calcmode="lin" valueType="num">
                                      <p:cBhvr>
                                        <p:cTn id="142"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47" dur="26">
                                          <p:stCondLst>
                                            <p:cond delay="650"/>
                                          </p:stCondLst>
                                        </p:cTn>
                                        <p:tgtEl>
                                          <p:spTgt spid="38"/>
                                        </p:tgtEl>
                                      </p:cBhvr>
                                      <p:to x="100000" y="60000"/>
                                    </p:animScale>
                                    <p:animScale>
                                      <p:cBhvr>
                                        <p:cTn id="148" dur="166" decel="50000">
                                          <p:stCondLst>
                                            <p:cond delay="676"/>
                                          </p:stCondLst>
                                        </p:cTn>
                                        <p:tgtEl>
                                          <p:spTgt spid="38"/>
                                        </p:tgtEl>
                                      </p:cBhvr>
                                      <p:to x="100000" y="100000"/>
                                    </p:animScale>
                                    <p:animScale>
                                      <p:cBhvr>
                                        <p:cTn id="149" dur="26">
                                          <p:stCondLst>
                                            <p:cond delay="1312"/>
                                          </p:stCondLst>
                                        </p:cTn>
                                        <p:tgtEl>
                                          <p:spTgt spid="38"/>
                                        </p:tgtEl>
                                      </p:cBhvr>
                                      <p:to x="100000" y="80000"/>
                                    </p:animScale>
                                    <p:animScale>
                                      <p:cBhvr>
                                        <p:cTn id="150" dur="166" decel="50000">
                                          <p:stCondLst>
                                            <p:cond delay="1338"/>
                                          </p:stCondLst>
                                        </p:cTn>
                                        <p:tgtEl>
                                          <p:spTgt spid="38"/>
                                        </p:tgtEl>
                                      </p:cBhvr>
                                      <p:to x="100000" y="100000"/>
                                    </p:animScale>
                                    <p:animScale>
                                      <p:cBhvr>
                                        <p:cTn id="151" dur="26">
                                          <p:stCondLst>
                                            <p:cond delay="1642"/>
                                          </p:stCondLst>
                                        </p:cTn>
                                        <p:tgtEl>
                                          <p:spTgt spid="38"/>
                                        </p:tgtEl>
                                      </p:cBhvr>
                                      <p:to x="100000" y="90000"/>
                                    </p:animScale>
                                    <p:animScale>
                                      <p:cBhvr>
                                        <p:cTn id="152" dur="166" decel="50000">
                                          <p:stCondLst>
                                            <p:cond delay="1668"/>
                                          </p:stCondLst>
                                        </p:cTn>
                                        <p:tgtEl>
                                          <p:spTgt spid="38"/>
                                        </p:tgtEl>
                                      </p:cBhvr>
                                      <p:to x="100000" y="100000"/>
                                    </p:animScale>
                                    <p:animScale>
                                      <p:cBhvr>
                                        <p:cTn id="153" dur="26">
                                          <p:stCondLst>
                                            <p:cond delay="1808"/>
                                          </p:stCondLst>
                                        </p:cTn>
                                        <p:tgtEl>
                                          <p:spTgt spid="38"/>
                                        </p:tgtEl>
                                      </p:cBhvr>
                                      <p:to x="100000" y="95000"/>
                                    </p:animScale>
                                    <p:animScale>
                                      <p:cBhvr>
                                        <p:cTn id="154" dur="166" decel="50000">
                                          <p:stCondLst>
                                            <p:cond delay="1834"/>
                                          </p:stCondLst>
                                        </p:cTn>
                                        <p:tgtEl>
                                          <p:spTgt spid="38"/>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wipe(down)">
                                      <p:cBhvr>
                                        <p:cTn id="159" dur="500"/>
                                        <p:tgtEl>
                                          <p:spTgt spid="4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41"/>
                                        </p:tgtEl>
                                        <p:attrNameLst>
                                          <p:attrName>style.visibility</p:attrName>
                                        </p:attrNameLst>
                                      </p:cBhvr>
                                      <p:to>
                                        <p:strVal val="visible"/>
                                      </p:to>
                                    </p:set>
                                    <p:animEffect transition="in" filter="wipe(down)">
                                      <p:cBhvr>
                                        <p:cTn id="1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34" grpId="0" animBg="1"/>
      <p:bldP spid="35" grpId="0" animBg="1"/>
      <p:bldP spid="37" grpId="0" animBg="1"/>
      <p:bldP spid="38" grpId="0" animBg="1"/>
      <p:bldP spid="3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Terminateur 3"/>
          <p:cNvSpPr/>
          <p:nvPr/>
        </p:nvSpPr>
        <p:spPr>
          <a:xfrm>
            <a:off x="244699" y="489396"/>
            <a:ext cx="2653047" cy="437882"/>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2060"/>
                </a:solidFill>
              </a:rPr>
              <a:t>INTRODUCTION</a:t>
            </a:r>
          </a:p>
        </p:txBody>
      </p:sp>
      <p:sp>
        <p:nvSpPr>
          <p:cNvPr id="5" name="Organigramme : Connecteur 4"/>
          <p:cNvSpPr/>
          <p:nvPr/>
        </p:nvSpPr>
        <p:spPr>
          <a:xfrm>
            <a:off x="437882" y="631064"/>
            <a:ext cx="167425" cy="15454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1339403"/>
            <a:ext cx="10831132" cy="4431983"/>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An artificial intelligence program is a program that is capable of learning and thinking. It is possible to consider anything to be artificial intelligence if it consists of a program performing a task that we would normally assume a human would perform</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reality, most of us encounter Artificial Intelligence in some way or the other almost every single day. From the moment you wake up to check your smartphone to watching another Netflix recommended movie, AI has quickly made its way into our everyday lives</a:t>
            </a:r>
            <a:r>
              <a:rPr lang="en-US" sz="2400" dirty="0" smtClean="0">
                <a:latin typeface="Times New Roman" panose="02020603050405020304" pitchFamily="18" charset="0"/>
                <a:cs typeface="Times New Roman" panose="02020603050405020304" pitchFamily="18" charset="0"/>
              </a:rPr>
              <a:t>.</a:t>
            </a:r>
            <a:r>
              <a:rPr lang="en-US" sz="2400" dirty="0"/>
              <a:t> </a:t>
            </a:r>
            <a:r>
              <a:rPr lang="en-US" sz="2000" dirty="0" smtClean="0"/>
              <a:t>But there </a:t>
            </a:r>
            <a:r>
              <a:rPr lang="en-US" sz="2000" dirty="0"/>
              <a:t>are tons of advantages and disadvantages of Artificial Intelligence which we’ll discuss in </a:t>
            </a:r>
            <a:r>
              <a:rPr lang="en-US" sz="2000" dirty="0" smtClean="0"/>
              <a:t>this topic.</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0348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2000"/>
                                        <p:tgtEl>
                                          <p:spTgt spid="6">
                                            <p:txEl>
                                              <p:pRg st="0" end="0"/>
                                            </p:txEl>
                                          </p:spTgt>
                                        </p:tgtEl>
                                      </p:cBhvr>
                                    </p:animEffect>
                                    <p:anim calcmode="lin" valueType="num">
                                      <p:cBhvr>
                                        <p:cTn id="42"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43"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ganigramme : Terminateur 4"/>
          <p:cNvSpPr/>
          <p:nvPr/>
        </p:nvSpPr>
        <p:spPr>
          <a:xfrm>
            <a:off x="244699" y="489397"/>
            <a:ext cx="4005329" cy="437882"/>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BENEFITS AND DRAWBACKS</a:t>
            </a:r>
            <a:endParaRPr lang="fr-FR" dirty="0">
              <a:solidFill>
                <a:srgbClr val="002060"/>
              </a:solidFill>
            </a:endParaRPr>
          </a:p>
        </p:txBody>
      </p:sp>
      <p:sp>
        <p:nvSpPr>
          <p:cNvPr id="6" name="Organigramme : Connecteur 5"/>
          <p:cNvSpPr/>
          <p:nvPr/>
        </p:nvSpPr>
        <p:spPr>
          <a:xfrm>
            <a:off x="386366" y="631064"/>
            <a:ext cx="167425" cy="15454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1305342"/>
            <a:ext cx="10470523" cy="383181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Before we jump on to the advantages and disadvantages of Artificial Intelligence, let us understand what is AI in the first place. From a birds eye view, AI provides a computer program the ability to think and learn on its own. It is a simulation of human intelligence (hence, artificial) into machines to do things that we would normally rely on humans. There are three main types of AI based on its capabilities - weak AI, strong AI, and super AI.</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Weak AI - Focuses on one task and cannot perform beyond its limitations (common in our daily lives)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AI - Can understand and learn any intellectual task that a human being can (researchers are striving to reach strong AI)</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Super AI - Surpasses human intelligence and can perform any task better than a human (still a concept)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4486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2000"/>
                                        <p:tgtEl>
                                          <p:spTgt spid="7">
                                            <p:txEl>
                                              <p:pRg st="0" end="0"/>
                                            </p:txEl>
                                          </p:spTgt>
                                        </p:tgtEl>
                                      </p:cBhvr>
                                    </p:animEffect>
                                    <p:anim calcmode="lin" valueType="num">
                                      <p:cBhvr>
                                        <p:cTn id="42"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43" dur="2000" fill="hold"/>
                                        <p:tgtEl>
                                          <p:spTgt spid="7">
                                            <p:txEl>
                                              <p:pRg st="0" end="0"/>
                                            </p:txEl>
                                          </p:spTgt>
                                        </p:tgtEl>
                                        <p:attrNameLst>
                                          <p:attrName>ppt_h</p:attrName>
                                        </p:attrNameLst>
                                      </p:cBhvr>
                                      <p:tavLst>
                                        <p:tav tm="0">
                                          <p:val>
                                            <p:strVal val="#ppt_h"/>
                                          </p:val>
                                        </p:tav>
                                        <p:tav tm="100000">
                                          <p:val>
                                            <p:strVal val="#ppt_h"/>
                                          </p:val>
                                        </p:tav>
                                      </p:tavLst>
                                    </p:anim>
                                  </p:childTnLst>
                                </p:cTn>
                              </p:par>
                              <p:par>
                                <p:cTn id="44" presetID="45" presetClass="entr" presetSubtype="0" fill="hold"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fade">
                                      <p:cBhvr>
                                        <p:cTn id="46" dur="2000"/>
                                        <p:tgtEl>
                                          <p:spTgt spid="7">
                                            <p:txEl>
                                              <p:pRg st="1" end="1"/>
                                            </p:txEl>
                                          </p:spTgt>
                                        </p:tgtEl>
                                      </p:cBhvr>
                                    </p:animEffect>
                                    <p:anim calcmode="lin" valueType="num">
                                      <p:cBhvr>
                                        <p:cTn id="47" dur="200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48" dur="2000" fill="hold"/>
                                        <p:tgtEl>
                                          <p:spTgt spid="7">
                                            <p:txEl>
                                              <p:pRg st="1" end="1"/>
                                            </p:txEl>
                                          </p:spTgt>
                                        </p:tgtEl>
                                        <p:attrNameLst>
                                          <p:attrName>ppt_h</p:attrName>
                                        </p:attrNameLst>
                                      </p:cBhvr>
                                      <p:tavLst>
                                        <p:tav tm="0">
                                          <p:val>
                                            <p:strVal val="#ppt_h"/>
                                          </p:val>
                                        </p:tav>
                                        <p:tav tm="100000">
                                          <p:val>
                                            <p:strVal val="#ppt_h"/>
                                          </p:val>
                                        </p:tav>
                                      </p:tavLst>
                                    </p:anim>
                                  </p:childTnLst>
                                </p:cTn>
                              </p:par>
                              <p:par>
                                <p:cTn id="49" presetID="45" presetClass="entr" presetSubtype="0" fill="hold" nodeType="with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2000"/>
                                        <p:tgtEl>
                                          <p:spTgt spid="7">
                                            <p:txEl>
                                              <p:pRg st="2" end="2"/>
                                            </p:txEl>
                                          </p:spTgt>
                                        </p:tgtEl>
                                      </p:cBhvr>
                                    </p:animEffect>
                                    <p:anim calcmode="lin" valueType="num">
                                      <p:cBhvr>
                                        <p:cTn id="52" dur="200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53" dur="2000" fill="hold"/>
                                        <p:tgtEl>
                                          <p:spTgt spid="7">
                                            <p:txEl>
                                              <p:pRg st="2" end="2"/>
                                            </p:txEl>
                                          </p:spTgt>
                                        </p:tgtEl>
                                        <p:attrNameLst>
                                          <p:attrName>ppt_h</p:attrName>
                                        </p:attrNameLst>
                                      </p:cBhvr>
                                      <p:tavLst>
                                        <p:tav tm="0">
                                          <p:val>
                                            <p:strVal val="#ppt_h"/>
                                          </p:val>
                                        </p:tav>
                                        <p:tav tm="100000">
                                          <p:val>
                                            <p:strVal val="#ppt_h"/>
                                          </p:val>
                                        </p:tav>
                                      </p:tavLst>
                                    </p:anim>
                                  </p:childTnLst>
                                </p:cTn>
                              </p:par>
                              <p:par>
                                <p:cTn id="54" presetID="45" presetClass="entr" presetSubtype="0" fill="hold" nodeType="withEffect">
                                  <p:stCondLst>
                                    <p:cond delay="0"/>
                                  </p:stCondLst>
                                  <p:childTnLst>
                                    <p:set>
                                      <p:cBhvr>
                                        <p:cTn id="55" dur="1" fill="hold">
                                          <p:stCondLst>
                                            <p:cond delay="0"/>
                                          </p:stCondLst>
                                        </p:cTn>
                                        <p:tgtEl>
                                          <p:spTgt spid="7">
                                            <p:txEl>
                                              <p:pRg st="3" end="3"/>
                                            </p:txEl>
                                          </p:spTgt>
                                        </p:tgtEl>
                                        <p:attrNameLst>
                                          <p:attrName>style.visibility</p:attrName>
                                        </p:attrNameLst>
                                      </p:cBhvr>
                                      <p:to>
                                        <p:strVal val="visible"/>
                                      </p:to>
                                    </p:set>
                                    <p:animEffect transition="in" filter="fade">
                                      <p:cBhvr>
                                        <p:cTn id="56" dur="2000"/>
                                        <p:tgtEl>
                                          <p:spTgt spid="7">
                                            <p:txEl>
                                              <p:pRg st="3" end="3"/>
                                            </p:txEl>
                                          </p:spTgt>
                                        </p:tgtEl>
                                      </p:cBhvr>
                                    </p:animEffect>
                                    <p:anim calcmode="lin" valueType="num">
                                      <p:cBhvr>
                                        <p:cTn id="57" dur="200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58" dur="200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xplosion 2 5"/>
          <p:cNvSpPr/>
          <p:nvPr/>
        </p:nvSpPr>
        <p:spPr>
          <a:xfrm rot="20746132">
            <a:off x="90152" y="1403798"/>
            <a:ext cx="3361386" cy="927278"/>
          </a:xfrm>
          <a:prstGeom prst="irregularSeal2">
            <a:avLst/>
          </a:prstGeom>
          <a:solidFill>
            <a:schemeClr val="tx1"/>
          </a:solidFill>
          <a:ln>
            <a:solidFill>
              <a:schemeClr val="tx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	</a:t>
            </a:r>
            <a:r>
              <a:rPr lang="fr-FR" dirty="0">
                <a:solidFill>
                  <a:srgbClr val="002060"/>
                </a:solidFill>
              </a:rPr>
              <a:t> </a:t>
            </a:r>
            <a:r>
              <a:rPr lang="fr-FR" b="1" dirty="0" smtClean="0">
                <a:solidFill>
                  <a:srgbClr val="002060"/>
                </a:solidFill>
              </a:rPr>
              <a:t>BENEFITS</a:t>
            </a:r>
            <a:r>
              <a:rPr lang="fr-FR" dirty="0" smtClean="0"/>
              <a:t>v</a:t>
            </a:r>
            <a:endParaRPr lang="fr-FR" dirty="0"/>
          </a:p>
        </p:txBody>
      </p:sp>
      <p:sp>
        <p:nvSpPr>
          <p:cNvPr id="8" name="Bouée 7"/>
          <p:cNvSpPr/>
          <p:nvPr/>
        </p:nvSpPr>
        <p:spPr>
          <a:xfrm>
            <a:off x="695459" y="3129566"/>
            <a:ext cx="425003" cy="386366"/>
          </a:xfrm>
          <a:prstGeom prst="donut">
            <a:avLst/>
          </a:prstGeom>
          <a:solidFill>
            <a:schemeClr val="tx1"/>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Bouée 8"/>
          <p:cNvSpPr/>
          <p:nvPr/>
        </p:nvSpPr>
        <p:spPr>
          <a:xfrm>
            <a:off x="695458" y="3776729"/>
            <a:ext cx="425003" cy="386366"/>
          </a:xfrm>
          <a:prstGeom prst="donut">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Bouée 9"/>
          <p:cNvSpPr/>
          <p:nvPr/>
        </p:nvSpPr>
        <p:spPr>
          <a:xfrm>
            <a:off x="695458" y="4423892"/>
            <a:ext cx="425003" cy="386366"/>
          </a:xfrm>
          <a:prstGeom prst="donut">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Bouée 10"/>
          <p:cNvSpPr/>
          <p:nvPr/>
        </p:nvSpPr>
        <p:spPr>
          <a:xfrm>
            <a:off x="695458" y="5071055"/>
            <a:ext cx="425003" cy="386366"/>
          </a:xfrm>
          <a:prstGeom prst="donut">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Organigramme : Terminateur 11"/>
          <p:cNvSpPr/>
          <p:nvPr/>
        </p:nvSpPr>
        <p:spPr>
          <a:xfrm>
            <a:off x="1468191" y="3193960"/>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rgbClr val="002060"/>
                </a:solidFill>
              </a:rPr>
              <a:t>Reduction in Human Error</a:t>
            </a:r>
          </a:p>
        </p:txBody>
      </p:sp>
      <p:sp>
        <p:nvSpPr>
          <p:cNvPr id="13" name="Organigramme : Terminateur 12"/>
          <p:cNvSpPr/>
          <p:nvPr/>
        </p:nvSpPr>
        <p:spPr>
          <a:xfrm>
            <a:off x="1468192" y="3844192"/>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rPr>
              <a:t>Zero</a:t>
            </a:r>
            <a:r>
              <a:rPr lang="fr-FR" dirty="0">
                <a:solidFill>
                  <a:srgbClr val="002060"/>
                </a:solidFill>
              </a:rPr>
              <a:t> </a:t>
            </a:r>
            <a:r>
              <a:rPr lang="fr-FR" dirty="0" err="1">
                <a:solidFill>
                  <a:srgbClr val="002060"/>
                </a:solidFill>
              </a:rPr>
              <a:t>Risks</a:t>
            </a:r>
            <a:endParaRPr lang="fr-FR" dirty="0">
              <a:solidFill>
                <a:srgbClr val="002060"/>
              </a:solidFill>
            </a:endParaRPr>
          </a:p>
        </p:txBody>
      </p:sp>
      <p:sp>
        <p:nvSpPr>
          <p:cNvPr id="14" name="Organigramme : Terminateur 13"/>
          <p:cNvSpPr/>
          <p:nvPr/>
        </p:nvSpPr>
        <p:spPr>
          <a:xfrm>
            <a:off x="1468191" y="5153006"/>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rgbClr val="002060"/>
                </a:solidFill>
              </a:rPr>
              <a:t>Unbiased Decisions</a:t>
            </a:r>
          </a:p>
        </p:txBody>
      </p:sp>
      <p:sp>
        <p:nvSpPr>
          <p:cNvPr id="15" name="Organigramme : Terminateur 14"/>
          <p:cNvSpPr/>
          <p:nvPr/>
        </p:nvSpPr>
        <p:spPr>
          <a:xfrm>
            <a:off x="1468191" y="4473260"/>
            <a:ext cx="3322750"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rgbClr val="002060"/>
                </a:solidFill>
              </a:rPr>
              <a:t>Availability</a:t>
            </a:r>
          </a:p>
        </p:txBody>
      </p:sp>
    </p:spTree>
    <p:extLst>
      <p:ext uri="{BB962C8B-B14F-4D97-AF65-F5344CB8AC3E}">
        <p14:creationId xmlns:p14="http://schemas.microsoft.com/office/powerpoint/2010/main" val="1597505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80">
                                          <p:stCondLst>
                                            <p:cond delay="0"/>
                                          </p:stCondLst>
                                        </p:cTn>
                                        <p:tgtEl>
                                          <p:spTgt spid="12"/>
                                        </p:tgtEl>
                                      </p:cBhvr>
                                    </p:animEffect>
                                    <p:anim calcmode="lin" valueType="num">
                                      <p:cBhvr>
                                        <p:cTn id="1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4" dur="26">
                                          <p:stCondLst>
                                            <p:cond delay="650"/>
                                          </p:stCondLst>
                                        </p:cTn>
                                        <p:tgtEl>
                                          <p:spTgt spid="12"/>
                                        </p:tgtEl>
                                      </p:cBhvr>
                                      <p:to x="100000" y="60000"/>
                                    </p:animScale>
                                    <p:animScale>
                                      <p:cBhvr>
                                        <p:cTn id="25" dur="166" decel="50000">
                                          <p:stCondLst>
                                            <p:cond delay="676"/>
                                          </p:stCondLst>
                                        </p:cTn>
                                        <p:tgtEl>
                                          <p:spTgt spid="12"/>
                                        </p:tgtEl>
                                      </p:cBhvr>
                                      <p:to x="100000" y="100000"/>
                                    </p:animScale>
                                    <p:animScale>
                                      <p:cBhvr>
                                        <p:cTn id="26" dur="26">
                                          <p:stCondLst>
                                            <p:cond delay="1312"/>
                                          </p:stCondLst>
                                        </p:cTn>
                                        <p:tgtEl>
                                          <p:spTgt spid="12"/>
                                        </p:tgtEl>
                                      </p:cBhvr>
                                      <p:to x="100000" y="80000"/>
                                    </p:animScale>
                                    <p:animScale>
                                      <p:cBhvr>
                                        <p:cTn id="27" dur="166" decel="50000">
                                          <p:stCondLst>
                                            <p:cond delay="1338"/>
                                          </p:stCondLst>
                                        </p:cTn>
                                        <p:tgtEl>
                                          <p:spTgt spid="12"/>
                                        </p:tgtEl>
                                      </p:cBhvr>
                                      <p:to x="100000" y="100000"/>
                                    </p:animScale>
                                    <p:animScale>
                                      <p:cBhvr>
                                        <p:cTn id="28" dur="26">
                                          <p:stCondLst>
                                            <p:cond delay="1642"/>
                                          </p:stCondLst>
                                        </p:cTn>
                                        <p:tgtEl>
                                          <p:spTgt spid="12"/>
                                        </p:tgtEl>
                                      </p:cBhvr>
                                      <p:to x="100000" y="90000"/>
                                    </p:animScale>
                                    <p:animScale>
                                      <p:cBhvr>
                                        <p:cTn id="29" dur="166" decel="50000">
                                          <p:stCondLst>
                                            <p:cond delay="1668"/>
                                          </p:stCondLst>
                                        </p:cTn>
                                        <p:tgtEl>
                                          <p:spTgt spid="12"/>
                                        </p:tgtEl>
                                      </p:cBhvr>
                                      <p:to x="100000" y="100000"/>
                                    </p:animScale>
                                    <p:animScale>
                                      <p:cBhvr>
                                        <p:cTn id="30" dur="26">
                                          <p:stCondLst>
                                            <p:cond delay="1808"/>
                                          </p:stCondLst>
                                        </p:cTn>
                                        <p:tgtEl>
                                          <p:spTgt spid="12"/>
                                        </p:tgtEl>
                                      </p:cBhvr>
                                      <p:to x="100000" y="95000"/>
                                    </p:animScale>
                                    <p:animScale>
                                      <p:cBhvr>
                                        <p:cTn id="31" dur="166" decel="50000">
                                          <p:stCondLst>
                                            <p:cond delay="1834"/>
                                          </p:stCondLst>
                                        </p:cTn>
                                        <p:tgtEl>
                                          <p:spTgt spid="12"/>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80">
                                          <p:stCondLst>
                                            <p:cond delay="0"/>
                                          </p:stCondLst>
                                        </p:cTn>
                                        <p:tgtEl>
                                          <p:spTgt spid="13"/>
                                        </p:tgtEl>
                                      </p:cBhvr>
                                    </p:animEffect>
                                    <p:anim calcmode="lin" valueType="num">
                                      <p:cBhvr>
                                        <p:cTn id="4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8" dur="26">
                                          <p:stCondLst>
                                            <p:cond delay="650"/>
                                          </p:stCondLst>
                                        </p:cTn>
                                        <p:tgtEl>
                                          <p:spTgt spid="13"/>
                                        </p:tgtEl>
                                      </p:cBhvr>
                                      <p:to x="100000" y="60000"/>
                                    </p:animScale>
                                    <p:animScale>
                                      <p:cBhvr>
                                        <p:cTn id="49" dur="166" decel="50000">
                                          <p:stCondLst>
                                            <p:cond delay="676"/>
                                          </p:stCondLst>
                                        </p:cTn>
                                        <p:tgtEl>
                                          <p:spTgt spid="13"/>
                                        </p:tgtEl>
                                      </p:cBhvr>
                                      <p:to x="100000" y="100000"/>
                                    </p:animScale>
                                    <p:animScale>
                                      <p:cBhvr>
                                        <p:cTn id="50" dur="26">
                                          <p:stCondLst>
                                            <p:cond delay="1312"/>
                                          </p:stCondLst>
                                        </p:cTn>
                                        <p:tgtEl>
                                          <p:spTgt spid="13"/>
                                        </p:tgtEl>
                                      </p:cBhvr>
                                      <p:to x="100000" y="80000"/>
                                    </p:animScale>
                                    <p:animScale>
                                      <p:cBhvr>
                                        <p:cTn id="51" dur="166" decel="50000">
                                          <p:stCondLst>
                                            <p:cond delay="1338"/>
                                          </p:stCondLst>
                                        </p:cTn>
                                        <p:tgtEl>
                                          <p:spTgt spid="13"/>
                                        </p:tgtEl>
                                      </p:cBhvr>
                                      <p:to x="100000" y="100000"/>
                                    </p:animScale>
                                    <p:animScale>
                                      <p:cBhvr>
                                        <p:cTn id="52" dur="26">
                                          <p:stCondLst>
                                            <p:cond delay="1642"/>
                                          </p:stCondLst>
                                        </p:cTn>
                                        <p:tgtEl>
                                          <p:spTgt spid="13"/>
                                        </p:tgtEl>
                                      </p:cBhvr>
                                      <p:to x="100000" y="90000"/>
                                    </p:animScale>
                                    <p:animScale>
                                      <p:cBhvr>
                                        <p:cTn id="53" dur="166" decel="50000">
                                          <p:stCondLst>
                                            <p:cond delay="1668"/>
                                          </p:stCondLst>
                                        </p:cTn>
                                        <p:tgtEl>
                                          <p:spTgt spid="13"/>
                                        </p:tgtEl>
                                      </p:cBhvr>
                                      <p:to x="100000" y="100000"/>
                                    </p:animScale>
                                    <p:animScale>
                                      <p:cBhvr>
                                        <p:cTn id="54" dur="26">
                                          <p:stCondLst>
                                            <p:cond delay="1808"/>
                                          </p:stCondLst>
                                        </p:cTn>
                                        <p:tgtEl>
                                          <p:spTgt spid="13"/>
                                        </p:tgtEl>
                                      </p:cBhvr>
                                      <p:to x="100000" y="95000"/>
                                    </p:animScale>
                                    <p:animScale>
                                      <p:cBhvr>
                                        <p:cTn id="55" dur="166" decel="50000">
                                          <p:stCondLst>
                                            <p:cond delay="1834"/>
                                          </p:stCondLst>
                                        </p:cTn>
                                        <p:tgtEl>
                                          <p:spTgt spid="1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80">
                                          <p:stCondLst>
                                            <p:cond delay="0"/>
                                          </p:stCondLst>
                                        </p:cTn>
                                        <p:tgtEl>
                                          <p:spTgt spid="15"/>
                                        </p:tgtEl>
                                      </p:cBhvr>
                                    </p:animEffect>
                                    <p:anim calcmode="lin" valueType="num">
                                      <p:cBhvr>
                                        <p:cTn id="6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2" dur="26">
                                          <p:stCondLst>
                                            <p:cond delay="650"/>
                                          </p:stCondLst>
                                        </p:cTn>
                                        <p:tgtEl>
                                          <p:spTgt spid="15"/>
                                        </p:tgtEl>
                                      </p:cBhvr>
                                      <p:to x="100000" y="60000"/>
                                    </p:animScale>
                                    <p:animScale>
                                      <p:cBhvr>
                                        <p:cTn id="73" dur="166" decel="50000">
                                          <p:stCondLst>
                                            <p:cond delay="676"/>
                                          </p:stCondLst>
                                        </p:cTn>
                                        <p:tgtEl>
                                          <p:spTgt spid="15"/>
                                        </p:tgtEl>
                                      </p:cBhvr>
                                      <p:to x="100000" y="100000"/>
                                    </p:animScale>
                                    <p:animScale>
                                      <p:cBhvr>
                                        <p:cTn id="74" dur="26">
                                          <p:stCondLst>
                                            <p:cond delay="1312"/>
                                          </p:stCondLst>
                                        </p:cTn>
                                        <p:tgtEl>
                                          <p:spTgt spid="15"/>
                                        </p:tgtEl>
                                      </p:cBhvr>
                                      <p:to x="100000" y="80000"/>
                                    </p:animScale>
                                    <p:animScale>
                                      <p:cBhvr>
                                        <p:cTn id="75" dur="166" decel="50000">
                                          <p:stCondLst>
                                            <p:cond delay="1338"/>
                                          </p:stCondLst>
                                        </p:cTn>
                                        <p:tgtEl>
                                          <p:spTgt spid="15"/>
                                        </p:tgtEl>
                                      </p:cBhvr>
                                      <p:to x="100000" y="100000"/>
                                    </p:animScale>
                                    <p:animScale>
                                      <p:cBhvr>
                                        <p:cTn id="76" dur="26">
                                          <p:stCondLst>
                                            <p:cond delay="1642"/>
                                          </p:stCondLst>
                                        </p:cTn>
                                        <p:tgtEl>
                                          <p:spTgt spid="15"/>
                                        </p:tgtEl>
                                      </p:cBhvr>
                                      <p:to x="100000" y="90000"/>
                                    </p:animScale>
                                    <p:animScale>
                                      <p:cBhvr>
                                        <p:cTn id="77" dur="166" decel="50000">
                                          <p:stCondLst>
                                            <p:cond delay="1668"/>
                                          </p:stCondLst>
                                        </p:cTn>
                                        <p:tgtEl>
                                          <p:spTgt spid="15"/>
                                        </p:tgtEl>
                                      </p:cBhvr>
                                      <p:to x="100000" y="100000"/>
                                    </p:animScale>
                                    <p:animScale>
                                      <p:cBhvr>
                                        <p:cTn id="78" dur="26">
                                          <p:stCondLst>
                                            <p:cond delay="1808"/>
                                          </p:stCondLst>
                                        </p:cTn>
                                        <p:tgtEl>
                                          <p:spTgt spid="15"/>
                                        </p:tgtEl>
                                      </p:cBhvr>
                                      <p:to x="100000" y="95000"/>
                                    </p:animScale>
                                    <p:animScale>
                                      <p:cBhvr>
                                        <p:cTn id="79" dur="166" decel="50000">
                                          <p:stCondLst>
                                            <p:cond delay="1834"/>
                                          </p:stCondLst>
                                        </p:cTn>
                                        <p:tgtEl>
                                          <p:spTgt spid="15"/>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additive="base">
                                        <p:cTn id="84" dur="500" fill="hold"/>
                                        <p:tgtEl>
                                          <p:spTgt spid="11"/>
                                        </p:tgtEl>
                                        <p:attrNameLst>
                                          <p:attrName>ppt_x</p:attrName>
                                        </p:attrNameLst>
                                      </p:cBhvr>
                                      <p:tavLst>
                                        <p:tav tm="0">
                                          <p:val>
                                            <p:strVal val="#ppt_x"/>
                                          </p:val>
                                        </p:tav>
                                        <p:tav tm="100000">
                                          <p:val>
                                            <p:strVal val="#ppt_x"/>
                                          </p:val>
                                        </p:tav>
                                      </p:tavLst>
                                    </p:anim>
                                    <p:anim calcmode="lin" valueType="num">
                                      <p:cBhvr additive="base">
                                        <p:cTn id="8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down)">
                                      <p:cBhvr>
                                        <p:cTn id="90" dur="580">
                                          <p:stCondLst>
                                            <p:cond delay="0"/>
                                          </p:stCondLst>
                                        </p:cTn>
                                        <p:tgtEl>
                                          <p:spTgt spid="14"/>
                                        </p:tgtEl>
                                      </p:cBhvr>
                                    </p:animEffect>
                                    <p:anim calcmode="lin" valueType="num">
                                      <p:cBhvr>
                                        <p:cTn id="9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6" dur="26">
                                          <p:stCondLst>
                                            <p:cond delay="650"/>
                                          </p:stCondLst>
                                        </p:cTn>
                                        <p:tgtEl>
                                          <p:spTgt spid="14"/>
                                        </p:tgtEl>
                                      </p:cBhvr>
                                      <p:to x="100000" y="60000"/>
                                    </p:animScale>
                                    <p:animScale>
                                      <p:cBhvr>
                                        <p:cTn id="97" dur="166" decel="50000">
                                          <p:stCondLst>
                                            <p:cond delay="676"/>
                                          </p:stCondLst>
                                        </p:cTn>
                                        <p:tgtEl>
                                          <p:spTgt spid="14"/>
                                        </p:tgtEl>
                                      </p:cBhvr>
                                      <p:to x="100000" y="100000"/>
                                    </p:animScale>
                                    <p:animScale>
                                      <p:cBhvr>
                                        <p:cTn id="98" dur="26">
                                          <p:stCondLst>
                                            <p:cond delay="1312"/>
                                          </p:stCondLst>
                                        </p:cTn>
                                        <p:tgtEl>
                                          <p:spTgt spid="14"/>
                                        </p:tgtEl>
                                      </p:cBhvr>
                                      <p:to x="100000" y="80000"/>
                                    </p:animScale>
                                    <p:animScale>
                                      <p:cBhvr>
                                        <p:cTn id="99" dur="166" decel="50000">
                                          <p:stCondLst>
                                            <p:cond delay="1338"/>
                                          </p:stCondLst>
                                        </p:cTn>
                                        <p:tgtEl>
                                          <p:spTgt spid="14"/>
                                        </p:tgtEl>
                                      </p:cBhvr>
                                      <p:to x="100000" y="100000"/>
                                    </p:animScale>
                                    <p:animScale>
                                      <p:cBhvr>
                                        <p:cTn id="100" dur="26">
                                          <p:stCondLst>
                                            <p:cond delay="1642"/>
                                          </p:stCondLst>
                                        </p:cTn>
                                        <p:tgtEl>
                                          <p:spTgt spid="14"/>
                                        </p:tgtEl>
                                      </p:cBhvr>
                                      <p:to x="100000" y="90000"/>
                                    </p:animScale>
                                    <p:animScale>
                                      <p:cBhvr>
                                        <p:cTn id="101" dur="166" decel="50000">
                                          <p:stCondLst>
                                            <p:cond delay="1668"/>
                                          </p:stCondLst>
                                        </p:cTn>
                                        <p:tgtEl>
                                          <p:spTgt spid="14"/>
                                        </p:tgtEl>
                                      </p:cBhvr>
                                      <p:to x="100000" y="100000"/>
                                    </p:animScale>
                                    <p:animScale>
                                      <p:cBhvr>
                                        <p:cTn id="102" dur="26">
                                          <p:stCondLst>
                                            <p:cond delay="1808"/>
                                          </p:stCondLst>
                                        </p:cTn>
                                        <p:tgtEl>
                                          <p:spTgt spid="14"/>
                                        </p:tgtEl>
                                      </p:cBhvr>
                                      <p:to x="100000" y="95000"/>
                                    </p:animScale>
                                    <p:animScale>
                                      <p:cBhvr>
                                        <p:cTn id="10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2 3"/>
          <p:cNvSpPr/>
          <p:nvPr/>
        </p:nvSpPr>
        <p:spPr>
          <a:xfrm rot="20746132">
            <a:off x="73423" y="1346931"/>
            <a:ext cx="3833666" cy="850132"/>
          </a:xfrm>
          <a:prstGeom prst="irregularSeal2">
            <a:avLst/>
          </a:prstGeom>
          <a:solidFill>
            <a:schemeClr val="tx1"/>
          </a:solidFill>
          <a:ln>
            <a:solidFill>
              <a:schemeClr val="tx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smtClean="0">
              <a:solidFill>
                <a:srgbClr val="002060"/>
              </a:solidFill>
            </a:endParaRPr>
          </a:p>
          <a:p>
            <a:r>
              <a:rPr lang="fr-FR" dirty="0" smtClean="0">
                <a:solidFill>
                  <a:srgbClr val="002060"/>
                </a:solidFill>
              </a:rPr>
              <a:t>DRAWBACKS</a:t>
            </a:r>
            <a:endParaRPr lang="fr-FR" dirty="0">
              <a:solidFill>
                <a:srgbClr val="002060"/>
              </a:solidFill>
            </a:endParaRPr>
          </a:p>
          <a:p>
            <a:r>
              <a:rPr lang="fr-FR" dirty="0" smtClean="0"/>
              <a:t>	</a:t>
            </a:r>
            <a:r>
              <a:rPr lang="fr-FR" dirty="0">
                <a:solidFill>
                  <a:srgbClr val="002060"/>
                </a:solidFill>
              </a:rPr>
              <a:t> </a:t>
            </a:r>
            <a:r>
              <a:rPr lang="fr-FR" dirty="0" smtClean="0"/>
              <a:t>v</a:t>
            </a:r>
            <a:endParaRPr lang="fr-FR" dirty="0"/>
          </a:p>
        </p:txBody>
      </p:sp>
      <p:sp>
        <p:nvSpPr>
          <p:cNvPr id="5" name="Interdiction 4"/>
          <p:cNvSpPr/>
          <p:nvPr/>
        </p:nvSpPr>
        <p:spPr>
          <a:xfrm>
            <a:off x="566670" y="3567448"/>
            <a:ext cx="334851" cy="334851"/>
          </a:xfrm>
          <a:prstGeom prst="noSmoking">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Interdiction 5"/>
          <p:cNvSpPr/>
          <p:nvPr/>
        </p:nvSpPr>
        <p:spPr>
          <a:xfrm>
            <a:off x="566670" y="4812312"/>
            <a:ext cx="334851" cy="334851"/>
          </a:xfrm>
          <a:prstGeom prst="noSmoking">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Interdiction 6"/>
          <p:cNvSpPr/>
          <p:nvPr/>
        </p:nvSpPr>
        <p:spPr>
          <a:xfrm>
            <a:off x="566670" y="4192073"/>
            <a:ext cx="334851" cy="334851"/>
          </a:xfrm>
          <a:prstGeom prst="noSmoking">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Interdiction 7"/>
          <p:cNvSpPr/>
          <p:nvPr/>
        </p:nvSpPr>
        <p:spPr>
          <a:xfrm>
            <a:off x="560230" y="5436937"/>
            <a:ext cx="334851" cy="334851"/>
          </a:xfrm>
          <a:prstGeom prst="noSmoking">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Organigramme : Terminateur 8"/>
          <p:cNvSpPr/>
          <p:nvPr/>
        </p:nvSpPr>
        <p:spPr>
          <a:xfrm>
            <a:off x="1352278" y="3563131"/>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002060"/>
                </a:solidFill>
              </a:rPr>
              <a:t>No </a:t>
            </a:r>
            <a:r>
              <a:rPr lang="fr-FR" dirty="0" err="1">
                <a:solidFill>
                  <a:srgbClr val="002060"/>
                </a:solidFill>
              </a:rPr>
              <a:t>Creativity</a:t>
            </a:r>
            <a:endParaRPr lang="fr-FR" dirty="0">
              <a:solidFill>
                <a:srgbClr val="002060"/>
              </a:solidFill>
            </a:endParaRPr>
          </a:p>
        </p:txBody>
      </p:sp>
      <p:sp>
        <p:nvSpPr>
          <p:cNvPr id="11" name="Organigramme : Terminateur 10"/>
          <p:cNvSpPr/>
          <p:nvPr/>
        </p:nvSpPr>
        <p:spPr>
          <a:xfrm>
            <a:off x="1352278" y="5425060"/>
            <a:ext cx="3322749" cy="473463"/>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rgbClr val="002060"/>
                </a:solidFill>
              </a:rPr>
              <a:t>Increase Dependency On 			Machine</a:t>
            </a:r>
            <a:endParaRPr lang="fr-FR" sz="1600" dirty="0">
              <a:solidFill>
                <a:srgbClr val="002060"/>
              </a:solidFill>
            </a:endParaRPr>
          </a:p>
        </p:txBody>
      </p:sp>
      <p:sp>
        <p:nvSpPr>
          <p:cNvPr id="12" name="Organigramme : Terminateur 11"/>
          <p:cNvSpPr/>
          <p:nvPr/>
        </p:nvSpPr>
        <p:spPr>
          <a:xfrm>
            <a:off x="1352278" y="4814505"/>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rPr>
              <a:t>Make</a:t>
            </a:r>
            <a:r>
              <a:rPr lang="fr-FR" dirty="0">
                <a:solidFill>
                  <a:srgbClr val="002060"/>
                </a:solidFill>
              </a:rPr>
              <a:t> </a:t>
            </a:r>
            <a:r>
              <a:rPr lang="fr-FR" dirty="0" err="1">
                <a:solidFill>
                  <a:srgbClr val="002060"/>
                </a:solidFill>
              </a:rPr>
              <a:t>Humans</a:t>
            </a:r>
            <a:r>
              <a:rPr lang="fr-FR" dirty="0">
                <a:solidFill>
                  <a:srgbClr val="002060"/>
                </a:solidFill>
              </a:rPr>
              <a:t> </a:t>
            </a:r>
            <a:r>
              <a:rPr lang="fr-FR" dirty="0" err="1">
                <a:solidFill>
                  <a:srgbClr val="002060"/>
                </a:solidFill>
              </a:rPr>
              <a:t>Lazy</a:t>
            </a:r>
            <a:endParaRPr lang="fr-FR" dirty="0">
              <a:solidFill>
                <a:srgbClr val="002060"/>
              </a:solidFill>
            </a:endParaRPr>
          </a:p>
        </p:txBody>
      </p:sp>
      <p:sp>
        <p:nvSpPr>
          <p:cNvPr id="13" name="Organigramme : Terminateur 12"/>
          <p:cNvSpPr/>
          <p:nvPr/>
        </p:nvSpPr>
        <p:spPr>
          <a:xfrm>
            <a:off x="1352278" y="4190416"/>
            <a:ext cx="3322749" cy="321972"/>
          </a:xfrm>
          <a:prstGeom prst="flowChartTerminator">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rPr>
              <a:t>Unemployment</a:t>
            </a:r>
            <a:endParaRPr lang="fr-FR" dirty="0">
              <a:solidFill>
                <a:srgbClr val="002060"/>
              </a:solidFill>
            </a:endParaRPr>
          </a:p>
        </p:txBody>
      </p:sp>
    </p:spTree>
    <p:extLst>
      <p:ext uri="{BB962C8B-B14F-4D97-AF65-F5344CB8AC3E}">
        <p14:creationId xmlns:p14="http://schemas.microsoft.com/office/powerpoint/2010/main" val="16940524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80">
                                          <p:stCondLst>
                                            <p:cond delay="0"/>
                                          </p:stCondLst>
                                        </p:cTn>
                                        <p:tgtEl>
                                          <p:spTgt spid="9"/>
                                        </p:tgtEl>
                                      </p:cBhvr>
                                    </p:animEffect>
                                    <p:anim calcmode="lin" valueType="num">
                                      <p:cBhvr>
                                        <p:cTn id="1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4" dur="26">
                                          <p:stCondLst>
                                            <p:cond delay="650"/>
                                          </p:stCondLst>
                                        </p:cTn>
                                        <p:tgtEl>
                                          <p:spTgt spid="9"/>
                                        </p:tgtEl>
                                      </p:cBhvr>
                                      <p:to x="100000" y="60000"/>
                                    </p:animScale>
                                    <p:animScale>
                                      <p:cBhvr>
                                        <p:cTn id="25" dur="166" decel="50000">
                                          <p:stCondLst>
                                            <p:cond delay="676"/>
                                          </p:stCondLst>
                                        </p:cTn>
                                        <p:tgtEl>
                                          <p:spTgt spid="9"/>
                                        </p:tgtEl>
                                      </p:cBhvr>
                                      <p:to x="100000" y="100000"/>
                                    </p:animScale>
                                    <p:animScale>
                                      <p:cBhvr>
                                        <p:cTn id="26" dur="26">
                                          <p:stCondLst>
                                            <p:cond delay="1312"/>
                                          </p:stCondLst>
                                        </p:cTn>
                                        <p:tgtEl>
                                          <p:spTgt spid="9"/>
                                        </p:tgtEl>
                                      </p:cBhvr>
                                      <p:to x="100000" y="80000"/>
                                    </p:animScale>
                                    <p:animScale>
                                      <p:cBhvr>
                                        <p:cTn id="27" dur="166" decel="50000">
                                          <p:stCondLst>
                                            <p:cond delay="1338"/>
                                          </p:stCondLst>
                                        </p:cTn>
                                        <p:tgtEl>
                                          <p:spTgt spid="9"/>
                                        </p:tgtEl>
                                      </p:cBhvr>
                                      <p:to x="100000" y="100000"/>
                                    </p:animScale>
                                    <p:animScale>
                                      <p:cBhvr>
                                        <p:cTn id="28" dur="26">
                                          <p:stCondLst>
                                            <p:cond delay="1642"/>
                                          </p:stCondLst>
                                        </p:cTn>
                                        <p:tgtEl>
                                          <p:spTgt spid="9"/>
                                        </p:tgtEl>
                                      </p:cBhvr>
                                      <p:to x="100000" y="90000"/>
                                    </p:animScale>
                                    <p:animScale>
                                      <p:cBhvr>
                                        <p:cTn id="29" dur="166" decel="50000">
                                          <p:stCondLst>
                                            <p:cond delay="1668"/>
                                          </p:stCondLst>
                                        </p:cTn>
                                        <p:tgtEl>
                                          <p:spTgt spid="9"/>
                                        </p:tgtEl>
                                      </p:cBhvr>
                                      <p:to x="100000" y="100000"/>
                                    </p:animScale>
                                    <p:animScale>
                                      <p:cBhvr>
                                        <p:cTn id="30" dur="26">
                                          <p:stCondLst>
                                            <p:cond delay="1808"/>
                                          </p:stCondLst>
                                        </p:cTn>
                                        <p:tgtEl>
                                          <p:spTgt spid="9"/>
                                        </p:tgtEl>
                                      </p:cBhvr>
                                      <p:to x="100000" y="95000"/>
                                    </p:animScale>
                                    <p:animScale>
                                      <p:cBhvr>
                                        <p:cTn id="31" dur="166" decel="50000">
                                          <p:stCondLst>
                                            <p:cond delay="1834"/>
                                          </p:stCondLst>
                                        </p:cTn>
                                        <p:tgtEl>
                                          <p:spTgt spid="9"/>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80">
                                          <p:stCondLst>
                                            <p:cond delay="0"/>
                                          </p:stCondLst>
                                        </p:cTn>
                                        <p:tgtEl>
                                          <p:spTgt spid="13"/>
                                        </p:tgtEl>
                                      </p:cBhvr>
                                    </p:animEffect>
                                    <p:anim calcmode="lin" valueType="num">
                                      <p:cBhvr>
                                        <p:cTn id="4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8" dur="26">
                                          <p:stCondLst>
                                            <p:cond delay="650"/>
                                          </p:stCondLst>
                                        </p:cTn>
                                        <p:tgtEl>
                                          <p:spTgt spid="13"/>
                                        </p:tgtEl>
                                      </p:cBhvr>
                                      <p:to x="100000" y="60000"/>
                                    </p:animScale>
                                    <p:animScale>
                                      <p:cBhvr>
                                        <p:cTn id="49" dur="166" decel="50000">
                                          <p:stCondLst>
                                            <p:cond delay="676"/>
                                          </p:stCondLst>
                                        </p:cTn>
                                        <p:tgtEl>
                                          <p:spTgt spid="13"/>
                                        </p:tgtEl>
                                      </p:cBhvr>
                                      <p:to x="100000" y="100000"/>
                                    </p:animScale>
                                    <p:animScale>
                                      <p:cBhvr>
                                        <p:cTn id="50" dur="26">
                                          <p:stCondLst>
                                            <p:cond delay="1312"/>
                                          </p:stCondLst>
                                        </p:cTn>
                                        <p:tgtEl>
                                          <p:spTgt spid="13"/>
                                        </p:tgtEl>
                                      </p:cBhvr>
                                      <p:to x="100000" y="80000"/>
                                    </p:animScale>
                                    <p:animScale>
                                      <p:cBhvr>
                                        <p:cTn id="51" dur="166" decel="50000">
                                          <p:stCondLst>
                                            <p:cond delay="1338"/>
                                          </p:stCondLst>
                                        </p:cTn>
                                        <p:tgtEl>
                                          <p:spTgt spid="13"/>
                                        </p:tgtEl>
                                      </p:cBhvr>
                                      <p:to x="100000" y="100000"/>
                                    </p:animScale>
                                    <p:animScale>
                                      <p:cBhvr>
                                        <p:cTn id="52" dur="26">
                                          <p:stCondLst>
                                            <p:cond delay="1642"/>
                                          </p:stCondLst>
                                        </p:cTn>
                                        <p:tgtEl>
                                          <p:spTgt spid="13"/>
                                        </p:tgtEl>
                                      </p:cBhvr>
                                      <p:to x="100000" y="90000"/>
                                    </p:animScale>
                                    <p:animScale>
                                      <p:cBhvr>
                                        <p:cTn id="53" dur="166" decel="50000">
                                          <p:stCondLst>
                                            <p:cond delay="1668"/>
                                          </p:stCondLst>
                                        </p:cTn>
                                        <p:tgtEl>
                                          <p:spTgt spid="13"/>
                                        </p:tgtEl>
                                      </p:cBhvr>
                                      <p:to x="100000" y="100000"/>
                                    </p:animScale>
                                    <p:animScale>
                                      <p:cBhvr>
                                        <p:cTn id="54" dur="26">
                                          <p:stCondLst>
                                            <p:cond delay="1808"/>
                                          </p:stCondLst>
                                        </p:cTn>
                                        <p:tgtEl>
                                          <p:spTgt spid="13"/>
                                        </p:tgtEl>
                                      </p:cBhvr>
                                      <p:to x="100000" y="95000"/>
                                    </p:animScale>
                                    <p:animScale>
                                      <p:cBhvr>
                                        <p:cTn id="55" dur="166" decel="50000">
                                          <p:stCondLst>
                                            <p:cond delay="1834"/>
                                          </p:stCondLst>
                                        </p:cTn>
                                        <p:tgtEl>
                                          <p:spTgt spid="1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80">
                                          <p:stCondLst>
                                            <p:cond delay="0"/>
                                          </p:stCondLst>
                                        </p:cTn>
                                        <p:tgtEl>
                                          <p:spTgt spid="12"/>
                                        </p:tgtEl>
                                      </p:cBhvr>
                                    </p:animEffect>
                                    <p:anim calcmode="lin" valueType="num">
                                      <p:cBhvr>
                                        <p:cTn id="6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2" dur="26">
                                          <p:stCondLst>
                                            <p:cond delay="650"/>
                                          </p:stCondLst>
                                        </p:cTn>
                                        <p:tgtEl>
                                          <p:spTgt spid="12"/>
                                        </p:tgtEl>
                                      </p:cBhvr>
                                      <p:to x="100000" y="60000"/>
                                    </p:animScale>
                                    <p:animScale>
                                      <p:cBhvr>
                                        <p:cTn id="73" dur="166" decel="50000">
                                          <p:stCondLst>
                                            <p:cond delay="676"/>
                                          </p:stCondLst>
                                        </p:cTn>
                                        <p:tgtEl>
                                          <p:spTgt spid="12"/>
                                        </p:tgtEl>
                                      </p:cBhvr>
                                      <p:to x="100000" y="100000"/>
                                    </p:animScale>
                                    <p:animScale>
                                      <p:cBhvr>
                                        <p:cTn id="74" dur="26">
                                          <p:stCondLst>
                                            <p:cond delay="1312"/>
                                          </p:stCondLst>
                                        </p:cTn>
                                        <p:tgtEl>
                                          <p:spTgt spid="12"/>
                                        </p:tgtEl>
                                      </p:cBhvr>
                                      <p:to x="100000" y="80000"/>
                                    </p:animScale>
                                    <p:animScale>
                                      <p:cBhvr>
                                        <p:cTn id="75" dur="166" decel="50000">
                                          <p:stCondLst>
                                            <p:cond delay="1338"/>
                                          </p:stCondLst>
                                        </p:cTn>
                                        <p:tgtEl>
                                          <p:spTgt spid="12"/>
                                        </p:tgtEl>
                                      </p:cBhvr>
                                      <p:to x="100000" y="100000"/>
                                    </p:animScale>
                                    <p:animScale>
                                      <p:cBhvr>
                                        <p:cTn id="76" dur="26">
                                          <p:stCondLst>
                                            <p:cond delay="1642"/>
                                          </p:stCondLst>
                                        </p:cTn>
                                        <p:tgtEl>
                                          <p:spTgt spid="12"/>
                                        </p:tgtEl>
                                      </p:cBhvr>
                                      <p:to x="100000" y="90000"/>
                                    </p:animScale>
                                    <p:animScale>
                                      <p:cBhvr>
                                        <p:cTn id="77" dur="166" decel="50000">
                                          <p:stCondLst>
                                            <p:cond delay="1668"/>
                                          </p:stCondLst>
                                        </p:cTn>
                                        <p:tgtEl>
                                          <p:spTgt spid="12"/>
                                        </p:tgtEl>
                                      </p:cBhvr>
                                      <p:to x="100000" y="100000"/>
                                    </p:animScale>
                                    <p:animScale>
                                      <p:cBhvr>
                                        <p:cTn id="78" dur="26">
                                          <p:stCondLst>
                                            <p:cond delay="1808"/>
                                          </p:stCondLst>
                                        </p:cTn>
                                        <p:tgtEl>
                                          <p:spTgt spid="12"/>
                                        </p:tgtEl>
                                      </p:cBhvr>
                                      <p:to x="100000" y="95000"/>
                                    </p:animScale>
                                    <p:animScale>
                                      <p:cBhvr>
                                        <p:cTn id="79" dur="166" decel="50000">
                                          <p:stCondLst>
                                            <p:cond delay="1834"/>
                                          </p:stCondLst>
                                        </p:cTn>
                                        <p:tgtEl>
                                          <p:spTgt spid="12"/>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additive="base">
                                        <p:cTn id="84" dur="500" fill="hold"/>
                                        <p:tgtEl>
                                          <p:spTgt spid="8"/>
                                        </p:tgtEl>
                                        <p:attrNameLst>
                                          <p:attrName>ppt_x</p:attrName>
                                        </p:attrNameLst>
                                      </p:cBhvr>
                                      <p:tavLst>
                                        <p:tav tm="0">
                                          <p:val>
                                            <p:strVal val="#ppt_x"/>
                                          </p:val>
                                        </p:tav>
                                        <p:tav tm="100000">
                                          <p:val>
                                            <p:strVal val="#ppt_x"/>
                                          </p:val>
                                        </p:tav>
                                      </p:tavLst>
                                    </p:anim>
                                    <p:anim calcmode="lin" valueType="num">
                                      <p:cBhvr additive="base">
                                        <p:cTn id="8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down)">
                                      <p:cBhvr>
                                        <p:cTn id="90" dur="580">
                                          <p:stCondLst>
                                            <p:cond delay="0"/>
                                          </p:stCondLst>
                                        </p:cTn>
                                        <p:tgtEl>
                                          <p:spTgt spid="11"/>
                                        </p:tgtEl>
                                      </p:cBhvr>
                                    </p:animEffect>
                                    <p:anim calcmode="lin" valueType="num">
                                      <p:cBhvr>
                                        <p:cTn id="9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6" dur="26">
                                          <p:stCondLst>
                                            <p:cond delay="650"/>
                                          </p:stCondLst>
                                        </p:cTn>
                                        <p:tgtEl>
                                          <p:spTgt spid="11"/>
                                        </p:tgtEl>
                                      </p:cBhvr>
                                      <p:to x="100000" y="60000"/>
                                    </p:animScale>
                                    <p:animScale>
                                      <p:cBhvr>
                                        <p:cTn id="97" dur="166" decel="50000">
                                          <p:stCondLst>
                                            <p:cond delay="676"/>
                                          </p:stCondLst>
                                        </p:cTn>
                                        <p:tgtEl>
                                          <p:spTgt spid="11"/>
                                        </p:tgtEl>
                                      </p:cBhvr>
                                      <p:to x="100000" y="100000"/>
                                    </p:animScale>
                                    <p:animScale>
                                      <p:cBhvr>
                                        <p:cTn id="98" dur="26">
                                          <p:stCondLst>
                                            <p:cond delay="1312"/>
                                          </p:stCondLst>
                                        </p:cTn>
                                        <p:tgtEl>
                                          <p:spTgt spid="11"/>
                                        </p:tgtEl>
                                      </p:cBhvr>
                                      <p:to x="100000" y="80000"/>
                                    </p:animScale>
                                    <p:animScale>
                                      <p:cBhvr>
                                        <p:cTn id="99" dur="166" decel="50000">
                                          <p:stCondLst>
                                            <p:cond delay="1338"/>
                                          </p:stCondLst>
                                        </p:cTn>
                                        <p:tgtEl>
                                          <p:spTgt spid="11"/>
                                        </p:tgtEl>
                                      </p:cBhvr>
                                      <p:to x="100000" y="100000"/>
                                    </p:animScale>
                                    <p:animScale>
                                      <p:cBhvr>
                                        <p:cTn id="100" dur="26">
                                          <p:stCondLst>
                                            <p:cond delay="1642"/>
                                          </p:stCondLst>
                                        </p:cTn>
                                        <p:tgtEl>
                                          <p:spTgt spid="11"/>
                                        </p:tgtEl>
                                      </p:cBhvr>
                                      <p:to x="100000" y="90000"/>
                                    </p:animScale>
                                    <p:animScale>
                                      <p:cBhvr>
                                        <p:cTn id="101" dur="166" decel="50000">
                                          <p:stCondLst>
                                            <p:cond delay="1668"/>
                                          </p:stCondLst>
                                        </p:cTn>
                                        <p:tgtEl>
                                          <p:spTgt spid="11"/>
                                        </p:tgtEl>
                                      </p:cBhvr>
                                      <p:to x="100000" y="100000"/>
                                    </p:animScale>
                                    <p:animScale>
                                      <p:cBhvr>
                                        <p:cTn id="102" dur="26">
                                          <p:stCondLst>
                                            <p:cond delay="1808"/>
                                          </p:stCondLst>
                                        </p:cTn>
                                        <p:tgtEl>
                                          <p:spTgt spid="11"/>
                                        </p:tgtEl>
                                      </p:cBhvr>
                                      <p:to x="100000" y="95000"/>
                                    </p:animScale>
                                    <p:animScale>
                                      <p:cBhvr>
                                        <p:cTn id="103"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Terminateur 3"/>
          <p:cNvSpPr/>
          <p:nvPr/>
        </p:nvSpPr>
        <p:spPr>
          <a:xfrm>
            <a:off x="244699" y="489397"/>
            <a:ext cx="2292439" cy="437882"/>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2060"/>
                </a:solidFill>
              </a:rPr>
              <a:t>CONCLUSION</a:t>
            </a:r>
            <a:endParaRPr lang="fr-FR" dirty="0">
              <a:solidFill>
                <a:srgbClr val="002060"/>
              </a:solidFill>
            </a:endParaRPr>
          </a:p>
        </p:txBody>
      </p:sp>
      <p:sp>
        <p:nvSpPr>
          <p:cNvPr id="5" name="Organigramme : Connecteur 4"/>
          <p:cNvSpPr/>
          <p:nvPr/>
        </p:nvSpPr>
        <p:spPr>
          <a:xfrm>
            <a:off x="386366" y="631064"/>
            <a:ext cx="167425" cy="154547"/>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1724421"/>
            <a:ext cx="8731876" cy="2308324"/>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In definitive, AI </a:t>
            </a:r>
            <a:r>
              <a:rPr lang="en-US" sz="2400" dirty="0">
                <a:latin typeface="Times New Roman" panose="02020603050405020304" pitchFamily="18" charset="0"/>
                <a:cs typeface="Times New Roman" panose="02020603050405020304" pitchFamily="18" charset="0"/>
              </a:rPr>
              <a:t>leads to transformative applications within a series of industrial, intellectual, and social applications, far beyond those caused by previous industrial revolutions. Furthermore, AI has proven to be superior to human decision-making in certain areas.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265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2000"/>
                                        <p:tgtEl>
                                          <p:spTgt spid="7">
                                            <p:txEl>
                                              <p:pRg st="0" end="0"/>
                                            </p:txEl>
                                          </p:spTgt>
                                        </p:tgtEl>
                                      </p:cBhvr>
                                    </p:animEffect>
                                    <p:anim calcmode="lin" valueType="num">
                                      <p:cBhvr>
                                        <p:cTn id="42"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43"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leil 3"/>
          <p:cNvSpPr/>
          <p:nvPr/>
        </p:nvSpPr>
        <p:spPr>
          <a:xfrm>
            <a:off x="2292440" y="180305"/>
            <a:ext cx="7122016" cy="6246253"/>
          </a:xfrm>
          <a:prstGeom prst="sun">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fr-FR" sz="2800" b="1" i="1" dirty="0" smtClean="0">
                <a:solidFill>
                  <a:srgbClr val="002060"/>
                </a:solidFill>
                <a:effectLst>
                  <a:outerShdw blurRad="38100" dist="38100" dir="2700000" algn="tl">
                    <a:srgbClr val="000000">
                      <a:alpha val="43137"/>
                    </a:srgbClr>
                  </a:outerShdw>
                </a:effectLst>
              </a:rPr>
              <a:t>THANK  YOU </a:t>
            </a:r>
            <a:endParaRPr lang="fr-FR" sz="2800" b="1"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00917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Template>
  <TotalTime>353</TotalTime>
  <Words>199</Words>
  <Application>Microsoft Office PowerPoint</Application>
  <PresentationFormat>Grand écran</PresentationFormat>
  <Paragraphs>32</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Bookman Old Style</vt:lpstr>
      <vt:lpstr>Rockwell</vt:lpstr>
      <vt:lpstr>Times New Roman</vt:lpstr>
      <vt:lpstr>Damask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benefits and drawbacks of ai system</dc:title>
  <dc:creator>USER</dc:creator>
  <cp:lastModifiedBy>laye neymar</cp:lastModifiedBy>
  <cp:revision>19</cp:revision>
  <dcterms:created xsi:type="dcterms:W3CDTF">2023-10-17T21:32:56Z</dcterms:created>
  <dcterms:modified xsi:type="dcterms:W3CDTF">2023-10-18T18:36:02Z</dcterms:modified>
</cp:coreProperties>
</file>