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0" r:id="rId5"/>
    <p:sldId id="271" r:id="rId6"/>
    <p:sldId id="268" r:id="rId7"/>
    <p:sldId id="269" r:id="rId8"/>
    <p:sldId id="259" r:id="rId9"/>
    <p:sldId id="260" r:id="rId10"/>
    <p:sldId id="272" r:id="rId11"/>
    <p:sldId id="261" r:id="rId12"/>
    <p:sldId id="262" r:id="rId13"/>
    <p:sldId id="263" r:id="rId14"/>
    <p:sldId id="264" r:id="rId15"/>
    <p:sldId id="265" r:id="rId16"/>
    <p:sldId id="266"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11/15/2023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ous-titre 2"/>
          <p:cNvSpPr>
            <a:spLocks noGrp="1"/>
          </p:cNvSpPr>
          <p:nvPr>
            <p:ph type="subTitle" idx="1"/>
          </p:nvPr>
        </p:nvSpPr>
        <p:spPr>
          <a:xfrm>
            <a:off x="1932390" y="2613728"/>
            <a:ext cx="8915399" cy="1126283"/>
          </a:xfrm>
        </p:spPr>
        <p:txBody>
          <a:bodyPr>
            <a:normAutofit/>
          </a:bodyPr>
          <a:lstStyle/>
          <a:p>
            <a:r>
              <a:rPr lang="fr-FR" sz="4800" b="1" dirty="0">
                <a:solidFill>
                  <a:schemeClr val="tx1"/>
                </a:solidFill>
                <a:latin typeface="Times New Roman" panose="02020603050405020304" pitchFamily="18" charset="0"/>
                <a:cs typeface="Times New Roman" panose="02020603050405020304" pitchFamily="18" charset="0"/>
              </a:rPr>
              <a:t>COMPUTER PROGRAMMING</a:t>
            </a:r>
            <a:endParaRPr lang="en-US" sz="4800" b="1" dirty="0">
              <a:solidFill>
                <a:schemeClr val="tx1"/>
              </a:solidFill>
              <a:latin typeface="Times New Roman" panose="02020603050405020304" pitchFamily="18" charset="0"/>
              <a:cs typeface="Times New Roman" panose="02020603050405020304" pitchFamily="18" charset="0"/>
            </a:endParaRP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662" y="380723"/>
            <a:ext cx="2124371" cy="1409897"/>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2409" y="135397"/>
            <a:ext cx="1900550" cy="1900550"/>
          </a:xfrm>
          <a:prstGeom prst="rect">
            <a:avLst/>
          </a:prstGeom>
        </p:spPr>
      </p:pic>
      <p:sp>
        <p:nvSpPr>
          <p:cNvPr id="7" name="Rectangle 6"/>
          <p:cNvSpPr/>
          <p:nvPr/>
        </p:nvSpPr>
        <p:spPr>
          <a:xfrm>
            <a:off x="7379594" y="4430332"/>
            <a:ext cx="4812406" cy="16613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latin typeface="Times New Roman" panose="02020603050405020304" pitchFamily="18" charset="0"/>
                <a:cs typeface="Times New Roman" panose="02020603050405020304" pitchFamily="18" charset="0"/>
              </a:rPr>
              <a:t>BY </a:t>
            </a:r>
          </a:p>
          <a:p>
            <a:pPr algn="ctr"/>
            <a:r>
              <a:rPr lang="fr-FR" b="1" dirty="0">
                <a:solidFill>
                  <a:schemeClr val="tx1"/>
                </a:solidFill>
                <a:latin typeface="Times New Roman" panose="02020603050405020304" pitchFamily="18" charset="0"/>
                <a:cs typeface="Times New Roman" panose="02020603050405020304" pitchFamily="18" charset="0"/>
              </a:rPr>
              <a:t>FATOUMATA BA</a:t>
            </a:r>
          </a:p>
          <a:p>
            <a:pPr algn="ctr"/>
            <a:r>
              <a:rPr lang="fr-FR" b="1" dirty="0">
                <a:solidFill>
                  <a:schemeClr val="tx1"/>
                </a:solidFill>
                <a:latin typeface="Times New Roman" panose="02020603050405020304" pitchFamily="18" charset="0"/>
                <a:cs typeface="Times New Roman" panose="02020603050405020304" pitchFamily="18" charset="0"/>
              </a:rPr>
              <a:t>MALICK DIEDJOU SOW </a:t>
            </a: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4025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89212" y="1133341"/>
            <a:ext cx="8915400" cy="4777881"/>
          </a:xfrm>
        </p:spPr>
        <p:txBody>
          <a:bodyPr>
            <a:normAutofit/>
          </a:bodyPr>
          <a:lstStyle/>
          <a:p>
            <a:r>
              <a:rPr lang="en-US" sz="2400" dirty="0">
                <a:latin typeface="Times New Roman" panose="02020603050405020304" pitchFamily="18" charset="0"/>
                <a:cs typeface="Times New Roman" panose="02020603050405020304" pitchFamily="18" charset="0"/>
              </a:rPr>
              <a:t>It can also be used to create websites, games, and other digital content. In this way, computer programs make it possible for people to access a wide range of entertainment and information online. In addition to creating new content, computer programmers can also help improve existing software and applications. They can add new features and options to existing programs to improve the usability and quality of these programs. For example, a programmer could update an existing gaming app to make it easier to use on a smartphone</a:t>
            </a:r>
            <a:endParaRPr lang="en-US" sz="2400" dirty="0"/>
          </a:p>
        </p:txBody>
      </p:sp>
    </p:spTree>
    <p:extLst>
      <p:ext uri="{BB962C8B-B14F-4D97-AF65-F5344CB8AC3E}">
        <p14:creationId xmlns:p14="http://schemas.microsoft.com/office/powerpoint/2010/main" val="3029927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215167" y="624110"/>
            <a:ext cx="9289446" cy="1280890"/>
          </a:xfrm>
        </p:spPr>
        <p:txBody>
          <a:bodyPr>
            <a:noAutofit/>
          </a:bodyPr>
          <a:lstStyle/>
          <a:p>
            <a:r>
              <a:rPr lang="en-US" b="1" i="1" u="sng" dirty="0">
                <a:latin typeface="Times New Roman" panose="02020603050405020304" pitchFamily="18" charset="0"/>
                <a:cs typeface="Times New Roman" panose="02020603050405020304" pitchFamily="18" charset="0"/>
              </a:rPr>
              <a:t>How can computer programming or coding help the world ?</a:t>
            </a:r>
            <a:br>
              <a:rPr lang="en-US" b="1" i="1" u="sng" dirty="0">
                <a:latin typeface="Times New Roman" panose="02020603050405020304" pitchFamily="18" charset="0"/>
                <a:cs typeface="Times New Roman" panose="02020603050405020304" pitchFamily="18" charset="0"/>
              </a:rPr>
            </a:br>
            <a:endParaRPr lang="en-US" b="1" i="1" u="sng"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p:txBody>
          <a:bodyPr>
            <a:normAutofit/>
          </a:bodyPr>
          <a:lstStyle/>
          <a:p>
            <a:r>
              <a:rPr lang="en-US" sz="2400" b="1" i="1" dirty="0">
                <a:latin typeface="Times New Roman" panose="02020603050405020304" pitchFamily="18" charset="0"/>
                <a:cs typeface="Times New Roman" panose="02020603050405020304" pitchFamily="18" charset="0"/>
              </a:rPr>
              <a:t>Improve Healthcare</a:t>
            </a: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It can improve healthcare through the use of technology. Coding skills can help healthcare organizations develop apps and other tools that can help manage medical records and improve patient care.</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0919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189407" y="1365161"/>
            <a:ext cx="9659155" cy="4546061"/>
          </a:xfrm>
        </p:spPr>
        <p:txBody>
          <a:bodyPr>
            <a:noAutofit/>
          </a:bodyPr>
          <a:lstStyle/>
          <a:p>
            <a:endParaRPr lang="en-US" sz="24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Encourage economic growth</a:t>
            </a:r>
          </a:p>
          <a:p>
            <a:pPr marL="0" indent="0">
              <a:buNone/>
            </a:pPr>
            <a:r>
              <a:rPr lang="en-US" sz="3200" dirty="0">
                <a:latin typeface="Times New Roman" panose="02020603050405020304" pitchFamily="18" charset="0"/>
                <a:cs typeface="Times New Roman" panose="02020603050405020304" pitchFamily="18" charset="0"/>
              </a:rPr>
              <a:t>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Programming can help fuel our economy. Coding abilities may be 	utilized to create apps that assist people in finding a job. These apps will 	assist  job seekers in discovering employment possibilities across a 	variety of 	sectors, including tech, healthcare, media, entertainment, and 	education.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6823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89212" y="1416676"/>
            <a:ext cx="8915400" cy="3794302"/>
          </a:xfrm>
        </p:spPr>
        <p:txBody>
          <a:bodyPr>
            <a:noAutofit/>
          </a:bodyPr>
          <a:lstStyle/>
          <a:p>
            <a:r>
              <a:rPr lang="en-US" sz="3200" b="1" i="1" dirty="0">
                <a:latin typeface="Times New Roman" panose="02020603050405020304" pitchFamily="18" charset="0"/>
                <a:cs typeface="Times New Roman" panose="02020603050405020304" pitchFamily="18" charset="0"/>
              </a:rPr>
              <a:t>Discover the environment we live in </a:t>
            </a:r>
          </a:p>
          <a:p>
            <a:pPr marL="0" indent="0">
              <a:buNone/>
            </a:pP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Programming helps us learn about the world around us. It pertains 	to the development of apps that allow users to travel around the 	world and discover intriguing facts about a variety of subjects.</a:t>
            </a:r>
          </a:p>
          <a:p>
            <a:pPr marL="0" indent="0">
              <a:buNone/>
            </a:pPr>
            <a:r>
              <a:rPr lang="fr-FR"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By comparing images of different plants and animals to a database 	of pictures of similar species, developers can create apps that let 	users recognize various types of plants and animals. </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4309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011507"/>
          </a:xfrm>
        </p:spPr>
        <p:txBody>
          <a:bodyPr>
            <a:noAutofit/>
          </a:bodyPr>
          <a:lstStyle/>
          <a:p>
            <a:r>
              <a:rPr lang="en-US" b="1" i="1" u="sng" dirty="0">
                <a:latin typeface="Times New Roman" panose="02020603050405020304" pitchFamily="18" charset="0"/>
                <a:cs typeface="Times New Roman" panose="02020603050405020304" pitchFamily="18" charset="0"/>
              </a:rPr>
              <a:t>Jobs after learning computer programming </a:t>
            </a:r>
            <a:br>
              <a:rPr lang="en-US" b="1" i="1" u="sng" dirty="0">
                <a:latin typeface="Times New Roman" panose="02020603050405020304" pitchFamily="18" charset="0"/>
                <a:cs typeface="Times New Roman" panose="02020603050405020304" pitchFamily="18" charset="0"/>
              </a:rPr>
            </a:br>
            <a:endParaRPr lang="en-US" b="1" i="1" u="sng"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p:txBody>
          <a:bodyPr>
            <a:normAutofit/>
          </a:bodyPr>
          <a:lstStyle/>
          <a:p>
            <a:r>
              <a:rPr lang="en-US" sz="3200" b="1" i="1" dirty="0">
                <a:latin typeface="Times New Roman" panose="02020603050405020304" pitchFamily="18" charset="0"/>
                <a:cs typeface="Times New Roman" panose="02020603050405020304" pitchFamily="18" charset="0"/>
              </a:rPr>
              <a:t>Computer Programmer </a:t>
            </a:r>
          </a:p>
          <a:p>
            <a:pPr marL="400050" lvl="1" indent="0">
              <a:buNone/>
            </a:pPr>
            <a:endParaRPr lang="en-US" sz="2400" dirty="0">
              <a:latin typeface="Times New Roman" panose="02020603050405020304" pitchFamily="18" charset="0"/>
              <a:cs typeface="Times New Roman" panose="02020603050405020304" pitchFamily="18" charset="0"/>
            </a:endParaRPr>
          </a:p>
          <a:p>
            <a:pPr marL="400050" lvl="1" indent="0">
              <a:buNone/>
            </a:pPr>
            <a:r>
              <a:rPr lang="en-US" sz="2400" dirty="0">
                <a:latin typeface="Times New Roman" panose="02020603050405020304" pitchFamily="18" charset="0"/>
                <a:cs typeface="Times New Roman" panose="02020603050405020304" pitchFamily="18" charset="0"/>
              </a:rPr>
              <a:t>In today’s digital world, computer skills are a must if you want to get a job. Programming experience is a plus. As a computer programmer,</a:t>
            </a:r>
          </a:p>
          <a:p>
            <a:pPr marL="400050" lvl="1" indent="0">
              <a:buNone/>
            </a:pPr>
            <a:r>
              <a:rPr lang="en-US" sz="2400" dirty="0">
                <a:latin typeface="Times New Roman" panose="02020603050405020304" pitchFamily="18" charset="0"/>
                <a:cs typeface="Times New Roman" panose="02020603050405020304" pitchFamily="18" charset="0"/>
              </a:rPr>
              <a:t>you can work in a variety of industries including banking, finance, healthcare, and retail</a:t>
            </a: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4760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446986" y="1378039"/>
            <a:ext cx="9057626" cy="4533183"/>
          </a:xfrm>
        </p:spPr>
        <p:txBody>
          <a:bodyPr/>
          <a:lstStyle/>
          <a:p>
            <a:r>
              <a:rPr lang="en-US" sz="3200" b="1" i="1" dirty="0">
                <a:latin typeface="Times New Roman" panose="02020603050405020304" pitchFamily="18" charset="0"/>
                <a:cs typeface="Times New Roman" panose="02020603050405020304" pitchFamily="18" charset="0"/>
              </a:rPr>
              <a:t>Software Development Engineer </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 software development engineer works in a technical environment 	to design and develop computer software for a variety of platforms. 	Requirements vary depending on the employer, but employers 	generally look for a degree in computer science or software 	engineering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5340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89212" y="1455313"/>
            <a:ext cx="8915400" cy="4455909"/>
          </a:xfrm>
        </p:spPr>
        <p:txBody>
          <a:bodyPr/>
          <a:lstStyle/>
          <a:p>
            <a:r>
              <a:rPr lang="en-US" sz="3200" b="1" i="1" dirty="0">
                <a:latin typeface="Times New Roman" panose="02020603050405020304" pitchFamily="18" charset="0"/>
                <a:cs typeface="Times New Roman" panose="02020603050405020304" pitchFamily="18" charset="0"/>
              </a:rPr>
              <a:t>Cloud Architect </a:t>
            </a:r>
          </a:p>
          <a:p>
            <a:pPr marL="0" indent="0">
              <a:buNone/>
            </a:pPr>
            <a:endParaRPr lang="en-US" sz="3200" b="1" i="1"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cloud architect helps design and create cloud-based solutions 		for clients. This person should be well-versed in cloud computing 	concepts and have strong problem-solving abilities. 	Responsibilities may include analyzing requirements, creating 	cloud architectures, and designing solutions to meet client 	requirements.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9236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258074" y="778656"/>
            <a:ext cx="8911687" cy="1280890"/>
          </a:xfrm>
        </p:spPr>
        <p:txBody>
          <a:bodyPr>
            <a:normAutofit/>
          </a:bodyPr>
          <a:lstStyle/>
          <a:p>
            <a:pPr algn="ctr"/>
            <a:r>
              <a:rPr lang="fr-FR" sz="4400" b="1" i="1" u="sng" dirty="0">
                <a:latin typeface="Times New Roman" panose="02020603050405020304" pitchFamily="18" charset="0"/>
                <a:cs typeface="Times New Roman" panose="02020603050405020304" pitchFamily="18" charset="0"/>
              </a:rPr>
              <a:t>Conclusion</a:t>
            </a:r>
            <a:endParaRPr lang="en-US" sz="4400" b="1" i="1" u="sng"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2769517" y="2407276"/>
            <a:ext cx="8915400" cy="282154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Programming is important for a variety of reasons. It helps us automate tasks, create new technologies, and develop more efficient systems. With the ever-growing importance of technology in our world, learning to program is becoming more and more essential.</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9455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latin typeface="Times New Roman" panose="02020603050405020304" pitchFamily="18" charset="0"/>
                <a:cs typeface="Times New Roman" panose="02020603050405020304" pitchFamily="18" charset="0"/>
              </a:rPr>
              <a:t>PLAN</a:t>
            </a:r>
            <a:endParaRPr lang="en-US" b="1"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p:txBody>
          <a:bodyPr>
            <a:normAutofit lnSpcReduction="10000"/>
          </a:bodyPr>
          <a:lstStyle/>
          <a:p>
            <a:r>
              <a:rPr lang="fr-FR" sz="2400" dirty="0">
                <a:latin typeface="Times New Roman" panose="02020603050405020304" pitchFamily="18" charset="0"/>
                <a:cs typeface="Times New Roman" panose="02020603050405020304" pitchFamily="18" charset="0"/>
              </a:rPr>
              <a:t>Introduction</a:t>
            </a:r>
          </a:p>
          <a:p>
            <a:r>
              <a:rPr lang="en-US" sz="2400" dirty="0">
                <a:latin typeface="Times New Roman" panose="02020603050405020304" pitchFamily="18" charset="0"/>
                <a:cs typeface="Times New Roman" panose="02020603050405020304" pitchFamily="18" charset="0"/>
              </a:rPr>
              <a:t>Different Types of Programming Languages</a:t>
            </a:r>
          </a:p>
          <a:p>
            <a:r>
              <a:rPr lang="en-US" sz="2400" dirty="0">
                <a:latin typeface="Times New Roman" panose="02020603050405020304" pitchFamily="18" charset="0"/>
                <a:cs typeface="Times New Roman" panose="02020603050405020304" pitchFamily="18" charset="0"/>
              </a:rPr>
              <a:t>Different Programming Languages and Their Uses</a:t>
            </a:r>
          </a:p>
          <a:p>
            <a:r>
              <a:rPr lang="en-US" sz="2400" dirty="0">
                <a:latin typeface="Times New Roman" panose="02020603050405020304" pitchFamily="18" charset="0"/>
                <a:cs typeface="Times New Roman" panose="02020603050405020304" pitchFamily="18" charset="0"/>
              </a:rPr>
              <a:t>Why is Computer Programming Important</a:t>
            </a:r>
          </a:p>
          <a:p>
            <a:r>
              <a:rPr lang="en-US" sz="2400" dirty="0">
                <a:latin typeface="Times New Roman" panose="02020603050405020304" pitchFamily="18" charset="0"/>
                <a:cs typeface="Times New Roman" panose="02020603050405020304" pitchFamily="18" charset="0"/>
              </a:rPr>
              <a:t>What are the benefits of computer programming</a:t>
            </a:r>
          </a:p>
          <a:p>
            <a:r>
              <a:rPr lang="en-US" sz="2200" dirty="0">
                <a:latin typeface="Times New Roman" panose="02020603050405020304" pitchFamily="18" charset="0"/>
                <a:cs typeface="Times New Roman" panose="02020603050405020304" pitchFamily="18" charset="0"/>
              </a:rPr>
              <a:t>How can computer programming or coding help the world ?</a:t>
            </a:r>
            <a:endParaRPr lang="en-US" sz="2200" dirty="0"/>
          </a:p>
          <a:p>
            <a:r>
              <a:rPr lang="en-US" sz="2400" dirty="0">
                <a:latin typeface="Times New Roman" panose="02020603050405020304" pitchFamily="18" charset="0"/>
                <a:cs typeface="Times New Roman" panose="02020603050405020304" pitchFamily="18" charset="0"/>
              </a:rPr>
              <a:t>Jobs after learning computer programming</a:t>
            </a:r>
          </a:p>
          <a:p>
            <a:r>
              <a:rPr lang="fr-FR" sz="2400" dirty="0">
                <a:latin typeface="Times New Roman" panose="02020603050405020304" pitchFamily="18" charset="0"/>
                <a:cs typeface="Times New Roman" panose="02020603050405020304" pitchFamily="18" charset="0"/>
              </a:rPr>
              <a:t>Conclusion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6628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3499" y="624110"/>
            <a:ext cx="9431113" cy="908476"/>
          </a:xfrm>
        </p:spPr>
        <p:txBody>
          <a:bodyPr>
            <a:noAutofit/>
          </a:bodyPr>
          <a:lstStyle/>
          <a:p>
            <a:pPr algn="ctr"/>
            <a:r>
              <a:rPr lang="fr-FR" sz="5400" b="1" i="1" u="sng" dirty="0">
                <a:latin typeface="Times New Roman" panose="02020603050405020304" pitchFamily="18" charset="0"/>
                <a:cs typeface="Times New Roman" panose="02020603050405020304" pitchFamily="18" charset="0"/>
              </a:rPr>
              <a:t>introduction</a:t>
            </a:r>
            <a:endParaRPr lang="en-US" sz="5400" b="1" i="1" u="sng"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2266682" y="2153410"/>
            <a:ext cx="9237930" cy="3531294"/>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Programming is a process of designing and writing computer programs that make the workings of a computer more efficient. It is a form of communication that uses symbols to represent instructions for making a machine do what you want. </a:t>
            </a:r>
          </a:p>
          <a:p>
            <a:pPr marL="0" indent="0">
              <a:buNone/>
            </a:pPr>
            <a:r>
              <a:rPr lang="en-US" sz="2400" dirty="0">
                <a:latin typeface="Times New Roman" panose="02020603050405020304" pitchFamily="18" charset="0"/>
                <a:cs typeface="Times New Roman" panose="02020603050405020304" pitchFamily="18" charset="0"/>
              </a:rPr>
              <a:t>It also allows people to solve practical problems by breaking them down into a series of logical steps, called algorithms or programs. Application developers can use any number of programming languages to write applications. </a:t>
            </a:r>
          </a:p>
        </p:txBody>
      </p:sp>
    </p:spTree>
    <p:extLst>
      <p:ext uri="{BB962C8B-B14F-4D97-AF65-F5344CB8AC3E}">
        <p14:creationId xmlns:p14="http://schemas.microsoft.com/office/powerpoint/2010/main" val="3376603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86377" y="624110"/>
            <a:ext cx="9418236" cy="728172"/>
          </a:xfrm>
        </p:spPr>
        <p:txBody>
          <a:bodyPr>
            <a:noAutofit/>
          </a:bodyPr>
          <a:lstStyle/>
          <a:p>
            <a:r>
              <a:rPr lang="en-US" b="1" i="1" u="sng" dirty="0">
                <a:latin typeface="Times New Roman" panose="02020603050405020304" pitchFamily="18" charset="0"/>
                <a:cs typeface="Times New Roman" panose="02020603050405020304" pitchFamily="18" charset="0"/>
              </a:rPr>
              <a:t>Different Types of Programming Languages ?</a:t>
            </a:r>
            <a:br>
              <a:rPr lang="en-US" b="1" i="1" u="sng" dirty="0">
                <a:latin typeface="Times New Roman" panose="02020603050405020304" pitchFamily="18" charset="0"/>
                <a:cs typeface="Times New Roman" panose="02020603050405020304" pitchFamily="18" charset="0"/>
              </a:rPr>
            </a:br>
            <a:endParaRPr lang="en-US" b="1" i="1" u="sng"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programming language can be categorized into various types. They are mentioned below.</a:t>
            </a:r>
          </a:p>
          <a:p>
            <a:r>
              <a:rPr lang="en-US" sz="2400" dirty="0">
                <a:latin typeface="Times New Roman" panose="02020603050405020304" pitchFamily="18" charset="0"/>
                <a:cs typeface="Times New Roman" panose="02020603050405020304" pitchFamily="18" charset="0"/>
              </a:rPr>
              <a:t>1. High-Level Programming Language.</a:t>
            </a:r>
          </a:p>
          <a:p>
            <a:r>
              <a:rPr lang="en-US" sz="2400" dirty="0">
                <a:latin typeface="Times New Roman" panose="02020603050405020304" pitchFamily="18" charset="0"/>
                <a:cs typeface="Times New Roman" panose="02020603050405020304" pitchFamily="18" charset="0"/>
              </a:rPr>
              <a:t>2. Middle-Level Programming Language.</a:t>
            </a:r>
          </a:p>
          <a:p>
            <a:r>
              <a:rPr lang="en-US" sz="2400" dirty="0">
                <a:latin typeface="Times New Roman" panose="02020603050405020304" pitchFamily="18" charset="0"/>
                <a:cs typeface="Times New Roman" panose="02020603050405020304" pitchFamily="18" charset="0"/>
              </a:rPr>
              <a:t>3. Low-Level Programming Language.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2892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0169" y="877536"/>
            <a:ext cx="8641724" cy="5291443"/>
          </a:xfrm>
        </p:spPr>
      </p:pic>
    </p:spTree>
    <p:extLst>
      <p:ext uri="{BB962C8B-B14F-4D97-AF65-F5344CB8AC3E}">
        <p14:creationId xmlns:p14="http://schemas.microsoft.com/office/powerpoint/2010/main" val="1042739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02296" y="624110"/>
            <a:ext cx="10005391" cy="1085420"/>
          </a:xfrm>
        </p:spPr>
        <p:txBody>
          <a:bodyPr>
            <a:noAutofit/>
          </a:bodyPr>
          <a:lstStyle/>
          <a:p>
            <a:r>
              <a:rPr lang="en-US" b="1" i="1" u="sng" dirty="0">
                <a:latin typeface="Times New Roman" panose="02020603050405020304" pitchFamily="18" charset="0"/>
                <a:cs typeface="Times New Roman" panose="02020603050405020304" pitchFamily="18" charset="0"/>
              </a:rPr>
              <a:t>Different Programming Languages and Their Uses </a:t>
            </a:r>
            <a:br>
              <a:rPr lang="en-US" b="1" i="1" u="sng" dirty="0">
                <a:latin typeface="Times New Roman" panose="02020603050405020304" pitchFamily="18" charset="0"/>
                <a:cs typeface="Times New Roman" panose="02020603050405020304" pitchFamily="18" charset="0"/>
              </a:rPr>
            </a:br>
            <a:endParaRPr lang="en-US" b="1" i="1" u="sng" dirty="0">
              <a:latin typeface="Times New Roman" panose="02020603050405020304" pitchFamily="18" charset="0"/>
              <a:cs typeface="Times New Roman" panose="02020603050405020304" pitchFamily="18" charset="0"/>
            </a:endParaRP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2462529659"/>
              </p:ext>
            </p:extLst>
          </p:nvPr>
        </p:nvGraphicFramePr>
        <p:xfrm>
          <a:off x="2186608" y="1905000"/>
          <a:ext cx="9554817" cy="4137990"/>
        </p:xfrm>
        <a:graphic>
          <a:graphicData uri="http://schemas.openxmlformats.org/drawingml/2006/table">
            <a:tbl>
              <a:tblPr/>
              <a:tblGrid>
                <a:gridCol w="3184939">
                  <a:extLst>
                    <a:ext uri="{9D8B030D-6E8A-4147-A177-3AD203B41FA5}">
                      <a16:colId xmlns:a16="http://schemas.microsoft.com/office/drawing/2014/main" val="20000"/>
                    </a:ext>
                  </a:extLst>
                </a:gridCol>
                <a:gridCol w="3184939">
                  <a:extLst>
                    <a:ext uri="{9D8B030D-6E8A-4147-A177-3AD203B41FA5}">
                      <a16:colId xmlns:a16="http://schemas.microsoft.com/office/drawing/2014/main" val="20001"/>
                    </a:ext>
                  </a:extLst>
                </a:gridCol>
                <a:gridCol w="3184939">
                  <a:extLst>
                    <a:ext uri="{9D8B030D-6E8A-4147-A177-3AD203B41FA5}">
                      <a16:colId xmlns:a16="http://schemas.microsoft.com/office/drawing/2014/main" val="20002"/>
                    </a:ext>
                  </a:extLst>
                </a:gridCol>
              </a:tblGrid>
              <a:tr h="827598">
                <a:tc>
                  <a:txBody>
                    <a:bodyPr/>
                    <a:lstStyle/>
                    <a:p>
                      <a:r>
                        <a:rPr lang="en-US" sz="2000" b="1" i="0" dirty="0">
                          <a:solidFill>
                            <a:srgbClr val="222222"/>
                          </a:solidFill>
                          <a:effectLst/>
                          <a:latin typeface="Times New Roman" panose="02020603050405020304" pitchFamily="18" charset="0"/>
                          <a:cs typeface="Times New Roman" panose="02020603050405020304" pitchFamily="18" charset="0"/>
                        </a:rPr>
                        <a:t>1 </a:t>
                      </a:r>
                      <a:endParaRPr lang="en-US" sz="2000" dirty="0">
                        <a:effectLst/>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tc>
                  <a:txBody>
                    <a:bodyPr/>
                    <a:lstStyle/>
                    <a:p>
                      <a:r>
                        <a:rPr lang="en-US" sz="2000" b="1" i="0">
                          <a:solidFill>
                            <a:srgbClr val="222222"/>
                          </a:solidFill>
                          <a:effectLst/>
                          <a:latin typeface="Times New Roman" panose="02020603050405020304" pitchFamily="18" charset="0"/>
                          <a:cs typeface="Times New Roman" panose="02020603050405020304" pitchFamily="18" charset="0"/>
                        </a:rPr>
                        <a:t>C </a:t>
                      </a:r>
                      <a:endParaRPr lang="en-US" sz="2000">
                        <a:effectLst/>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tc>
                  <a:txBody>
                    <a:bodyPr/>
                    <a:lstStyle/>
                    <a:p>
                      <a:r>
                        <a:rPr lang="en-US" sz="2000" b="1" i="0">
                          <a:solidFill>
                            <a:srgbClr val="222222"/>
                          </a:solidFill>
                          <a:effectLst/>
                          <a:latin typeface="Times New Roman" panose="02020603050405020304" pitchFamily="18" charset="0"/>
                          <a:cs typeface="Times New Roman" panose="02020603050405020304" pitchFamily="18" charset="0"/>
                        </a:rPr>
                        <a:t>Device Drivers and Operating System</a:t>
                      </a:r>
                      <a:endParaRPr lang="en-US" sz="2000">
                        <a:effectLst/>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extLst>
                  <a:ext uri="{0D108BD9-81ED-4DB2-BD59-A6C34878D82A}">
                    <a16:rowId xmlns:a16="http://schemas.microsoft.com/office/drawing/2014/main" val="10000"/>
                  </a:ext>
                </a:extLst>
              </a:tr>
              <a:tr h="827598">
                <a:tc>
                  <a:txBody>
                    <a:bodyPr/>
                    <a:lstStyle/>
                    <a:p>
                      <a:r>
                        <a:rPr lang="en-US" sz="2000" b="1" i="0">
                          <a:solidFill>
                            <a:srgbClr val="222222"/>
                          </a:solidFill>
                          <a:effectLst/>
                          <a:latin typeface="Times New Roman" panose="02020603050405020304" pitchFamily="18" charset="0"/>
                          <a:cs typeface="Times New Roman" panose="02020603050405020304" pitchFamily="18" charset="0"/>
                        </a:rPr>
                        <a:t>2 </a:t>
                      </a:r>
                      <a:endParaRPr lang="en-US" sz="2000">
                        <a:effectLst/>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tc>
                  <a:txBody>
                    <a:bodyPr/>
                    <a:lstStyle/>
                    <a:p>
                      <a:r>
                        <a:rPr lang="en-US" sz="2000" b="1" i="0" dirty="0">
                          <a:solidFill>
                            <a:srgbClr val="222222"/>
                          </a:solidFill>
                          <a:effectLst/>
                          <a:latin typeface="Times New Roman" panose="02020603050405020304" pitchFamily="18" charset="0"/>
                          <a:cs typeface="Times New Roman" panose="02020603050405020304" pitchFamily="18" charset="0"/>
                        </a:rPr>
                        <a:t>C++ </a:t>
                      </a:r>
                      <a:endParaRPr lang="en-US" sz="2000" dirty="0">
                        <a:effectLst/>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tc>
                  <a:txBody>
                    <a:bodyPr/>
                    <a:lstStyle/>
                    <a:p>
                      <a:r>
                        <a:rPr lang="en-US" sz="2000" b="1" i="0">
                          <a:solidFill>
                            <a:srgbClr val="222222"/>
                          </a:solidFill>
                          <a:effectLst/>
                          <a:latin typeface="Times New Roman" panose="02020603050405020304" pitchFamily="18" charset="0"/>
                          <a:cs typeface="Times New Roman" panose="02020603050405020304" pitchFamily="18" charset="0"/>
                        </a:rPr>
                        <a:t>Games, Video, and Picture Editing Software.</a:t>
                      </a:r>
                      <a:endParaRPr lang="en-US" sz="2000">
                        <a:effectLst/>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extLst>
                  <a:ext uri="{0D108BD9-81ED-4DB2-BD59-A6C34878D82A}">
                    <a16:rowId xmlns:a16="http://schemas.microsoft.com/office/drawing/2014/main" val="10001"/>
                  </a:ext>
                </a:extLst>
              </a:tr>
              <a:tr h="827598">
                <a:tc>
                  <a:txBody>
                    <a:bodyPr/>
                    <a:lstStyle/>
                    <a:p>
                      <a:r>
                        <a:rPr lang="en-US" sz="2000" b="1" i="0" dirty="0">
                          <a:solidFill>
                            <a:srgbClr val="222222"/>
                          </a:solidFill>
                          <a:effectLst/>
                          <a:latin typeface="Times New Roman" panose="02020603050405020304" pitchFamily="18" charset="0"/>
                          <a:cs typeface="Times New Roman" panose="02020603050405020304" pitchFamily="18" charset="0"/>
                        </a:rPr>
                        <a:t>3 </a:t>
                      </a:r>
                      <a:endParaRPr lang="en-US" sz="2000" dirty="0">
                        <a:effectLst/>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tc>
                  <a:txBody>
                    <a:bodyPr/>
                    <a:lstStyle/>
                    <a:p>
                      <a:r>
                        <a:rPr lang="en-US" sz="2000" b="1" i="0" dirty="0">
                          <a:solidFill>
                            <a:srgbClr val="222222"/>
                          </a:solidFill>
                          <a:effectLst/>
                          <a:latin typeface="Times New Roman" panose="02020603050405020304" pitchFamily="18" charset="0"/>
                          <a:cs typeface="Times New Roman" panose="02020603050405020304" pitchFamily="18" charset="0"/>
                        </a:rPr>
                        <a:t>Python </a:t>
                      </a:r>
                      <a:endParaRPr lang="en-US" sz="2000" dirty="0">
                        <a:effectLst/>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tc>
                  <a:txBody>
                    <a:bodyPr/>
                    <a:lstStyle/>
                    <a:p>
                      <a:r>
                        <a:rPr lang="en-US" sz="2000" b="1" i="0">
                          <a:solidFill>
                            <a:srgbClr val="222222"/>
                          </a:solidFill>
                          <a:effectLst/>
                          <a:latin typeface="Times New Roman" panose="02020603050405020304" pitchFamily="18" charset="0"/>
                          <a:cs typeface="Times New Roman" panose="02020603050405020304" pitchFamily="18" charset="0"/>
                        </a:rPr>
                        <a:t>Artificial Intelligence and Machine learning</a:t>
                      </a:r>
                      <a:endParaRPr lang="en-US" sz="2000">
                        <a:effectLst/>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extLst>
                  <a:ext uri="{0D108BD9-81ED-4DB2-BD59-A6C34878D82A}">
                    <a16:rowId xmlns:a16="http://schemas.microsoft.com/office/drawing/2014/main" val="10002"/>
                  </a:ext>
                </a:extLst>
              </a:tr>
              <a:tr h="827598">
                <a:tc>
                  <a:txBody>
                    <a:bodyPr/>
                    <a:lstStyle/>
                    <a:p>
                      <a:r>
                        <a:rPr lang="en-US" sz="2000" b="1" i="0">
                          <a:solidFill>
                            <a:srgbClr val="222222"/>
                          </a:solidFill>
                          <a:effectLst/>
                          <a:latin typeface="Times New Roman" panose="02020603050405020304" pitchFamily="18" charset="0"/>
                          <a:cs typeface="Times New Roman" panose="02020603050405020304" pitchFamily="18" charset="0"/>
                        </a:rPr>
                        <a:t>4 </a:t>
                      </a:r>
                      <a:endParaRPr lang="en-US" sz="2000">
                        <a:effectLst/>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tc>
                  <a:txBody>
                    <a:bodyPr/>
                    <a:lstStyle/>
                    <a:p>
                      <a:r>
                        <a:rPr lang="en-US" sz="2000" b="1" i="0">
                          <a:solidFill>
                            <a:srgbClr val="222222"/>
                          </a:solidFill>
                          <a:effectLst/>
                          <a:latin typeface="Times New Roman" panose="02020603050405020304" pitchFamily="18" charset="0"/>
                          <a:cs typeface="Times New Roman" panose="02020603050405020304" pitchFamily="18" charset="0"/>
                        </a:rPr>
                        <a:t>PHP </a:t>
                      </a:r>
                      <a:endParaRPr lang="en-US" sz="2000">
                        <a:effectLst/>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tc>
                  <a:txBody>
                    <a:bodyPr/>
                    <a:lstStyle/>
                    <a:p>
                      <a:r>
                        <a:rPr lang="en-US" sz="2000" b="1" i="0">
                          <a:solidFill>
                            <a:srgbClr val="222222"/>
                          </a:solidFill>
                          <a:effectLst/>
                          <a:latin typeface="Times New Roman" panose="02020603050405020304" pitchFamily="18" charset="0"/>
                          <a:cs typeface="Times New Roman" panose="02020603050405020304" pitchFamily="18" charset="0"/>
                        </a:rPr>
                        <a:t>Application Development, Software.</a:t>
                      </a:r>
                      <a:endParaRPr lang="en-US" sz="2000">
                        <a:effectLst/>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extLst>
                  <a:ext uri="{0D108BD9-81ED-4DB2-BD59-A6C34878D82A}">
                    <a16:rowId xmlns:a16="http://schemas.microsoft.com/office/drawing/2014/main" val="10003"/>
                  </a:ext>
                </a:extLst>
              </a:tr>
              <a:tr h="827598">
                <a:tc>
                  <a:txBody>
                    <a:bodyPr/>
                    <a:lstStyle/>
                    <a:p>
                      <a:r>
                        <a:rPr lang="en-US" sz="2000" b="1" i="0">
                          <a:solidFill>
                            <a:srgbClr val="222222"/>
                          </a:solidFill>
                          <a:effectLst/>
                          <a:latin typeface="Times New Roman" panose="02020603050405020304" pitchFamily="18" charset="0"/>
                          <a:cs typeface="Times New Roman" panose="02020603050405020304" pitchFamily="18" charset="0"/>
                        </a:rPr>
                        <a:t>5 </a:t>
                      </a:r>
                      <a:endParaRPr lang="en-US" sz="2000">
                        <a:effectLst/>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tc>
                  <a:txBody>
                    <a:bodyPr/>
                    <a:lstStyle/>
                    <a:p>
                      <a:r>
                        <a:rPr lang="en-US" sz="2000" b="1" i="0">
                          <a:solidFill>
                            <a:srgbClr val="222222"/>
                          </a:solidFill>
                          <a:effectLst/>
                          <a:latin typeface="Times New Roman" panose="02020603050405020304" pitchFamily="18" charset="0"/>
                          <a:cs typeface="Times New Roman" panose="02020603050405020304" pitchFamily="18" charset="0"/>
                        </a:rPr>
                        <a:t>.NET </a:t>
                      </a:r>
                      <a:endParaRPr lang="en-US" sz="2000">
                        <a:effectLst/>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tc>
                  <a:txBody>
                    <a:bodyPr/>
                    <a:lstStyle/>
                    <a:p>
                      <a:r>
                        <a:rPr lang="en-US" sz="2000" b="1" i="0" dirty="0">
                          <a:solidFill>
                            <a:srgbClr val="222222"/>
                          </a:solidFill>
                          <a:effectLst/>
                          <a:latin typeface="Times New Roman" panose="02020603050405020304" pitchFamily="18" charset="0"/>
                          <a:cs typeface="Times New Roman" panose="02020603050405020304" pitchFamily="18" charset="0"/>
                        </a:rPr>
                        <a:t>Desktop Software and Application Software.</a:t>
                      </a:r>
                      <a:endParaRPr lang="en-US" sz="2000" dirty="0">
                        <a:effectLst/>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extLst>
                  <a:ext uri="{0D108BD9-81ED-4DB2-BD59-A6C34878D82A}">
                    <a16:rowId xmlns:a16="http://schemas.microsoft.com/office/drawing/2014/main" val="10004"/>
                  </a:ext>
                </a:extLst>
              </a:tr>
            </a:tbl>
          </a:graphicData>
        </a:graphic>
      </p:graphicFrame>
      <p:sp>
        <p:nvSpPr>
          <p:cNvPr id="5" name="Rectangle 1"/>
          <p:cNvSpPr>
            <a:spLocks noChangeArrowheads="1"/>
          </p:cNvSpPr>
          <p:nvPr/>
        </p:nvSpPr>
        <p:spPr bwMode="auto">
          <a:xfrm>
            <a:off x="-4187833" y="-323165"/>
            <a:ext cx="195637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anose="020B0604020202020204" pitchFamily="34" charset="0"/>
              </a:rPr>
            </a:br>
            <a:endParaRPr kumimoji="0" 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62632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extLst>
              <p:ext uri="{D42A27DB-BD31-4B8C-83A1-F6EECF244321}">
                <p14:modId xmlns:p14="http://schemas.microsoft.com/office/powerpoint/2010/main" val="3490243920"/>
              </p:ext>
            </p:extLst>
          </p:nvPr>
        </p:nvGraphicFramePr>
        <p:xfrm>
          <a:off x="2395470" y="1442433"/>
          <a:ext cx="9015213" cy="3966693"/>
        </p:xfrm>
        <a:graphic>
          <a:graphicData uri="http://schemas.openxmlformats.org/drawingml/2006/table">
            <a:tbl>
              <a:tblPr/>
              <a:tblGrid>
                <a:gridCol w="3005071">
                  <a:extLst>
                    <a:ext uri="{9D8B030D-6E8A-4147-A177-3AD203B41FA5}">
                      <a16:colId xmlns:a16="http://schemas.microsoft.com/office/drawing/2014/main" val="20000"/>
                    </a:ext>
                  </a:extLst>
                </a:gridCol>
                <a:gridCol w="3005071">
                  <a:extLst>
                    <a:ext uri="{9D8B030D-6E8A-4147-A177-3AD203B41FA5}">
                      <a16:colId xmlns:a16="http://schemas.microsoft.com/office/drawing/2014/main" val="20001"/>
                    </a:ext>
                  </a:extLst>
                </a:gridCol>
                <a:gridCol w="3005071">
                  <a:extLst>
                    <a:ext uri="{9D8B030D-6E8A-4147-A177-3AD203B41FA5}">
                      <a16:colId xmlns:a16="http://schemas.microsoft.com/office/drawing/2014/main" val="20002"/>
                    </a:ext>
                  </a:extLst>
                </a:gridCol>
              </a:tblGrid>
              <a:tr h="902988">
                <a:tc>
                  <a:txBody>
                    <a:bodyPr/>
                    <a:lstStyle/>
                    <a:p>
                      <a:r>
                        <a:rPr lang="en-US" sz="2000" b="1" i="0" dirty="0">
                          <a:solidFill>
                            <a:srgbClr val="222222"/>
                          </a:solidFill>
                          <a:effectLst/>
                          <a:latin typeface="Times New Roman" panose="02020603050405020304" pitchFamily="18" charset="0"/>
                          <a:cs typeface="Times New Roman" panose="02020603050405020304" pitchFamily="18" charset="0"/>
                        </a:rPr>
                        <a:t>6 </a:t>
                      </a:r>
                      <a:endParaRPr lang="en-US" sz="2000" dirty="0">
                        <a:effectLst/>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tc>
                  <a:txBody>
                    <a:bodyPr/>
                    <a:lstStyle/>
                    <a:p>
                      <a:r>
                        <a:rPr lang="en-US" sz="2000" b="1" i="0">
                          <a:solidFill>
                            <a:srgbClr val="222222"/>
                          </a:solidFill>
                          <a:effectLst/>
                          <a:latin typeface="Times New Roman" panose="02020603050405020304" pitchFamily="18" charset="0"/>
                          <a:cs typeface="Times New Roman" panose="02020603050405020304" pitchFamily="18" charset="0"/>
                        </a:rPr>
                        <a:t>JAVA </a:t>
                      </a:r>
                      <a:endParaRPr lang="en-US" sz="2000">
                        <a:effectLst/>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tc>
                  <a:txBody>
                    <a:bodyPr/>
                    <a:lstStyle/>
                    <a:p>
                      <a:r>
                        <a:rPr lang="en-US" sz="2000" b="1" i="0" dirty="0">
                          <a:solidFill>
                            <a:srgbClr val="222222"/>
                          </a:solidFill>
                          <a:effectLst/>
                          <a:latin typeface="Times New Roman" panose="02020603050405020304" pitchFamily="18" charset="0"/>
                          <a:cs typeface="Times New Roman" panose="02020603050405020304" pitchFamily="18" charset="0"/>
                        </a:rPr>
                        <a:t>Company Application Development</a:t>
                      </a:r>
                      <a:endParaRPr lang="en-US" sz="2000" dirty="0">
                        <a:effectLst/>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extLst>
                  <a:ext uri="{0D108BD9-81ED-4DB2-BD59-A6C34878D82A}">
                    <a16:rowId xmlns:a16="http://schemas.microsoft.com/office/drawing/2014/main" val="10000"/>
                  </a:ext>
                </a:extLst>
              </a:tr>
              <a:tr h="902988">
                <a:tc>
                  <a:txBody>
                    <a:bodyPr/>
                    <a:lstStyle/>
                    <a:p>
                      <a:r>
                        <a:rPr lang="en-US" sz="2000" b="1" i="0">
                          <a:solidFill>
                            <a:srgbClr val="222222"/>
                          </a:solidFill>
                          <a:effectLst/>
                          <a:latin typeface="Times New Roman" panose="02020603050405020304" pitchFamily="18" charset="0"/>
                          <a:cs typeface="Times New Roman" panose="02020603050405020304" pitchFamily="18" charset="0"/>
                        </a:rPr>
                        <a:t>7 </a:t>
                      </a:r>
                      <a:endParaRPr lang="en-US" sz="2000">
                        <a:effectLst/>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tc>
                  <a:txBody>
                    <a:bodyPr/>
                    <a:lstStyle/>
                    <a:p>
                      <a:r>
                        <a:rPr lang="en-US" sz="2000" b="1" i="0">
                          <a:solidFill>
                            <a:srgbClr val="222222"/>
                          </a:solidFill>
                          <a:effectLst/>
                          <a:latin typeface="Times New Roman" panose="02020603050405020304" pitchFamily="18" charset="0"/>
                          <a:cs typeface="Times New Roman" panose="02020603050405020304" pitchFamily="18" charset="0"/>
                        </a:rPr>
                        <a:t>JavaScript </a:t>
                      </a:r>
                      <a:endParaRPr lang="en-US" sz="2000">
                        <a:effectLst/>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tc>
                  <a:txBody>
                    <a:bodyPr/>
                    <a:lstStyle/>
                    <a:p>
                      <a:r>
                        <a:rPr lang="en-US" sz="2000" b="1" i="0">
                          <a:solidFill>
                            <a:srgbClr val="222222"/>
                          </a:solidFill>
                          <a:effectLst/>
                          <a:latin typeface="Times New Roman" panose="02020603050405020304" pitchFamily="18" charset="0"/>
                          <a:cs typeface="Times New Roman" panose="02020603050405020304" pitchFamily="18" charset="0"/>
                        </a:rPr>
                        <a:t>Rich Interactive Web Applications</a:t>
                      </a:r>
                      <a:endParaRPr lang="en-US" sz="2000">
                        <a:effectLst/>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extLst>
                  <a:ext uri="{0D108BD9-81ED-4DB2-BD59-A6C34878D82A}">
                    <a16:rowId xmlns:a16="http://schemas.microsoft.com/office/drawing/2014/main" val="10001"/>
                  </a:ext>
                </a:extLst>
              </a:tr>
              <a:tr h="1612476">
                <a:tc>
                  <a:txBody>
                    <a:bodyPr/>
                    <a:lstStyle/>
                    <a:p>
                      <a:r>
                        <a:rPr lang="en-US" sz="2000" b="1" i="0" dirty="0">
                          <a:solidFill>
                            <a:srgbClr val="222222"/>
                          </a:solidFill>
                          <a:effectLst/>
                          <a:latin typeface="Times New Roman" panose="02020603050405020304" pitchFamily="18" charset="0"/>
                          <a:cs typeface="Times New Roman" panose="02020603050405020304" pitchFamily="18" charset="0"/>
                        </a:rPr>
                        <a:t>8 </a:t>
                      </a:r>
                      <a:endParaRPr lang="en-US" sz="2000" dirty="0">
                        <a:effectLst/>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tc>
                  <a:txBody>
                    <a:bodyPr/>
                    <a:lstStyle/>
                    <a:p>
                      <a:r>
                        <a:rPr lang="en-US" sz="2000" b="1" i="0" dirty="0" err="1">
                          <a:solidFill>
                            <a:srgbClr val="222222"/>
                          </a:solidFill>
                          <a:effectLst/>
                          <a:latin typeface="Times New Roman" panose="02020603050405020304" pitchFamily="18" charset="0"/>
                          <a:cs typeface="Times New Roman" panose="02020603050405020304" pitchFamily="18" charset="0"/>
                        </a:rPr>
                        <a:t>Jquery</a:t>
                      </a:r>
                      <a:endParaRPr lang="en-US" sz="2000" dirty="0">
                        <a:effectLst/>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tc>
                  <a:txBody>
                    <a:bodyPr/>
                    <a:lstStyle/>
                    <a:p>
                      <a:r>
                        <a:rPr lang="en-US" sz="2000" b="1" i="0">
                          <a:solidFill>
                            <a:srgbClr val="222222"/>
                          </a:solidFill>
                          <a:effectLst/>
                          <a:latin typeface="Times New Roman" panose="02020603050405020304" pitchFamily="18" charset="0"/>
                          <a:cs typeface="Times New Roman" panose="02020603050405020304" pitchFamily="18" charset="0"/>
                        </a:rPr>
                        <a:t>It is a framework of javascript used to add extra functionality to webpages.</a:t>
                      </a:r>
                      <a:endParaRPr lang="en-US" sz="2000">
                        <a:effectLst/>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extLst>
                  <a:ext uri="{0D108BD9-81ED-4DB2-BD59-A6C34878D82A}">
                    <a16:rowId xmlns:a16="http://schemas.microsoft.com/office/drawing/2014/main" val="10002"/>
                  </a:ext>
                </a:extLst>
              </a:tr>
              <a:tr h="548241">
                <a:tc>
                  <a:txBody>
                    <a:bodyPr/>
                    <a:lstStyle/>
                    <a:p>
                      <a:r>
                        <a:rPr lang="en-US" sz="2000" b="1" i="0">
                          <a:solidFill>
                            <a:srgbClr val="222222"/>
                          </a:solidFill>
                          <a:effectLst/>
                          <a:latin typeface="Times New Roman" panose="02020603050405020304" pitchFamily="18" charset="0"/>
                          <a:cs typeface="Times New Roman" panose="02020603050405020304" pitchFamily="18" charset="0"/>
                        </a:rPr>
                        <a:t>9 </a:t>
                      </a:r>
                      <a:endParaRPr lang="en-US" sz="2000">
                        <a:effectLst/>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tc>
                  <a:txBody>
                    <a:bodyPr/>
                    <a:lstStyle/>
                    <a:p>
                      <a:r>
                        <a:rPr lang="en-US" sz="2000" b="1" i="0">
                          <a:solidFill>
                            <a:srgbClr val="222222"/>
                          </a:solidFill>
                          <a:effectLst/>
                          <a:latin typeface="Times New Roman" panose="02020603050405020304" pitchFamily="18" charset="0"/>
                          <a:cs typeface="Times New Roman" panose="02020603050405020304" pitchFamily="18" charset="0"/>
                        </a:rPr>
                        <a:t>SQL </a:t>
                      </a:r>
                      <a:endParaRPr lang="en-US" sz="2000">
                        <a:effectLst/>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tc>
                  <a:txBody>
                    <a:bodyPr/>
                    <a:lstStyle/>
                    <a:p>
                      <a:r>
                        <a:rPr lang="en-US" sz="2000" b="1" i="0" dirty="0">
                          <a:solidFill>
                            <a:srgbClr val="222222"/>
                          </a:solidFill>
                          <a:effectLst/>
                          <a:latin typeface="Times New Roman" panose="02020603050405020304" pitchFamily="18" charset="0"/>
                          <a:cs typeface="Times New Roman" panose="02020603050405020304" pitchFamily="18" charset="0"/>
                        </a:rPr>
                        <a:t>Database Management</a:t>
                      </a:r>
                      <a:endParaRPr lang="en-US" sz="2000" dirty="0">
                        <a:effectLst/>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extLst>
                  <a:ext uri="{0D108BD9-81ED-4DB2-BD59-A6C34878D82A}">
                    <a16:rowId xmlns:a16="http://schemas.microsoft.com/office/drawing/2014/main" val="10003"/>
                  </a:ext>
                </a:extLst>
              </a:tr>
            </a:tbl>
          </a:graphicData>
        </a:graphic>
      </p:graphicFrame>
      <p:sp>
        <p:nvSpPr>
          <p:cNvPr id="5"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anose="020B0604020202020204" pitchFamily="34" charset="0"/>
              </a:rPr>
            </a:br>
            <a:endParaRPr kumimoji="0" 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1148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395471" y="624110"/>
            <a:ext cx="9109142" cy="844082"/>
          </a:xfrm>
        </p:spPr>
        <p:txBody>
          <a:bodyPr>
            <a:noAutofit/>
          </a:bodyPr>
          <a:lstStyle/>
          <a:p>
            <a:r>
              <a:rPr lang="en-US" b="1" i="1" u="sng" dirty="0">
                <a:latin typeface="Times New Roman" panose="02020603050405020304" pitchFamily="18" charset="0"/>
                <a:cs typeface="Times New Roman" panose="02020603050405020304" pitchFamily="18" charset="0"/>
              </a:rPr>
              <a:t>Why is Computer Programming Important? </a:t>
            </a:r>
            <a:br>
              <a:rPr lang="en-US" b="1" i="1" u="sng" dirty="0">
                <a:latin typeface="Times New Roman" panose="02020603050405020304" pitchFamily="18" charset="0"/>
                <a:cs typeface="Times New Roman" panose="02020603050405020304" pitchFamily="18" charset="0"/>
              </a:rPr>
            </a:br>
            <a:endParaRPr lang="en-US" b="1" i="1" u="sng"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2547869" y="4172755"/>
            <a:ext cx="9112855" cy="2137893"/>
          </a:xfrm>
        </p:spPr>
        <p:txBody>
          <a:bodyPr>
            <a:noAutofit/>
          </a:bodyPr>
          <a:lstStyle/>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6" name="Espace réservé du contenu 2"/>
          <p:cNvSpPr txBox="1">
            <a:spLocks/>
          </p:cNvSpPr>
          <p:nvPr/>
        </p:nvSpPr>
        <p:spPr>
          <a:xfrm>
            <a:off x="2547870" y="1723623"/>
            <a:ext cx="9112855" cy="270456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US" sz="2400">
              <a:latin typeface="Times New Roman" panose="02020603050405020304" pitchFamily="18" charset="0"/>
              <a:cs typeface="Times New Roman" panose="02020603050405020304" pitchFamily="18" charset="0"/>
            </a:endParaRPr>
          </a:p>
          <a:p>
            <a:pPr marL="0" indent="0">
              <a:buFont typeface="Wingdings 3" charset="2"/>
              <a:buNone/>
            </a:pPr>
            <a:r>
              <a:rPr lang="en-US" sz="2400">
                <a:latin typeface="Times New Roman" panose="02020603050405020304" pitchFamily="18" charset="0"/>
                <a:cs typeface="Times New Roman" panose="02020603050405020304" pitchFamily="18" charset="0"/>
              </a:rPr>
              <a:t>Computers and the internet have completely changed the way we live our lives and interact with the world around us. It allows us to connect with people on the other side of the globe in an instant. Programming has changed the way we shop, travel, learn, and work. They are an essential part of our everyday lives.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3043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18952" y="624110"/>
            <a:ext cx="9765964" cy="856960"/>
          </a:xfrm>
        </p:spPr>
        <p:txBody>
          <a:bodyPr>
            <a:noAutofit/>
          </a:bodyPr>
          <a:lstStyle/>
          <a:p>
            <a:r>
              <a:rPr lang="en-US" b="1" i="1" u="sng" dirty="0">
                <a:latin typeface="Times New Roman" panose="02020603050405020304" pitchFamily="18" charset="0"/>
                <a:cs typeface="Times New Roman" panose="02020603050405020304" pitchFamily="18" charset="0"/>
              </a:rPr>
              <a:t>What are the benefits of computer programming ?</a:t>
            </a:r>
            <a:br>
              <a:rPr lang="en-US" b="1" i="1" u="sng" dirty="0">
                <a:latin typeface="Times New Roman" panose="02020603050405020304" pitchFamily="18" charset="0"/>
                <a:cs typeface="Times New Roman" panose="02020603050405020304" pitchFamily="18" charset="0"/>
              </a:rPr>
            </a:br>
            <a:endParaRPr lang="en-US" b="1" i="1" u="sng"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2292439" y="1635617"/>
            <a:ext cx="9212173" cy="4700789"/>
          </a:xfrm>
        </p:spPr>
        <p:txBody>
          <a:bodyPr>
            <a:noAutofit/>
          </a:bodyPr>
          <a:lstStyle/>
          <a:p>
            <a:r>
              <a:rPr lang="en-US" sz="2400" dirty="0">
                <a:latin typeface="Times New Roman" panose="02020603050405020304" pitchFamily="18" charset="0"/>
                <a:cs typeface="Times New Roman" panose="02020603050405020304" pitchFamily="18" charset="0"/>
              </a:rPr>
              <a:t>Computer programming can be used to create innovative and functional software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computer programmer might design a program that analyzes data from medical tests to determine the presence of a particular disease. The program could be used to help doctors diagnose the disease more easily and accurately </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Computers can also be programmed to perform specific tasks using mathematical algorithms and logic. Computer programmers can create programs that use these algorithms to carry out tasks such as sorting data or calculating the results of complex equations.</a:t>
            </a:r>
          </a:p>
        </p:txBody>
      </p:sp>
    </p:spTree>
    <p:extLst>
      <p:ext uri="{BB962C8B-B14F-4D97-AF65-F5344CB8AC3E}">
        <p14:creationId xmlns:p14="http://schemas.microsoft.com/office/powerpoint/2010/main" val="3790478345"/>
      </p:ext>
    </p:extLst>
  </p:cSld>
  <p:clrMapOvr>
    <a:masterClrMapping/>
  </p:clrMapOvr>
</p:sld>
</file>

<file path=ppt/theme/theme1.xml><?xml version="1.0" encoding="utf-8"?>
<a:theme xmlns:a="http://schemas.openxmlformats.org/drawingml/2006/main" name="Brin">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5125</TotalTime>
  <Words>916</Words>
  <Application>Microsoft Office PowerPoint</Application>
  <PresentationFormat>Grand écran</PresentationFormat>
  <Paragraphs>82</Paragraphs>
  <Slides>17</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17</vt:i4>
      </vt:variant>
    </vt:vector>
  </HeadingPairs>
  <TitlesOfParts>
    <vt:vector size="22" baseType="lpstr">
      <vt:lpstr>Arial</vt:lpstr>
      <vt:lpstr>Century Gothic</vt:lpstr>
      <vt:lpstr>Times New Roman</vt:lpstr>
      <vt:lpstr>Wingdings 3</vt:lpstr>
      <vt:lpstr>Brin</vt:lpstr>
      <vt:lpstr>Présentation PowerPoint</vt:lpstr>
      <vt:lpstr>PLAN</vt:lpstr>
      <vt:lpstr>introduction</vt:lpstr>
      <vt:lpstr>Different Types of Programming Languages ? </vt:lpstr>
      <vt:lpstr>Présentation PowerPoint</vt:lpstr>
      <vt:lpstr>Different Programming Languages and Their Uses  </vt:lpstr>
      <vt:lpstr>Présentation PowerPoint</vt:lpstr>
      <vt:lpstr>Why is Computer Programming Important?  </vt:lpstr>
      <vt:lpstr>What are the benefits of computer programming ? </vt:lpstr>
      <vt:lpstr>Présentation PowerPoint</vt:lpstr>
      <vt:lpstr>How can computer programming or coding help the world ? </vt:lpstr>
      <vt:lpstr>Présentation PowerPoint</vt:lpstr>
      <vt:lpstr>Présentation PowerPoint</vt:lpstr>
      <vt:lpstr>Jobs after learning computer programming  </vt:lpstr>
      <vt:lpstr>Présentation PowerPoint</vt:lpstr>
      <vt:lpstr>Présentation PowerPoint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Fatoumata BA</dc:creator>
  <cp:lastModifiedBy>Hp</cp:lastModifiedBy>
  <cp:revision>43</cp:revision>
  <dcterms:created xsi:type="dcterms:W3CDTF">2023-07-04T04:25:38Z</dcterms:created>
  <dcterms:modified xsi:type="dcterms:W3CDTF">2023-11-15T17:43:01Z</dcterms:modified>
</cp:coreProperties>
</file>