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fr-FR" sz="1800" spc="-1" strike="noStrike">
                <a:solidFill>
                  <a:srgbClr val="000000"/>
                </a:solidFill>
                <a:latin typeface="Calibri"/>
              </a:rPr>
              <a:t>Click to move the slide</a:t>
            </a:r>
            <a:endParaRPr b="0" lang="fr-FR" sz="1800" spc="-1" strike="noStrike">
              <a:solidFill>
                <a:srgbClr val="000000"/>
              </a:solidFill>
              <a:latin typeface="Calibri"/>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fr-FR" sz="2000" spc="-1" strike="noStrike">
                <a:solidFill>
                  <a:srgbClr val="000000"/>
                </a:solidFill>
                <a:latin typeface="Arial"/>
              </a:rPr>
              <a:t>Click to edit the notes format</a:t>
            </a:r>
            <a:endParaRPr b="0" lang="fr-FR" sz="2000" spc="-1" strike="noStrike">
              <a:solidFill>
                <a:srgbClr val="000000"/>
              </a:solidFill>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FR" sz="1400" spc="-1" strike="noStrike">
                <a:solidFill>
                  <a:srgbClr val="000000"/>
                </a:solidFill>
                <a:latin typeface="Times New Roman"/>
              </a:rPr>
              <a:t>&lt;header&gt;</a:t>
            </a:r>
            <a:endParaRPr b="0" lang="fr-FR" sz="1400" spc="-1" strike="noStrike">
              <a:solidFill>
                <a:srgbClr val="000000"/>
              </a:solidFill>
              <a:latin typeface="Times New Roman"/>
            </a:endParaRPr>
          </a:p>
        </p:txBody>
      </p:sp>
      <p:sp>
        <p:nvSpPr>
          <p:cNvPr id="4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fr-FR" sz="1400" spc="-1" strike="noStrike">
                <a:solidFill>
                  <a:srgbClr val="000000"/>
                </a:solidFill>
                <a:latin typeface="Times New Roman"/>
              </a:defRPr>
            </a:lvl1pPr>
          </a:lstStyle>
          <a:p>
            <a:pPr indent="0" algn="r">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fr-FR" sz="1400" spc="-1" strike="noStrike">
                <a:solidFill>
                  <a:srgbClr val="000000"/>
                </a:solidFill>
                <a:latin typeface="Times New Roman"/>
              </a:defRPr>
            </a:lvl1pPr>
          </a:lstStyle>
          <a:p>
            <a:pPr indent="0" algn="r">
              <a:buNone/>
            </a:pPr>
            <a:fld id="{D2648BD2-5322-4D81-AC8F-C1CE86208814}" type="slidenum">
              <a:rPr b="0" lang="fr-FR" sz="1400" spc="-1" strike="noStrike">
                <a:solidFill>
                  <a:srgbClr val="000000"/>
                </a:solidFill>
                <a:latin typeface="Times New Roman"/>
              </a:rPr>
              <a:t>&lt;number&gt;</a:t>
            </a:fld>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sldImg"/>
          </p:nvPr>
        </p:nvSpPr>
        <p:spPr>
          <a:xfrm>
            <a:off x="685800" y="1143000"/>
            <a:ext cx="5486040" cy="3085920"/>
          </a:xfrm>
          <a:prstGeom prst="rect">
            <a:avLst/>
          </a:prstGeom>
          <a:ln w="0">
            <a:noFill/>
          </a:ln>
        </p:spPr>
      </p:sp>
      <p:sp>
        <p:nvSpPr>
          <p:cNvPr id="10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1800" spc="-1" strike="noStrike">
              <a:solidFill>
                <a:srgbClr val="000000"/>
              </a:solidFill>
              <a:latin typeface="Arial"/>
            </a:endParaRPr>
          </a:p>
        </p:txBody>
      </p:sp>
      <p:sp>
        <p:nvSpPr>
          <p:cNvPr id="105"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8B8CD301-30BB-4F23-A839-6BEC72702980}" type="slidenum">
              <a:rPr b="0" lang="en-US" sz="1200" spc="-1" strike="noStrike">
                <a:solidFill>
                  <a:srgbClr val="000000"/>
                </a:solidFill>
                <a:latin typeface="+mn-lt"/>
                <a:ea typeface="+mn-ea"/>
              </a:rPr>
              <a:t>&lt;number&gt;</a:t>
            </a:fld>
            <a:endParaRPr b="0" lang="fr-FR"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ldImg"/>
          </p:nvPr>
        </p:nvSpPr>
        <p:spPr>
          <a:xfrm>
            <a:off x="685800" y="1143000"/>
            <a:ext cx="5486040" cy="3085920"/>
          </a:xfrm>
          <a:prstGeom prst="rect">
            <a:avLst/>
          </a:prstGeom>
          <a:ln w="0">
            <a:noFill/>
          </a:ln>
        </p:spPr>
      </p:sp>
      <p:sp>
        <p:nvSpPr>
          <p:cNvPr id="10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1800" spc="-1" strike="noStrike">
              <a:solidFill>
                <a:srgbClr val="000000"/>
              </a:solidFill>
              <a:latin typeface="Arial"/>
            </a:endParaRPr>
          </a:p>
        </p:txBody>
      </p:sp>
      <p:sp>
        <p:nvSpPr>
          <p:cNvPr id="108" name="PlaceHolder 3"/>
          <p:cNvSpPr>
            <a:spLocks noGrp="1"/>
          </p:cNvSpPr>
          <p:nvPr>
            <p:ph type="sldNum" idx="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BE12915C-6D0C-414E-B8FB-B88CF84EAB16}" type="slidenum">
              <a:rPr b="0" lang="en-US" sz="1200" spc="-1" strike="noStrike">
                <a:solidFill>
                  <a:srgbClr val="000000"/>
                </a:solidFill>
                <a:latin typeface="+mn-lt"/>
                <a:ea typeface="+mn-ea"/>
              </a:rPr>
              <a:t>&lt;number&gt;</a:t>
            </a:fld>
            <a:endParaRPr b="0" lang="fr-FR"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685800" y="1143000"/>
            <a:ext cx="5486040" cy="3085920"/>
          </a:xfrm>
          <a:prstGeom prst="rect">
            <a:avLst/>
          </a:prstGeom>
          <a:ln w="0">
            <a:noFill/>
          </a:ln>
        </p:spPr>
      </p:sp>
      <p:sp>
        <p:nvSpPr>
          <p:cNvPr id="11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1800" spc="-1" strike="noStrike">
              <a:solidFill>
                <a:srgbClr val="000000"/>
              </a:solidFill>
              <a:latin typeface="Arial"/>
            </a:endParaRPr>
          </a:p>
        </p:txBody>
      </p:sp>
      <p:sp>
        <p:nvSpPr>
          <p:cNvPr id="111" name="PlaceHolder 3"/>
          <p:cNvSpPr>
            <a:spLocks noGrp="1"/>
          </p:cNvSpPr>
          <p:nvPr>
            <p:ph type="sldNum" idx="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B72168C5-275E-484D-A158-EF3E012081F3}" type="slidenum">
              <a:rPr b="0" lang="en-US" sz="1200" spc="-1" strike="noStrike">
                <a:solidFill>
                  <a:srgbClr val="000000"/>
                </a:solidFill>
                <a:latin typeface="+mn-lt"/>
                <a:ea typeface="+mn-ea"/>
              </a:rPr>
              <a:t>&lt;number&gt;</a:t>
            </a:fld>
            <a:endParaRPr b="0" lang="fr-FR"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685800" y="1143000"/>
            <a:ext cx="5486040" cy="3085920"/>
          </a:xfrm>
          <a:prstGeom prst="rect">
            <a:avLst/>
          </a:prstGeom>
          <a:ln w="0">
            <a:noFill/>
          </a:ln>
        </p:spPr>
      </p:sp>
      <p:sp>
        <p:nvSpPr>
          <p:cNvPr id="11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1800" spc="-1" strike="noStrike">
              <a:solidFill>
                <a:srgbClr val="000000"/>
              </a:solidFill>
              <a:latin typeface="Arial"/>
            </a:endParaRPr>
          </a:p>
        </p:txBody>
      </p:sp>
      <p:sp>
        <p:nvSpPr>
          <p:cNvPr id="114"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940ECDF9-7DCA-4E39-A6B9-B0C91AFA4432}" type="slidenum">
              <a:rPr b="0" lang="en-US" sz="1200" spc="-1" strike="noStrike">
                <a:solidFill>
                  <a:srgbClr val="000000"/>
                </a:solidFill>
                <a:latin typeface="+mn-lt"/>
                <a:ea typeface="+mn-ea"/>
              </a:rPr>
              <a:t>&lt;number&gt;</a:t>
            </a:fld>
            <a:endParaRPr b="0" lang="fr-FR"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685800" y="1143000"/>
            <a:ext cx="5486040" cy="3085920"/>
          </a:xfrm>
          <a:prstGeom prst="rect">
            <a:avLst/>
          </a:prstGeom>
          <a:ln w="0">
            <a:noFill/>
          </a:ln>
        </p:spPr>
      </p:sp>
      <p:sp>
        <p:nvSpPr>
          <p:cNvPr id="11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1800" spc="-1" strike="noStrike">
              <a:solidFill>
                <a:srgbClr val="000000"/>
              </a:solidFill>
              <a:latin typeface="Arial"/>
            </a:endParaRPr>
          </a:p>
        </p:txBody>
      </p:sp>
      <p:sp>
        <p:nvSpPr>
          <p:cNvPr id="117"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D729F5CD-1F98-4DAE-8E1B-C59972698143}" type="slidenum">
              <a:rPr b="0" lang="en-US" sz="1200" spc="-1" strike="noStrike">
                <a:solidFill>
                  <a:srgbClr val="000000"/>
                </a:solidFill>
                <a:latin typeface="+mn-lt"/>
                <a:ea typeface="+mn-ea"/>
              </a:rPr>
              <a:t>&lt;number&gt;</a:t>
            </a:fld>
            <a:endParaRPr b="0" lang="fr-FR"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685800" y="1143000"/>
            <a:ext cx="5486040" cy="3085920"/>
          </a:xfrm>
          <a:prstGeom prst="rect">
            <a:avLst/>
          </a:prstGeom>
          <a:ln w="0">
            <a:noFill/>
          </a:ln>
        </p:spPr>
      </p:sp>
      <p:sp>
        <p:nvSpPr>
          <p:cNvPr id="11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1800" spc="-1" strike="noStrike">
              <a:solidFill>
                <a:srgbClr val="000000"/>
              </a:solidFill>
              <a:latin typeface="Arial"/>
            </a:endParaRPr>
          </a:p>
        </p:txBody>
      </p:sp>
      <p:sp>
        <p:nvSpPr>
          <p:cNvPr id="120"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78116B5B-2183-4173-881D-BF4736825B98}" type="slidenum">
              <a:rPr b="0" lang="en-US" sz="1200" spc="-1" strike="noStrike">
                <a:solidFill>
                  <a:srgbClr val="000000"/>
                </a:solidFill>
                <a:latin typeface="+mn-lt"/>
                <a:ea typeface="+mn-ea"/>
              </a:rPr>
              <a:t>&lt;number&gt;</a:t>
            </a:fld>
            <a:endParaRPr b="0" lang="fr-FR"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4" name="PlaceHolder 2"/>
          <p:cNvSpPr>
            <a:spLocks noGrp="1"/>
          </p:cNvSpPr>
          <p:nvPr>
            <p:ph/>
          </p:nvPr>
        </p:nvSpPr>
        <p:spPr>
          <a:xfrm>
            <a:off x="731520" y="1925640"/>
            <a:ext cx="1316700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25" name="PlaceHolder 3"/>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7"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28"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29"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30" name="PlaceHolder 5"/>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2" name="PlaceHolder 2"/>
          <p:cNvSpPr>
            <a:spLocks noGrp="1"/>
          </p:cNvSpPr>
          <p:nvPr>
            <p:ph/>
          </p:nvPr>
        </p:nvSpPr>
        <p:spPr>
          <a:xfrm>
            <a:off x="731520" y="1925640"/>
            <a:ext cx="423936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33" name="PlaceHolder 3"/>
          <p:cNvSpPr>
            <a:spLocks noGrp="1"/>
          </p:cNvSpPr>
          <p:nvPr>
            <p:ph/>
          </p:nvPr>
        </p:nvSpPr>
        <p:spPr>
          <a:xfrm>
            <a:off x="5183280" y="1925640"/>
            <a:ext cx="423936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34" name="PlaceHolder 4"/>
          <p:cNvSpPr>
            <a:spLocks noGrp="1"/>
          </p:cNvSpPr>
          <p:nvPr>
            <p:ph/>
          </p:nvPr>
        </p:nvSpPr>
        <p:spPr>
          <a:xfrm>
            <a:off x="9635040" y="1925640"/>
            <a:ext cx="423936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35" name="PlaceHolder 5"/>
          <p:cNvSpPr>
            <a:spLocks noGrp="1"/>
          </p:cNvSpPr>
          <p:nvPr>
            <p:ph/>
          </p:nvPr>
        </p:nvSpPr>
        <p:spPr>
          <a:xfrm>
            <a:off x="731520" y="4418640"/>
            <a:ext cx="423936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36" name="PlaceHolder 6"/>
          <p:cNvSpPr>
            <a:spLocks noGrp="1"/>
          </p:cNvSpPr>
          <p:nvPr>
            <p:ph/>
          </p:nvPr>
        </p:nvSpPr>
        <p:spPr>
          <a:xfrm>
            <a:off x="5183280" y="4418640"/>
            <a:ext cx="423936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37" name="PlaceHolder 7"/>
          <p:cNvSpPr>
            <a:spLocks noGrp="1"/>
          </p:cNvSpPr>
          <p:nvPr>
            <p:ph/>
          </p:nvPr>
        </p:nvSpPr>
        <p:spPr>
          <a:xfrm>
            <a:off x="9635040" y="4418640"/>
            <a:ext cx="423936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 name="PlaceHolder 2"/>
          <p:cNvSpPr>
            <a:spLocks noGrp="1"/>
          </p:cNvSpPr>
          <p:nvPr>
            <p:ph type="subTitle"/>
          </p:nvPr>
        </p:nvSpPr>
        <p:spPr>
          <a:xfrm>
            <a:off x="731520" y="1925640"/>
            <a:ext cx="13167000" cy="47725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5" name="PlaceHolder 2"/>
          <p:cNvSpPr>
            <a:spLocks noGrp="1"/>
          </p:cNvSpPr>
          <p:nvPr>
            <p:ph/>
          </p:nvPr>
        </p:nvSpPr>
        <p:spPr>
          <a:xfrm>
            <a:off x="731520" y="1925640"/>
            <a:ext cx="13167000" cy="4772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7"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8"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2"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13"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14"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6"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17"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18" name="PlaceHolder 4"/>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0"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21"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
        <p:nvSpPr>
          <p:cNvPr id="22" name="PlaceHolder 4"/>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fr-FR" sz="1800" spc="-1" strike="noStrike">
                <a:solidFill>
                  <a:srgbClr val="000000"/>
                </a:solidFill>
                <a:latin typeface="Calibri"/>
              </a:rPr>
              <a:t>Click to edit the title </a:t>
            </a:r>
            <a:r>
              <a:rPr b="0" lang="fr-FR" sz="1800" spc="-1" strike="noStrike">
                <a:solidFill>
                  <a:srgbClr val="000000"/>
                </a:solidFill>
                <a:latin typeface="Calibri"/>
              </a:rPr>
              <a:t>text format</a:t>
            </a:r>
            <a:endParaRPr b="0" lang="fr-FR" sz="1800" spc="-1" strike="noStrike">
              <a:solidFill>
                <a:srgbClr val="000000"/>
              </a:solidFill>
              <a:latin typeface="Calibri"/>
            </a:endParaRPr>
          </a:p>
        </p:txBody>
      </p:sp>
      <p:sp>
        <p:nvSpPr>
          <p:cNvPr id="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Calibri"/>
              </a:rPr>
              <a:t>Click to edit the outline text format</a:t>
            </a:r>
            <a:endParaRPr b="0" lang="fr-FR"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fr-FR" sz="2400" spc="-1" strike="noStrike">
                <a:solidFill>
                  <a:srgbClr val="000000"/>
                </a:solidFill>
                <a:latin typeface="Calibri"/>
              </a:rPr>
              <a:t>Second Outline Level</a:t>
            </a:r>
            <a:endParaRPr b="0" lang="fr-FR"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fr-FR" sz="2000" spc="-1" strike="noStrike">
                <a:solidFill>
                  <a:srgbClr val="000000"/>
                </a:solidFill>
                <a:latin typeface="Calibri"/>
              </a:rPr>
              <a:t>Third Outline Level</a:t>
            </a:r>
            <a:endParaRPr b="0" lang="fr-FR"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Calibri"/>
              </a:rPr>
              <a:t>Fourth Outline Level</a:t>
            </a:r>
            <a:endParaRPr b="0" lang="fr-FR"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Calibri"/>
              </a:rPr>
              <a:t>Fifth Outline Level</a:t>
            </a:r>
            <a:endParaRPr b="0" lang="fr-F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Calibri"/>
              </a:rPr>
              <a:t>Sixth Outline Level</a:t>
            </a:r>
            <a:endParaRPr b="0" lang="fr-F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Calibri"/>
              </a:rPr>
              <a:t>Seventh Outline Level</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gamma.app" TargetMode="External"/><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hyperlink" Target="https://gamma.app" TargetMode="External"/><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gamma.app" TargetMode="External"/><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gamma.app" TargetMode="External"/><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gamma.app" TargetMode="External"/><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gamma.app" TargetMode="External"/><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Shape 0"/>
          <p:cNvSpPr/>
          <p:nvPr/>
        </p:nvSpPr>
        <p:spPr>
          <a:xfrm>
            <a:off x="0" y="0"/>
            <a:ext cx="14630040" cy="8229240"/>
          </a:xfrm>
          <a:prstGeom prst="rect">
            <a:avLst/>
          </a:prstGeom>
          <a:solidFill>
            <a:srgbClr val="a8afcc"/>
          </a:solid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45" name="Shape 1"/>
          <p:cNvSpPr/>
          <p:nvPr/>
        </p:nvSpPr>
        <p:spPr>
          <a:xfrm>
            <a:off x="129960" y="0"/>
            <a:ext cx="14630040" cy="8229240"/>
          </a:xfrm>
          <a:prstGeom prst="rect">
            <a:avLst/>
          </a:prstGeom>
          <a:solidFill>
            <a:srgbClr val="080e26"/>
          </a:solidFill>
          <a:ln w="13811">
            <a:solidFill>
              <a:srgbClr val="565151"/>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46" name="Text 2"/>
          <p:cNvSpPr/>
          <p:nvPr/>
        </p:nvSpPr>
        <p:spPr>
          <a:xfrm>
            <a:off x="833040" y="765720"/>
            <a:ext cx="7477200" cy="2499120"/>
          </a:xfrm>
          <a:prstGeom prst="rect">
            <a:avLst/>
          </a:prstGeom>
          <a:noFill/>
          <a:ln w="0">
            <a:noFill/>
          </a:ln>
        </p:spPr>
        <p:style>
          <a:lnRef idx="0"/>
          <a:fillRef idx="0"/>
          <a:effectRef idx="0"/>
          <a:fontRef idx="minor"/>
        </p:style>
        <p:txBody>
          <a:bodyPr lIns="90000" rIns="90000" tIns="45000" bIns="45000" anchor="t">
            <a:noAutofit/>
          </a:bodyPr>
          <a:p>
            <a:pPr>
              <a:lnSpc>
                <a:spcPts val="6562"/>
              </a:lnSpc>
              <a:tabLst>
                <a:tab algn="l" pos="0"/>
              </a:tabLst>
            </a:pPr>
            <a:r>
              <a:rPr b="0" lang="en-US" sz="5250" spc="-1" strike="noStrike">
                <a:solidFill>
                  <a:srgbClr val="ffffff"/>
                </a:solidFill>
                <a:latin typeface="Fraunces"/>
                <a:ea typeface="Fraunces"/>
              </a:rPr>
              <a:t>The Internet of Things (IoT), advantages and disadvantages</a:t>
            </a:r>
            <a:endParaRPr b="0" lang="fr-FR" sz="5250" spc="-1" strike="noStrike">
              <a:solidFill>
                <a:srgbClr val="000000"/>
              </a:solidFill>
              <a:latin typeface="Arial"/>
            </a:endParaRPr>
          </a:p>
        </p:txBody>
      </p:sp>
      <p:sp>
        <p:nvSpPr>
          <p:cNvPr id="47" name="Text 3"/>
          <p:cNvSpPr/>
          <p:nvPr/>
        </p:nvSpPr>
        <p:spPr>
          <a:xfrm>
            <a:off x="1080000" y="4140000"/>
            <a:ext cx="7020000" cy="705960"/>
          </a:xfrm>
          <a:prstGeom prst="rect">
            <a:avLst/>
          </a:prstGeom>
          <a:noFill/>
          <a:ln w="0">
            <a:noFill/>
          </a:ln>
        </p:spPr>
        <p:style>
          <a:lnRef idx="0"/>
          <a:fillRef idx="0"/>
          <a:effectRef idx="0"/>
          <a:fontRef idx="minor"/>
        </p:style>
        <p:txBody>
          <a:bodyPr lIns="90000" rIns="90000" tIns="45000" bIns="45000" anchor="t">
            <a:noAutofit/>
          </a:bodyPr>
          <a:p>
            <a:pPr>
              <a:lnSpc>
                <a:spcPts val="2798"/>
              </a:lnSpc>
              <a:tabLst>
                <a:tab algn="l" pos="0"/>
              </a:tabLst>
            </a:pPr>
            <a:r>
              <a:rPr b="0" lang="en-US" sz="1750" spc="-1" strike="noStrike">
                <a:solidFill>
                  <a:srgbClr val="ebecef"/>
                </a:solidFill>
                <a:latin typeface="Epilogue"/>
                <a:ea typeface="Epilogue"/>
              </a:rPr>
              <a:t>The Internet of Things (IoT) is the network of interconnected devices, allowing them to communicate and share data. Let's explore its advantages and disadvantages.</a:t>
            </a:r>
            <a:endParaRPr b="0" lang="fr-FR" sz="1750" spc="-1" strike="noStrike">
              <a:solidFill>
                <a:srgbClr val="000000"/>
              </a:solidFill>
              <a:latin typeface="Arial"/>
            </a:endParaRPr>
          </a:p>
        </p:txBody>
      </p:sp>
      <p:sp>
        <p:nvSpPr>
          <p:cNvPr id="48" name="Text 4"/>
          <p:cNvSpPr/>
          <p:nvPr/>
        </p:nvSpPr>
        <p:spPr>
          <a:xfrm>
            <a:off x="833040" y="4914720"/>
            <a:ext cx="7477200" cy="354960"/>
          </a:xfrm>
          <a:prstGeom prst="rect">
            <a:avLst/>
          </a:prstGeom>
          <a:noFill/>
          <a:ln w="0">
            <a:noFill/>
          </a:ln>
        </p:spPr>
        <p:style>
          <a:lnRef idx="0"/>
          <a:fillRef idx="0"/>
          <a:effectRef idx="0"/>
          <a:fontRef idx="minor"/>
        </p:style>
        <p:txBody>
          <a:bodyPr wrap="none" lIns="90000" rIns="90000" tIns="45000" bIns="45000" anchor="t">
            <a:noAutofit/>
          </a:bodyPr>
          <a:p>
            <a:pPr>
              <a:lnSpc>
                <a:spcPts val="2798"/>
              </a:lnSpc>
              <a:tabLst>
                <a:tab algn="l" pos="0"/>
              </a:tabLst>
            </a:pPr>
            <a:endParaRPr b="0" lang="fr-FR" sz="1750" spc="-1" strike="noStrike">
              <a:solidFill>
                <a:srgbClr val="000000"/>
              </a:solidFill>
              <a:latin typeface="Arial"/>
            </a:endParaRPr>
          </a:p>
          <a:p>
            <a:pPr>
              <a:lnSpc>
                <a:spcPts val="2798"/>
              </a:lnSpc>
              <a:tabLst>
                <a:tab algn="l" pos="0"/>
              </a:tabLst>
            </a:pPr>
            <a:r>
              <a:rPr b="0" lang="en-US" sz="1750" spc="-1" strike="noStrike">
                <a:solidFill>
                  <a:srgbClr val="ebecef"/>
                </a:solidFill>
                <a:latin typeface="Epilogue"/>
                <a:ea typeface="Epilogue"/>
              </a:rPr>
              <a:t>                                    </a:t>
            </a:r>
            <a:r>
              <a:rPr b="1" lang="en-US" sz="1750" spc="-1" strike="noStrike" u="sng">
                <a:solidFill>
                  <a:srgbClr val="8c98ca"/>
                </a:solidFill>
                <a:uFillTx/>
                <a:latin typeface="Epilogue"/>
                <a:ea typeface="Epilogue"/>
              </a:rPr>
              <a:t>Exhibitor</a:t>
            </a:r>
            <a:endParaRPr b="0" lang="fr-FR" sz="1750" spc="-1" strike="noStrike">
              <a:solidFill>
                <a:srgbClr val="000000"/>
              </a:solidFill>
              <a:latin typeface="Arial"/>
            </a:endParaRPr>
          </a:p>
        </p:txBody>
      </p:sp>
      <p:sp>
        <p:nvSpPr>
          <p:cNvPr id="49" name="Text 5"/>
          <p:cNvSpPr/>
          <p:nvPr/>
        </p:nvSpPr>
        <p:spPr>
          <a:xfrm>
            <a:off x="833040" y="5603040"/>
            <a:ext cx="5409720" cy="694080"/>
          </a:xfrm>
          <a:prstGeom prst="rect">
            <a:avLst/>
          </a:prstGeom>
          <a:noFill/>
          <a:ln w="0">
            <a:noFill/>
          </a:ln>
        </p:spPr>
        <p:style>
          <a:lnRef idx="0"/>
          <a:fillRef idx="0"/>
          <a:effectRef idx="0"/>
          <a:fontRef idx="minor"/>
        </p:style>
        <p:txBody>
          <a:bodyPr wrap="none" lIns="90000" rIns="90000" tIns="45000" bIns="45000" anchor="t">
            <a:noAutofit/>
          </a:bodyPr>
          <a:p>
            <a:pPr>
              <a:lnSpc>
                <a:spcPts val="5468"/>
              </a:lnSpc>
              <a:tabLst>
                <a:tab algn="l" pos="0"/>
              </a:tabLst>
            </a:pPr>
            <a:r>
              <a:rPr b="0" lang="en-US" sz="4370" spc="-1" strike="noStrike">
                <a:solidFill>
                  <a:srgbClr val="ffffff"/>
                </a:solidFill>
                <a:latin typeface="Fraunces"/>
                <a:ea typeface="Fraunces"/>
              </a:rPr>
              <a:t>Abdou Lahad WADE</a:t>
            </a:r>
            <a:endParaRPr b="0" lang="fr-FR" sz="4370" spc="-1" strike="noStrike">
              <a:solidFill>
                <a:srgbClr val="000000"/>
              </a:solidFill>
              <a:latin typeface="Arial"/>
            </a:endParaRPr>
          </a:p>
        </p:txBody>
      </p:sp>
      <p:sp>
        <p:nvSpPr>
          <p:cNvPr id="50" name="Text 6"/>
          <p:cNvSpPr/>
          <p:nvPr/>
        </p:nvSpPr>
        <p:spPr>
          <a:xfrm>
            <a:off x="833040" y="6630840"/>
            <a:ext cx="5379480" cy="832680"/>
          </a:xfrm>
          <a:prstGeom prst="rect">
            <a:avLst/>
          </a:prstGeom>
          <a:noFill/>
          <a:ln w="0">
            <a:noFill/>
          </a:ln>
        </p:spPr>
        <p:style>
          <a:lnRef idx="0"/>
          <a:fillRef idx="0"/>
          <a:effectRef idx="0"/>
          <a:fontRef idx="minor"/>
        </p:style>
        <p:txBody>
          <a:bodyPr wrap="none" lIns="90000" rIns="90000" tIns="45000" bIns="45000" anchor="t">
            <a:noAutofit/>
          </a:bodyPr>
          <a:p>
            <a:pPr>
              <a:lnSpc>
                <a:spcPts val="6562"/>
              </a:lnSpc>
              <a:tabLst>
                <a:tab algn="l" pos="0"/>
              </a:tabLst>
            </a:pPr>
            <a:r>
              <a:rPr b="0" lang="en-US" sz="5250" spc="-1" strike="noStrike">
                <a:solidFill>
                  <a:srgbClr val="ffffff"/>
                </a:solidFill>
                <a:latin typeface="Fraunces"/>
                <a:ea typeface="Fraunces"/>
              </a:rPr>
              <a:t>Abdoulaye GAYE</a:t>
            </a:r>
            <a:endParaRPr b="0" lang="fr-FR" sz="5250" spc="-1" strike="noStrike">
              <a:solidFill>
                <a:srgbClr val="000000"/>
              </a:solidFill>
              <a:latin typeface="Arial"/>
            </a:endParaRPr>
          </a:p>
        </p:txBody>
      </p:sp>
      <p:pic>
        <p:nvPicPr>
          <p:cNvPr id="51" name="Image 0" descr="preencoded.png"/>
          <p:cNvPicPr/>
          <p:nvPr/>
        </p:nvPicPr>
        <p:blipFill>
          <a:blip r:embed="rId1"/>
          <a:stretch/>
        </p:blipFill>
        <p:spPr>
          <a:xfrm>
            <a:off x="9144000" y="0"/>
            <a:ext cx="5486040" cy="8229240"/>
          </a:xfrm>
          <a:prstGeom prst="rect">
            <a:avLst/>
          </a:prstGeom>
          <a:ln w="0">
            <a:noFill/>
          </a:ln>
        </p:spPr>
      </p:pic>
      <p:pic>
        <p:nvPicPr>
          <p:cNvPr id="52" name="Image 1" descr="preencoded.png">
            <a:hlinkClick r:id="rId2"/>
          </p:cNvPr>
          <p:cNvPicPr/>
          <p:nvPr/>
        </p:nvPicPr>
        <p:blipFill>
          <a:blip r:embed="rId3"/>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Shape 0"/>
          <p:cNvSpPr/>
          <p:nvPr/>
        </p:nvSpPr>
        <p:spPr>
          <a:xfrm>
            <a:off x="0" y="0"/>
            <a:ext cx="14630040" cy="8229240"/>
          </a:xfrm>
          <a:prstGeom prst="rect">
            <a:avLst/>
          </a:prstGeom>
          <a:solidFill>
            <a:srgbClr val="a8afcc"/>
          </a:solid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54" name="Shape 1"/>
          <p:cNvSpPr/>
          <p:nvPr/>
        </p:nvSpPr>
        <p:spPr>
          <a:xfrm>
            <a:off x="0" y="0"/>
            <a:ext cx="14630040" cy="8229240"/>
          </a:xfrm>
          <a:prstGeom prst="rect">
            <a:avLst/>
          </a:prstGeom>
          <a:solidFill>
            <a:srgbClr val="080e26"/>
          </a:solidFill>
          <a:ln w="12263">
            <a:solidFill>
              <a:srgbClr val="565151"/>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55" name="Text 2"/>
          <p:cNvSpPr/>
          <p:nvPr/>
        </p:nvSpPr>
        <p:spPr>
          <a:xfrm>
            <a:off x="2628360" y="720720"/>
            <a:ext cx="9373680" cy="394200"/>
          </a:xfrm>
          <a:prstGeom prst="rect">
            <a:avLst/>
          </a:prstGeom>
          <a:noFill/>
          <a:ln w="0">
            <a:noFill/>
          </a:ln>
        </p:spPr>
        <p:style>
          <a:lnRef idx="0"/>
          <a:fillRef idx="0"/>
          <a:effectRef idx="0"/>
          <a:fontRef idx="minor"/>
        </p:style>
        <p:txBody>
          <a:bodyPr wrap="none" lIns="90000" rIns="90000" tIns="45000" bIns="45000" anchor="t">
            <a:noAutofit/>
          </a:bodyPr>
          <a:p>
            <a:pPr algn="ctr">
              <a:lnSpc>
                <a:spcPts val="3107"/>
              </a:lnSpc>
              <a:tabLst>
                <a:tab algn="l" pos="0"/>
              </a:tabLst>
            </a:pPr>
            <a:r>
              <a:rPr b="0" lang="en-US" sz="1940" spc="-1" strike="noStrike">
                <a:solidFill>
                  <a:srgbClr val="204c8e"/>
                </a:solidFill>
                <a:latin typeface="Epilogue"/>
                <a:ea typeface="Epilogue"/>
              </a:rPr>
              <a:t>Motivation</a:t>
            </a:r>
            <a:endParaRPr b="0" lang="fr-FR" sz="1940" spc="-1" strike="noStrike">
              <a:solidFill>
                <a:srgbClr val="000000"/>
              </a:solidFill>
              <a:latin typeface="Arial"/>
            </a:endParaRPr>
          </a:p>
        </p:txBody>
      </p:sp>
      <p:sp>
        <p:nvSpPr>
          <p:cNvPr id="56" name="Text 3"/>
          <p:cNvSpPr/>
          <p:nvPr/>
        </p:nvSpPr>
        <p:spPr>
          <a:xfrm>
            <a:off x="2628360" y="1337040"/>
            <a:ext cx="9373680" cy="1262520"/>
          </a:xfrm>
          <a:prstGeom prst="rect">
            <a:avLst/>
          </a:prstGeom>
          <a:noFill/>
          <a:ln w="0">
            <a:noFill/>
          </a:ln>
        </p:spPr>
        <p:style>
          <a:lnRef idx="0"/>
          <a:fillRef idx="0"/>
          <a:effectRef idx="0"/>
          <a:fontRef idx="minor"/>
        </p:style>
        <p:txBody>
          <a:bodyPr lIns="90000" rIns="90000" tIns="45000" bIns="45000" anchor="t">
            <a:noAutofit/>
          </a:bodyPr>
          <a:p>
            <a:pPr>
              <a:lnSpc>
                <a:spcPts val="2486"/>
              </a:lnSpc>
              <a:tabLst>
                <a:tab algn="l" pos="0"/>
              </a:tabLst>
            </a:pPr>
            <a:r>
              <a:rPr b="0" lang="en-US" sz="1560" spc="-1" strike="noStrike">
                <a:solidFill>
                  <a:srgbClr val="ebecef"/>
                </a:solidFill>
                <a:latin typeface="Epilogue"/>
                <a:ea typeface="Epilogue"/>
              </a:rPr>
              <a:t>The Internet of Things (IoT) is a booming technology that enables the connection and communication between various physical objects via the internet. This interconnection offers numerous opportunities and benefits, which explains why it has garnered so much interest and motivation.</a:t>
            </a:r>
            <a:endParaRPr b="0" lang="fr-FR" sz="1560" spc="-1" strike="noStrike">
              <a:solidFill>
                <a:srgbClr val="000000"/>
              </a:solidFill>
              <a:latin typeface="Arial"/>
            </a:endParaRPr>
          </a:p>
        </p:txBody>
      </p:sp>
      <p:sp>
        <p:nvSpPr>
          <p:cNvPr id="57" name="Text 4"/>
          <p:cNvSpPr/>
          <p:nvPr/>
        </p:nvSpPr>
        <p:spPr>
          <a:xfrm>
            <a:off x="2628360" y="2822040"/>
            <a:ext cx="9373680" cy="1262520"/>
          </a:xfrm>
          <a:prstGeom prst="rect">
            <a:avLst/>
          </a:prstGeom>
          <a:noFill/>
          <a:ln w="0">
            <a:noFill/>
          </a:ln>
        </p:spPr>
        <p:style>
          <a:lnRef idx="0"/>
          <a:fillRef idx="0"/>
          <a:effectRef idx="0"/>
          <a:fontRef idx="minor"/>
        </p:style>
        <p:txBody>
          <a:bodyPr lIns="90000" rIns="90000" tIns="45000" bIns="45000" anchor="t">
            <a:noAutofit/>
          </a:bodyPr>
          <a:p>
            <a:pPr>
              <a:lnSpc>
                <a:spcPts val="2486"/>
              </a:lnSpc>
              <a:tabLst>
                <a:tab algn="l" pos="0"/>
              </a:tabLst>
            </a:pPr>
            <a:r>
              <a:rPr b="0" lang="en-US" sz="1560" spc="-1" strike="noStrike">
                <a:solidFill>
                  <a:srgbClr val="ebecef"/>
                </a:solidFill>
                <a:latin typeface="Epilogue"/>
                <a:ea typeface="Epilogue"/>
              </a:rPr>
              <a:t>One of the primary motivations behind IoT is the potential to make our daily lives more convenient and efficient. Through IoT, we can automate and control various aspects of our environment, such as household appliances, security systems, lighting, and more. This allows us to save time, conserve energy, and enhance our quality of life.</a:t>
            </a:r>
            <a:endParaRPr b="0" lang="fr-FR" sz="1560" spc="-1" strike="noStrike">
              <a:solidFill>
                <a:srgbClr val="000000"/>
              </a:solidFill>
              <a:latin typeface="Arial"/>
            </a:endParaRPr>
          </a:p>
        </p:txBody>
      </p:sp>
      <p:sp>
        <p:nvSpPr>
          <p:cNvPr id="58" name="Text 5"/>
          <p:cNvSpPr/>
          <p:nvPr/>
        </p:nvSpPr>
        <p:spPr>
          <a:xfrm>
            <a:off x="2628360" y="4307040"/>
            <a:ext cx="9373680" cy="1578240"/>
          </a:xfrm>
          <a:prstGeom prst="rect">
            <a:avLst/>
          </a:prstGeom>
          <a:noFill/>
          <a:ln w="0">
            <a:noFill/>
          </a:ln>
        </p:spPr>
        <p:style>
          <a:lnRef idx="0"/>
          <a:fillRef idx="0"/>
          <a:effectRef idx="0"/>
          <a:fontRef idx="minor"/>
        </p:style>
        <p:txBody>
          <a:bodyPr lIns="90000" rIns="90000" tIns="45000" bIns="45000" anchor="t">
            <a:noAutofit/>
          </a:bodyPr>
          <a:p>
            <a:pPr>
              <a:lnSpc>
                <a:spcPts val="2486"/>
              </a:lnSpc>
              <a:tabLst>
                <a:tab algn="l" pos="0"/>
              </a:tabLst>
            </a:pPr>
            <a:r>
              <a:rPr b="0" lang="en-US" sz="1560" spc="-1" strike="noStrike">
                <a:solidFill>
                  <a:srgbClr val="ebecef"/>
                </a:solidFill>
                <a:latin typeface="Epilogue"/>
                <a:ea typeface="Epilogue"/>
              </a:rPr>
              <a:t>Another significant aspect of the motivation behind IoT is its potential to transform industries and businesses. By enabling real-time data collection and analysis, IoT provides opportunities for process optimization, informed decision-making, and the development of new business models. This can lead to improved operational efficiency, cost reduction, and enhanced customer satisfaction.</a:t>
            </a:r>
            <a:endParaRPr b="0" lang="fr-FR" sz="1560" spc="-1" strike="noStrike">
              <a:solidFill>
                <a:srgbClr val="000000"/>
              </a:solidFill>
              <a:latin typeface="Arial"/>
            </a:endParaRPr>
          </a:p>
        </p:txBody>
      </p:sp>
      <p:sp>
        <p:nvSpPr>
          <p:cNvPr id="59" name="Text 6"/>
          <p:cNvSpPr/>
          <p:nvPr/>
        </p:nvSpPr>
        <p:spPr>
          <a:xfrm>
            <a:off x="2628360" y="6107760"/>
            <a:ext cx="9373680" cy="1578240"/>
          </a:xfrm>
          <a:prstGeom prst="rect">
            <a:avLst/>
          </a:prstGeom>
          <a:noFill/>
          <a:ln w="0">
            <a:noFill/>
          </a:ln>
        </p:spPr>
        <p:style>
          <a:lnRef idx="0"/>
          <a:fillRef idx="0"/>
          <a:effectRef idx="0"/>
          <a:fontRef idx="minor"/>
        </p:style>
        <p:txBody>
          <a:bodyPr lIns="90000" rIns="90000" tIns="45000" bIns="45000" anchor="t">
            <a:noAutofit/>
          </a:bodyPr>
          <a:p>
            <a:pPr>
              <a:lnSpc>
                <a:spcPts val="2486"/>
              </a:lnSpc>
              <a:tabLst>
                <a:tab algn="l" pos="0"/>
              </a:tabLst>
            </a:pPr>
            <a:r>
              <a:rPr b="0" lang="en-US" sz="1560" spc="-1" strike="noStrike">
                <a:solidFill>
                  <a:srgbClr val="ebecef"/>
                </a:solidFill>
                <a:latin typeface="Epilogue"/>
                <a:ea typeface="Epilogue"/>
              </a:rPr>
              <a:t>Lastly, the motivation behind IoT also rests on its ability to enhance our understanding of the world around us. Through large-scale data collection and data analysis, IoT can contribute to better resource management, increased environmental monitoring, and data-driven decision-making. This can have a positive impact on environmental sustainability and natural resource management.</a:t>
            </a:r>
            <a:endParaRPr b="0" lang="fr-FR" sz="1560" spc="-1" strike="noStrike">
              <a:solidFill>
                <a:srgbClr val="000000"/>
              </a:solidFill>
              <a:latin typeface="Arial"/>
            </a:endParaRPr>
          </a:p>
        </p:txBody>
      </p:sp>
      <p:pic>
        <p:nvPicPr>
          <p:cNvPr id="60" name="Image 0" descr="preencoded.png">
            <a:hlinkClick r:id="rId1"/>
          </p:cNvPr>
          <p:cNvPicPr/>
          <p:nvPr/>
        </p:nvPicPr>
        <p:blipFill>
          <a:blip r:embed="rId2"/>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Shape 0"/>
          <p:cNvSpPr/>
          <p:nvPr/>
        </p:nvSpPr>
        <p:spPr>
          <a:xfrm>
            <a:off x="0" y="0"/>
            <a:ext cx="14630040" cy="8229240"/>
          </a:xfrm>
          <a:prstGeom prst="rect">
            <a:avLst/>
          </a:prstGeom>
          <a:solidFill>
            <a:srgbClr val="a8afcc"/>
          </a:solid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62" name="Shape 1"/>
          <p:cNvSpPr/>
          <p:nvPr/>
        </p:nvSpPr>
        <p:spPr>
          <a:xfrm>
            <a:off x="0" y="0"/>
            <a:ext cx="14630040" cy="8229240"/>
          </a:xfrm>
          <a:prstGeom prst="rect">
            <a:avLst/>
          </a:prstGeom>
          <a:solidFill>
            <a:srgbClr val="080e26"/>
          </a:solidFill>
          <a:ln w="13811">
            <a:solidFill>
              <a:srgbClr val="565151"/>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63" name="Text 2"/>
          <p:cNvSpPr/>
          <p:nvPr/>
        </p:nvSpPr>
        <p:spPr>
          <a:xfrm>
            <a:off x="6319440" y="2720520"/>
            <a:ext cx="7477200" cy="1388520"/>
          </a:xfrm>
          <a:prstGeom prst="rect">
            <a:avLst/>
          </a:prstGeom>
          <a:noFill/>
          <a:ln w="0">
            <a:noFill/>
          </a:ln>
        </p:spPr>
        <p:style>
          <a:lnRef idx="0"/>
          <a:fillRef idx="0"/>
          <a:effectRef idx="0"/>
          <a:fontRef idx="minor"/>
        </p:style>
        <p:txBody>
          <a:bodyPr lIns="90000" rIns="90000" tIns="45000" bIns="45000" anchor="t">
            <a:noAutofit/>
          </a:bodyPr>
          <a:p>
            <a:pPr>
              <a:lnSpc>
                <a:spcPts val="5468"/>
              </a:lnSpc>
              <a:tabLst>
                <a:tab algn="l" pos="0"/>
              </a:tabLst>
            </a:pPr>
            <a:r>
              <a:rPr b="0" lang="en-US" sz="4370" spc="-1" strike="noStrike">
                <a:solidFill>
                  <a:srgbClr val="ffffff"/>
                </a:solidFill>
                <a:latin typeface="Fraunces"/>
                <a:ea typeface="Fraunces"/>
              </a:rPr>
              <a:t>Definition of the Internet of Things (IoT)</a:t>
            </a:r>
            <a:endParaRPr b="0" lang="fr-FR" sz="4370" spc="-1" strike="noStrike">
              <a:solidFill>
                <a:srgbClr val="000000"/>
              </a:solidFill>
              <a:latin typeface="Arial"/>
            </a:endParaRPr>
          </a:p>
        </p:txBody>
      </p:sp>
      <p:sp>
        <p:nvSpPr>
          <p:cNvPr id="64" name="Text 3"/>
          <p:cNvSpPr/>
          <p:nvPr/>
        </p:nvSpPr>
        <p:spPr>
          <a:xfrm>
            <a:off x="6319440" y="4442760"/>
            <a:ext cx="7477200" cy="1065960"/>
          </a:xfrm>
          <a:prstGeom prst="rect">
            <a:avLst/>
          </a:prstGeom>
          <a:noFill/>
          <a:ln w="0">
            <a:noFill/>
          </a:ln>
        </p:spPr>
        <p:style>
          <a:lnRef idx="0"/>
          <a:fillRef idx="0"/>
          <a:effectRef idx="0"/>
          <a:fontRef idx="minor"/>
        </p:style>
        <p:txBody>
          <a:bodyPr lIns="90000" rIns="90000" tIns="45000" bIns="45000" anchor="t">
            <a:noAutofit/>
          </a:bodyPr>
          <a:p>
            <a:pPr>
              <a:lnSpc>
                <a:spcPts val="2798"/>
              </a:lnSpc>
              <a:tabLst>
                <a:tab algn="l" pos="0"/>
              </a:tabLst>
            </a:pPr>
            <a:r>
              <a:rPr b="0" lang="en-US" sz="1750" spc="-1" strike="noStrike">
                <a:solidFill>
                  <a:srgbClr val="ebecef"/>
                </a:solidFill>
                <a:latin typeface="Epilogue"/>
                <a:ea typeface="Epilogue"/>
              </a:rPr>
              <a:t>The Internet of Things (IoT) is the concept of connecting everyday objects and devices to the internet, enabling them to send and receive data and interact with each other.</a:t>
            </a:r>
            <a:endParaRPr b="0" lang="fr-FR" sz="1750" spc="-1" strike="noStrike">
              <a:solidFill>
                <a:srgbClr val="000000"/>
              </a:solidFill>
              <a:latin typeface="Arial"/>
            </a:endParaRPr>
          </a:p>
        </p:txBody>
      </p:sp>
      <p:pic>
        <p:nvPicPr>
          <p:cNvPr id="65" name="Image 0" descr="preencoded.png"/>
          <p:cNvPicPr/>
          <p:nvPr/>
        </p:nvPicPr>
        <p:blipFill>
          <a:blip r:embed="rId1"/>
          <a:stretch/>
        </p:blipFill>
        <p:spPr>
          <a:xfrm>
            <a:off x="0" y="0"/>
            <a:ext cx="5486040" cy="8229240"/>
          </a:xfrm>
          <a:prstGeom prst="rect">
            <a:avLst/>
          </a:prstGeom>
          <a:ln w="0">
            <a:noFill/>
          </a:ln>
        </p:spPr>
      </p:pic>
      <p:pic>
        <p:nvPicPr>
          <p:cNvPr id="66" name="Image 1" descr="preencoded.png">
            <a:hlinkClick r:id="rId2"/>
          </p:cNvPr>
          <p:cNvPicPr/>
          <p:nvPr/>
        </p:nvPicPr>
        <p:blipFill>
          <a:blip r:embed="rId3"/>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Shape 0"/>
          <p:cNvSpPr/>
          <p:nvPr/>
        </p:nvSpPr>
        <p:spPr>
          <a:xfrm>
            <a:off x="0" y="0"/>
            <a:ext cx="14630040" cy="8229240"/>
          </a:xfrm>
          <a:prstGeom prst="rect">
            <a:avLst/>
          </a:prstGeom>
          <a:solidFill>
            <a:srgbClr val="a8afcc"/>
          </a:solid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68" name="Shape 1"/>
          <p:cNvSpPr/>
          <p:nvPr/>
        </p:nvSpPr>
        <p:spPr>
          <a:xfrm>
            <a:off x="0" y="0"/>
            <a:ext cx="14630040" cy="8229240"/>
          </a:xfrm>
          <a:prstGeom prst="rect">
            <a:avLst/>
          </a:prstGeom>
          <a:solidFill>
            <a:srgbClr val="080e26"/>
          </a:solidFill>
          <a:ln w="13811">
            <a:solidFill>
              <a:srgbClr val="565151"/>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69" name="Text 2"/>
          <p:cNvSpPr/>
          <p:nvPr/>
        </p:nvSpPr>
        <p:spPr>
          <a:xfrm>
            <a:off x="2037960" y="1429560"/>
            <a:ext cx="5729760" cy="694080"/>
          </a:xfrm>
          <a:prstGeom prst="rect">
            <a:avLst/>
          </a:prstGeom>
          <a:noFill/>
          <a:ln w="0">
            <a:noFill/>
          </a:ln>
        </p:spPr>
        <p:style>
          <a:lnRef idx="0"/>
          <a:fillRef idx="0"/>
          <a:effectRef idx="0"/>
          <a:fontRef idx="minor"/>
        </p:style>
        <p:txBody>
          <a:bodyPr wrap="none" lIns="90000" rIns="90000" tIns="45000" bIns="45000" anchor="t">
            <a:noAutofit/>
          </a:bodyPr>
          <a:p>
            <a:pPr>
              <a:lnSpc>
                <a:spcPts val="5468"/>
              </a:lnSpc>
              <a:tabLst>
                <a:tab algn="l" pos="0"/>
              </a:tabLst>
            </a:pPr>
            <a:r>
              <a:rPr b="0" lang="en-US" sz="4370" spc="-1" strike="noStrike">
                <a:solidFill>
                  <a:srgbClr val="ffffff"/>
                </a:solidFill>
                <a:latin typeface="Fraunces"/>
                <a:ea typeface="Fraunces"/>
              </a:rPr>
              <a:t>Advantages of the IoT</a:t>
            </a:r>
            <a:endParaRPr b="0" lang="fr-FR" sz="4370" spc="-1" strike="noStrike">
              <a:solidFill>
                <a:srgbClr val="000000"/>
              </a:solidFill>
              <a:latin typeface="Arial"/>
            </a:endParaRPr>
          </a:p>
        </p:txBody>
      </p:sp>
      <p:sp>
        <p:nvSpPr>
          <p:cNvPr id="70" name="Shape 3"/>
          <p:cNvSpPr/>
          <p:nvPr/>
        </p:nvSpPr>
        <p:spPr>
          <a:xfrm>
            <a:off x="2037960" y="2568240"/>
            <a:ext cx="3369600" cy="4231440"/>
          </a:xfrm>
          <a:prstGeom prst="roundRect">
            <a:avLst>
              <a:gd name="adj" fmla="val 2967"/>
            </a:avLst>
          </a:prstGeom>
          <a:solidFill>
            <a:srgbClr val="283157"/>
          </a:solidFill>
          <a:ln w="13811">
            <a:solidFill>
              <a:srgbClr val="303b69"/>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71" name="Text 4"/>
          <p:cNvSpPr/>
          <p:nvPr/>
        </p:nvSpPr>
        <p:spPr>
          <a:xfrm>
            <a:off x="2274120" y="2804400"/>
            <a:ext cx="2897640" cy="694080"/>
          </a:xfrm>
          <a:prstGeom prst="rect">
            <a:avLst/>
          </a:prstGeom>
          <a:noFill/>
          <a:ln w="0">
            <a:noFill/>
          </a:ln>
        </p:spPr>
        <p:style>
          <a:lnRef idx="0"/>
          <a:fillRef idx="0"/>
          <a:effectRef idx="0"/>
          <a:fontRef idx="minor"/>
        </p:style>
        <p:txBody>
          <a:bodyPr lIns="90000" rIns="90000" tIns="45000" bIns="45000" anchor="t">
            <a:noAutofit/>
          </a:bodyPr>
          <a:p>
            <a:pPr>
              <a:lnSpc>
                <a:spcPts val="2733"/>
              </a:lnSpc>
              <a:tabLst>
                <a:tab algn="l" pos="0"/>
              </a:tabLst>
            </a:pPr>
            <a:r>
              <a:rPr b="0" lang="en-US" sz="2190" spc="-1" strike="noStrike">
                <a:solidFill>
                  <a:srgbClr val="ebecef"/>
                </a:solidFill>
                <a:latin typeface="Fraunces"/>
                <a:ea typeface="Fraunces"/>
              </a:rPr>
              <a:t>Increased efficiency and productivity</a:t>
            </a:r>
            <a:endParaRPr b="0" lang="fr-FR" sz="2190" spc="-1" strike="noStrike">
              <a:solidFill>
                <a:srgbClr val="000000"/>
              </a:solidFill>
              <a:latin typeface="Arial"/>
            </a:endParaRPr>
          </a:p>
        </p:txBody>
      </p:sp>
      <p:sp>
        <p:nvSpPr>
          <p:cNvPr id="72" name="Text 5"/>
          <p:cNvSpPr/>
          <p:nvPr/>
        </p:nvSpPr>
        <p:spPr>
          <a:xfrm>
            <a:off x="2274120" y="3720960"/>
            <a:ext cx="2897640" cy="2842920"/>
          </a:xfrm>
          <a:prstGeom prst="rect">
            <a:avLst/>
          </a:prstGeom>
          <a:noFill/>
          <a:ln w="0">
            <a:noFill/>
          </a:ln>
        </p:spPr>
        <p:style>
          <a:lnRef idx="0"/>
          <a:fillRef idx="0"/>
          <a:effectRef idx="0"/>
          <a:fontRef idx="minor"/>
        </p:style>
        <p:txBody>
          <a:bodyPr lIns="90000" rIns="90000" tIns="45000" bIns="45000" anchor="t">
            <a:noAutofit/>
          </a:bodyPr>
          <a:p>
            <a:pPr>
              <a:lnSpc>
                <a:spcPts val="2798"/>
              </a:lnSpc>
              <a:tabLst>
                <a:tab algn="l" pos="0"/>
              </a:tabLst>
            </a:pPr>
            <a:r>
              <a:rPr b="0" lang="en-US" sz="1750" spc="-1" strike="noStrike">
                <a:solidFill>
                  <a:srgbClr val="ebecef"/>
                </a:solidFill>
                <a:latin typeface="Epilogue"/>
                <a:ea typeface="Epilogue"/>
              </a:rPr>
              <a:t>The IoT enables automation and real-time tracking, leading to improved efficiency and productivity in various industries, such as manufacturing and logistics.</a:t>
            </a:r>
            <a:endParaRPr b="0" lang="fr-FR" sz="1750" spc="-1" strike="noStrike">
              <a:solidFill>
                <a:srgbClr val="000000"/>
              </a:solidFill>
              <a:latin typeface="Arial"/>
            </a:endParaRPr>
          </a:p>
        </p:txBody>
      </p:sp>
      <p:sp>
        <p:nvSpPr>
          <p:cNvPr id="73" name="Shape 6"/>
          <p:cNvSpPr/>
          <p:nvPr/>
        </p:nvSpPr>
        <p:spPr>
          <a:xfrm>
            <a:off x="5630400" y="2568240"/>
            <a:ext cx="3369600" cy="4231440"/>
          </a:xfrm>
          <a:prstGeom prst="roundRect">
            <a:avLst>
              <a:gd name="adj" fmla="val 2967"/>
            </a:avLst>
          </a:prstGeom>
          <a:solidFill>
            <a:srgbClr val="283157"/>
          </a:solidFill>
          <a:ln w="13811">
            <a:solidFill>
              <a:srgbClr val="303b69"/>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74" name="Text 7"/>
          <p:cNvSpPr/>
          <p:nvPr/>
        </p:nvSpPr>
        <p:spPr>
          <a:xfrm>
            <a:off x="5866200" y="2804400"/>
            <a:ext cx="2897640" cy="694080"/>
          </a:xfrm>
          <a:prstGeom prst="rect">
            <a:avLst/>
          </a:prstGeom>
          <a:noFill/>
          <a:ln w="0">
            <a:noFill/>
          </a:ln>
        </p:spPr>
        <p:style>
          <a:lnRef idx="0"/>
          <a:fillRef idx="0"/>
          <a:effectRef idx="0"/>
          <a:fontRef idx="minor"/>
        </p:style>
        <p:txBody>
          <a:bodyPr lIns="90000" rIns="90000" tIns="45000" bIns="45000" anchor="t">
            <a:noAutofit/>
          </a:bodyPr>
          <a:p>
            <a:pPr>
              <a:lnSpc>
                <a:spcPts val="2733"/>
              </a:lnSpc>
              <a:tabLst>
                <a:tab algn="l" pos="0"/>
              </a:tabLst>
            </a:pPr>
            <a:r>
              <a:rPr b="0" lang="en-US" sz="2190" spc="-1" strike="noStrike">
                <a:solidFill>
                  <a:srgbClr val="ebecef"/>
                </a:solidFill>
                <a:latin typeface="Fraunces"/>
                <a:ea typeface="Fraunces"/>
              </a:rPr>
              <a:t>Improved decision-making</a:t>
            </a:r>
            <a:endParaRPr b="0" lang="fr-FR" sz="2190" spc="-1" strike="noStrike">
              <a:solidFill>
                <a:srgbClr val="000000"/>
              </a:solidFill>
              <a:latin typeface="Arial"/>
            </a:endParaRPr>
          </a:p>
        </p:txBody>
      </p:sp>
      <p:sp>
        <p:nvSpPr>
          <p:cNvPr id="75" name="Text 8"/>
          <p:cNvSpPr/>
          <p:nvPr/>
        </p:nvSpPr>
        <p:spPr>
          <a:xfrm>
            <a:off x="5866200" y="3720960"/>
            <a:ext cx="2897640" cy="2487600"/>
          </a:xfrm>
          <a:prstGeom prst="rect">
            <a:avLst/>
          </a:prstGeom>
          <a:noFill/>
          <a:ln w="0">
            <a:noFill/>
          </a:ln>
        </p:spPr>
        <p:style>
          <a:lnRef idx="0"/>
          <a:fillRef idx="0"/>
          <a:effectRef idx="0"/>
          <a:fontRef idx="minor"/>
        </p:style>
        <p:txBody>
          <a:bodyPr lIns="90000" rIns="90000" tIns="45000" bIns="45000" anchor="t">
            <a:noAutofit/>
          </a:bodyPr>
          <a:p>
            <a:pPr>
              <a:lnSpc>
                <a:spcPts val="2798"/>
              </a:lnSpc>
              <a:tabLst>
                <a:tab algn="l" pos="0"/>
              </a:tabLst>
            </a:pPr>
            <a:r>
              <a:rPr b="0" lang="en-US" sz="1750" spc="-1" strike="noStrike">
                <a:solidFill>
                  <a:srgbClr val="ebecef"/>
                </a:solidFill>
                <a:latin typeface="Epilogue"/>
                <a:ea typeface="Epilogue"/>
              </a:rPr>
              <a:t>With IoT-enabled devices collecting vast amounts of data, businesses can make more informed decisions based on accurate and up-to-date information.</a:t>
            </a:r>
            <a:endParaRPr b="0" lang="fr-FR" sz="1750" spc="-1" strike="noStrike">
              <a:solidFill>
                <a:srgbClr val="000000"/>
              </a:solidFill>
              <a:latin typeface="Arial"/>
            </a:endParaRPr>
          </a:p>
        </p:txBody>
      </p:sp>
      <p:sp>
        <p:nvSpPr>
          <p:cNvPr id="76" name="Shape 9"/>
          <p:cNvSpPr/>
          <p:nvPr/>
        </p:nvSpPr>
        <p:spPr>
          <a:xfrm>
            <a:off x="9222480" y="2568240"/>
            <a:ext cx="3369600" cy="4231440"/>
          </a:xfrm>
          <a:prstGeom prst="roundRect">
            <a:avLst>
              <a:gd name="adj" fmla="val 2967"/>
            </a:avLst>
          </a:prstGeom>
          <a:solidFill>
            <a:srgbClr val="283157"/>
          </a:solidFill>
          <a:ln w="13811">
            <a:solidFill>
              <a:srgbClr val="303b69"/>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77" name="Text 10"/>
          <p:cNvSpPr/>
          <p:nvPr/>
        </p:nvSpPr>
        <p:spPr>
          <a:xfrm>
            <a:off x="9458280" y="2804400"/>
            <a:ext cx="2897640" cy="1041120"/>
          </a:xfrm>
          <a:prstGeom prst="rect">
            <a:avLst/>
          </a:prstGeom>
          <a:noFill/>
          <a:ln w="0">
            <a:noFill/>
          </a:ln>
        </p:spPr>
        <p:style>
          <a:lnRef idx="0"/>
          <a:fillRef idx="0"/>
          <a:effectRef idx="0"/>
          <a:fontRef idx="minor"/>
        </p:style>
        <p:txBody>
          <a:bodyPr lIns="90000" rIns="90000" tIns="45000" bIns="45000" anchor="t">
            <a:noAutofit/>
          </a:bodyPr>
          <a:p>
            <a:pPr>
              <a:lnSpc>
                <a:spcPts val="2733"/>
              </a:lnSpc>
              <a:tabLst>
                <a:tab algn="l" pos="0"/>
              </a:tabLst>
            </a:pPr>
            <a:r>
              <a:rPr b="0" lang="en-US" sz="2190" spc="-1" strike="noStrike">
                <a:solidFill>
                  <a:srgbClr val="ebecef"/>
                </a:solidFill>
                <a:latin typeface="Fraunces"/>
                <a:ea typeface="Fraunces"/>
              </a:rPr>
              <a:t>Enhanced communication and connectivity</a:t>
            </a:r>
            <a:endParaRPr b="0" lang="fr-FR" sz="2190" spc="-1" strike="noStrike">
              <a:solidFill>
                <a:srgbClr val="000000"/>
              </a:solidFill>
              <a:latin typeface="Arial"/>
            </a:endParaRPr>
          </a:p>
        </p:txBody>
      </p:sp>
      <p:sp>
        <p:nvSpPr>
          <p:cNvPr id="78" name="Text 11"/>
          <p:cNvSpPr/>
          <p:nvPr/>
        </p:nvSpPr>
        <p:spPr>
          <a:xfrm>
            <a:off x="9458280" y="4068000"/>
            <a:ext cx="2897640" cy="2131920"/>
          </a:xfrm>
          <a:prstGeom prst="rect">
            <a:avLst/>
          </a:prstGeom>
          <a:noFill/>
          <a:ln w="0">
            <a:noFill/>
          </a:ln>
        </p:spPr>
        <p:style>
          <a:lnRef idx="0"/>
          <a:fillRef idx="0"/>
          <a:effectRef idx="0"/>
          <a:fontRef idx="minor"/>
        </p:style>
        <p:txBody>
          <a:bodyPr lIns="90000" rIns="90000" tIns="45000" bIns="45000" anchor="t">
            <a:noAutofit/>
          </a:bodyPr>
          <a:p>
            <a:pPr>
              <a:lnSpc>
                <a:spcPts val="2798"/>
              </a:lnSpc>
              <a:tabLst>
                <a:tab algn="l" pos="0"/>
              </a:tabLst>
            </a:pPr>
            <a:r>
              <a:rPr b="0" lang="en-US" sz="1750" spc="-1" strike="noStrike">
                <a:solidFill>
                  <a:srgbClr val="ebecef"/>
                </a:solidFill>
                <a:latin typeface="Epilogue"/>
                <a:ea typeface="Epilogue"/>
              </a:rPr>
              <a:t>IoT devices facilitate seamless communication and connectivity between devices, allowing for smoother interactions and better coordination.</a:t>
            </a:r>
            <a:endParaRPr b="0" lang="fr-FR" sz="1750" spc="-1" strike="noStrike">
              <a:solidFill>
                <a:srgbClr val="000000"/>
              </a:solidFill>
              <a:latin typeface="Arial"/>
            </a:endParaRPr>
          </a:p>
        </p:txBody>
      </p:sp>
      <p:pic>
        <p:nvPicPr>
          <p:cNvPr id="79" name="Image 0" descr="preencoded.png">
            <a:hlinkClick r:id="rId1"/>
          </p:cNvPr>
          <p:cNvPicPr/>
          <p:nvPr/>
        </p:nvPicPr>
        <p:blipFill>
          <a:blip r:embed="rId2"/>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Shape 0"/>
          <p:cNvSpPr/>
          <p:nvPr/>
        </p:nvSpPr>
        <p:spPr>
          <a:xfrm>
            <a:off x="0" y="0"/>
            <a:ext cx="14630040" cy="8229240"/>
          </a:xfrm>
          <a:prstGeom prst="rect">
            <a:avLst/>
          </a:prstGeom>
          <a:solidFill>
            <a:srgbClr val="a8afcc"/>
          </a:solid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81" name="Shape 1"/>
          <p:cNvSpPr/>
          <p:nvPr/>
        </p:nvSpPr>
        <p:spPr>
          <a:xfrm>
            <a:off x="0" y="0"/>
            <a:ext cx="14630040" cy="8229240"/>
          </a:xfrm>
          <a:prstGeom prst="rect">
            <a:avLst/>
          </a:prstGeom>
          <a:solidFill>
            <a:srgbClr val="080e26"/>
          </a:solidFill>
          <a:ln w="13097">
            <a:solidFill>
              <a:srgbClr val="565151"/>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82" name="Text 2"/>
          <p:cNvSpPr/>
          <p:nvPr/>
        </p:nvSpPr>
        <p:spPr>
          <a:xfrm>
            <a:off x="786600" y="909360"/>
            <a:ext cx="6149160" cy="655200"/>
          </a:xfrm>
          <a:prstGeom prst="rect">
            <a:avLst/>
          </a:prstGeom>
          <a:noFill/>
          <a:ln w="0">
            <a:noFill/>
          </a:ln>
        </p:spPr>
        <p:style>
          <a:lnRef idx="0"/>
          <a:fillRef idx="0"/>
          <a:effectRef idx="0"/>
          <a:fontRef idx="minor"/>
        </p:style>
        <p:txBody>
          <a:bodyPr wrap="none" lIns="90000" rIns="90000" tIns="45000" bIns="45000" anchor="t">
            <a:noAutofit/>
          </a:bodyPr>
          <a:p>
            <a:pPr>
              <a:lnSpc>
                <a:spcPts val="5162"/>
              </a:lnSpc>
              <a:tabLst>
                <a:tab algn="l" pos="0"/>
              </a:tabLst>
            </a:pPr>
            <a:r>
              <a:rPr b="0" lang="en-US" sz="4130" spc="-1" strike="noStrike">
                <a:solidFill>
                  <a:srgbClr val="ffffff"/>
                </a:solidFill>
                <a:latin typeface="Fraunces"/>
                <a:ea typeface="Fraunces"/>
              </a:rPr>
              <a:t>Disadvantages of the IoT</a:t>
            </a:r>
            <a:endParaRPr b="0" lang="fr-FR" sz="4130" spc="-1" strike="noStrike">
              <a:solidFill>
                <a:srgbClr val="000000"/>
              </a:solidFill>
              <a:latin typeface="Arial"/>
            </a:endParaRPr>
          </a:p>
        </p:txBody>
      </p:sp>
      <p:sp>
        <p:nvSpPr>
          <p:cNvPr id="83" name="Shape 3"/>
          <p:cNvSpPr/>
          <p:nvPr/>
        </p:nvSpPr>
        <p:spPr>
          <a:xfrm>
            <a:off x="786600" y="2043360"/>
            <a:ext cx="471600" cy="471600"/>
          </a:xfrm>
          <a:prstGeom prst="roundRect">
            <a:avLst>
              <a:gd name="adj" fmla="val 20001"/>
            </a:avLst>
          </a:prstGeom>
          <a:solidFill>
            <a:srgbClr val="283157"/>
          </a:solidFill>
          <a:ln w="13097">
            <a:solidFill>
              <a:srgbClr val="303b69"/>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84" name="Text 4"/>
          <p:cNvSpPr/>
          <p:nvPr/>
        </p:nvSpPr>
        <p:spPr>
          <a:xfrm>
            <a:off x="950040" y="2082600"/>
            <a:ext cx="144360" cy="392760"/>
          </a:xfrm>
          <a:prstGeom prst="rect">
            <a:avLst/>
          </a:prstGeom>
          <a:noFill/>
          <a:ln w="0">
            <a:noFill/>
          </a:ln>
        </p:spPr>
        <p:style>
          <a:lnRef idx="0"/>
          <a:fillRef idx="0"/>
          <a:effectRef idx="0"/>
          <a:fontRef idx="minor"/>
        </p:style>
        <p:txBody>
          <a:bodyPr wrap="none" lIns="90000" rIns="90000" tIns="45000" bIns="45000" anchor="t">
            <a:noAutofit/>
          </a:bodyPr>
          <a:p>
            <a:pPr algn="ctr">
              <a:lnSpc>
                <a:spcPts val="3098"/>
              </a:lnSpc>
              <a:tabLst>
                <a:tab algn="l" pos="0"/>
              </a:tabLst>
            </a:pPr>
            <a:r>
              <a:rPr b="0" lang="en-US" sz="2480" spc="-1" strike="noStrike">
                <a:solidFill>
                  <a:srgbClr val="ebecef"/>
                </a:solidFill>
                <a:latin typeface="Fraunces"/>
                <a:ea typeface="Fraunces"/>
              </a:rPr>
              <a:t>1</a:t>
            </a:r>
            <a:endParaRPr b="0" lang="fr-FR" sz="2480" spc="-1" strike="noStrike">
              <a:solidFill>
                <a:srgbClr val="000000"/>
              </a:solidFill>
              <a:latin typeface="Arial"/>
            </a:endParaRPr>
          </a:p>
        </p:txBody>
      </p:sp>
      <p:sp>
        <p:nvSpPr>
          <p:cNvPr id="85" name="Text 5"/>
          <p:cNvSpPr/>
          <p:nvPr/>
        </p:nvSpPr>
        <p:spPr>
          <a:xfrm>
            <a:off x="1468080" y="2115720"/>
            <a:ext cx="2998800" cy="654840"/>
          </a:xfrm>
          <a:prstGeom prst="rect">
            <a:avLst/>
          </a:prstGeom>
          <a:noFill/>
          <a:ln w="0">
            <a:noFill/>
          </a:ln>
        </p:spPr>
        <p:style>
          <a:lnRef idx="0"/>
          <a:fillRef idx="0"/>
          <a:effectRef idx="0"/>
          <a:fontRef idx="minor"/>
        </p:style>
        <p:txBody>
          <a:bodyPr lIns="90000" rIns="90000" tIns="45000" bIns="45000" anchor="t">
            <a:noAutofit/>
          </a:bodyPr>
          <a:p>
            <a:pPr>
              <a:lnSpc>
                <a:spcPts val="2582"/>
              </a:lnSpc>
              <a:tabLst>
                <a:tab algn="l" pos="0"/>
              </a:tabLst>
            </a:pPr>
            <a:r>
              <a:rPr b="0" lang="en-US" sz="2060" spc="-1" strike="noStrike">
                <a:solidFill>
                  <a:srgbClr val="ebecef"/>
                </a:solidFill>
                <a:latin typeface="Fraunces"/>
                <a:ea typeface="Fraunces"/>
              </a:rPr>
              <a:t>Security and privacy concerns</a:t>
            </a:r>
            <a:endParaRPr b="0" lang="fr-FR" sz="2060" spc="-1" strike="noStrike">
              <a:solidFill>
                <a:srgbClr val="000000"/>
              </a:solidFill>
              <a:latin typeface="Arial"/>
            </a:endParaRPr>
          </a:p>
        </p:txBody>
      </p:sp>
      <p:sp>
        <p:nvSpPr>
          <p:cNvPr id="86" name="Text 6"/>
          <p:cNvSpPr/>
          <p:nvPr/>
        </p:nvSpPr>
        <p:spPr>
          <a:xfrm>
            <a:off x="1468080" y="2980440"/>
            <a:ext cx="2998800" cy="2013480"/>
          </a:xfrm>
          <a:prstGeom prst="rect">
            <a:avLst/>
          </a:prstGeom>
          <a:noFill/>
          <a:ln w="0">
            <a:noFill/>
          </a:ln>
        </p:spPr>
        <p:style>
          <a:lnRef idx="0"/>
          <a:fillRef idx="0"/>
          <a:effectRef idx="0"/>
          <a:fontRef idx="minor"/>
        </p:style>
        <p:txBody>
          <a:bodyPr lIns="90000" rIns="90000" tIns="45000" bIns="45000" anchor="t">
            <a:noAutofit/>
          </a:bodyPr>
          <a:p>
            <a:pPr>
              <a:lnSpc>
                <a:spcPts val="2642"/>
              </a:lnSpc>
              <a:tabLst>
                <a:tab algn="l" pos="0"/>
              </a:tabLst>
            </a:pPr>
            <a:r>
              <a:rPr b="0" lang="en-US" sz="1650" spc="-1" strike="noStrike">
                <a:solidFill>
                  <a:srgbClr val="ebecef"/>
                </a:solidFill>
                <a:latin typeface="Epilogue"/>
                <a:ea typeface="Epilogue"/>
              </a:rPr>
              <a:t>The vast network of connected devices poses security risks, as hackers can potentially breach systems and access sensitive information.</a:t>
            </a:r>
            <a:endParaRPr b="0" lang="fr-FR" sz="1650" spc="-1" strike="noStrike">
              <a:solidFill>
                <a:srgbClr val="000000"/>
              </a:solidFill>
              <a:latin typeface="Arial"/>
            </a:endParaRPr>
          </a:p>
        </p:txBody>
      </p:sp>
      <p:sp>
        <p:nvSpPr>
          <p:cNvPr id="87" name="Shape 7"/>
          <p:cNvSpPr/>
          <p:nvPr/>
        </p:nvSpPr>
        <p:spPr>
          <a:xfrm>
            <a:off x="4676760" y="2043360"/>
            <a:ext cx="471600" cy="471600"/>
          </a:xfrm>
          <a:prstGeom prst="roundRect">
            <a:avLst>
              <a:gd name="adj" fmla="val 20001"/>
            </a:avLst>
          </a:prstGeom>
          <a:solidFill>
            <a:srgbClr val="283157"/>
          </a:solidFill>
          <a:ln w="13097">
            <a:solidFill>
              <a:srgbClr val="303b69"/>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88" name="Text 8"/>
          <p:cNvSpPr/>
          <p:nvPr/>
        </p:nvSpPr>
        <p:spPr>
          <a:xfrm>
            <a:off x="4817520" y="2082600"/>
            <a:ext cx="190080" cy="392760"/>
          </a:xfrm>
          <a:prstGeom prst="rect">
            <a:avLst/>
          </a:prstGeom>
          <a:noFill/>
          <a:ln w="0">
            <a:noFill/>
          </a:ln>
        </p:spPr>
        <p:style>
          <a:lnRef idx="0"/>
          <a:fillRef idx="0"/>
          <a:effectRef idx="0"/>
          <a:fontRef idx="minor"/>
        </p:style>
        <p:txBody>
          <a:bodyPr wrap="none" lIns="90000" rIns="90000" tIns="45000" bIns="45000" anchor="t">
            <a:noAutofit/>
          </a:bodyPr>
          <a:p>
            <a:pPr algn="ctr">
              <a:lnSpc>
                <a:spcPts val="3098"/>
              </a:lnSpc>
              <a:tabLst>
                <a:tab algn="l" pos="0"/>
              </a:tabLst>
            </a:pPr>
            <a:r>
              <a:rPr b="0" lang="en-US" sz="2480" spc="-1" strike="noStrike">
                <a:solidFill>
                  <a:srgbClr val="ebecef"/>
                </a:solidFill>
                <a:latin typeface="Fraunces"/>
                <a:ea typeface="Fraunces"/>
              </a:rPr>
              <a:t>2</a:t>
            </a:r>
            <a:endParaRPr b="0" lang="fr-FR" sz="2480" spc="-1" strike="noStrike">
              <a:solidFill>
                <a:srgbClr val="000000"/>
              </a:solidFill>
              <a:latin typeface="Arial"/>
            </a:endParaRPr>
          </a:p>
        </p:txBody>
      </p:sp>
      <p:sp>
        <p:nvSpPr>
          <p:cNvPr id="89" name="Text 9"/>
          <p:cNvSpPr/>
          <p:nvPr/>
        </p:nvSpPr>
        <p:spPr>
          <a:xfrm>
            <a:off x="5358600" y="2115720"/>
            <a:ext cx="2998800" cy="654840"/>
          </a:xfrm>
          <a:prstGeom prst="rect">
            <a:avLst/>
          </a:prstGeom>
          <a:noFill/>
          <a:ln w="0">
            <a:noFill/>
          </a:ln>
        </p:spPr>
        <p:style>
          <a:lnRef idx="0"/>
          <a:fillRef idx="0"/>
          <a:effectRef idx="0"/>
          <a:fontRef idx="minor"/>
        </p:style>
        <p:txBody>
          <a:bodyPr lIns="90000" rIns="90000" tIns="45000" bIns="45000" anchor="t">
            <a:noAutofit/>
          </a:bodyPr>
          <a:p>
            <a:pPr>
              <a:lnSpc>
                <a:spcPts val="2582"/>
              </a:lnSpc>
              <a:tabLst>
                <a:tab algn="l" pos="0"/>
              </a:tabLst>
            </a:pPr>
            <a:r>
              <a:rPr b="0" lang="en-US" sz="2060" spc="-1" strike="noStrike">
                <a:solidFill>
                  <a:srgbClr val="ebecef"/>
                </a:solidFill>
                <a:latin typeface="Fraunces"/>
                <a:ea typeface="Fraunces"/>
              </a:rPr>
              <a:t>Complexity and integration challenges</a:t>
            </a:r>
            <a:endParaRPr b="0" lang="fr-FR" sz="2060" spc="-1" strike="noStrike">
              <a:solidFill>
                <a:srgbClr val="000000"/>
              </a:solidFill>
              <a:latin typeface="Arial"/>
            </a:endParaRPr>
          </a:p>
        </p:txBody>
      </p:sp>
      <p:sp>
        <p:nvSpPr>
          <p:cNvPr id="90" name="Text 10"/>
          <p:cNvSpPr/>
          <p:nvPr/>
        </p:nvSpPr>
        <p:spPr>
          <a:xfrm>
            <a:off x="5358600" y="2980440"/>
            <a:ext cx="2998800" cy="2349000"/>
          </a:xfrm>
          <a:prstGeom prst="rect">
            <a:avLst/>
          </a:prstGeom>
          <a:noFill/>
          <a:ln w="0">
            <a:noFill/>
          </a:ln>
        </p:spPr>
        <p:style>
          <a:lnRef idx="0"/>
          <a:fillRef idx="0"/>
          <a:effectRef idx="0"/>
          <a:fontRef idx="minor"/>
        </p:style>
        <p:txBody>
          <a:bodyPr lIns="90000" rIns="90000" tIns="45000" bIns="45000" anchor="t">
            <a:noAutofit/>
          </a:bodyPr>
          <a:p>
            <a:pPr>
              <a:lnSpc>
                <a:spcPts val="2642"/>
              </a:lnSpc>
              <a:tabLst>
                <a:tab algn="l" pos="0"/>
              </a:tabLst>
            </a:pPr>
            <a:r>
              <a:rPr b="0" lang="en-US" sz="1650" spc="-1" strike="noStrike">
                <a:solidFill>
                  <a:srgbClr val="ebecef"/>
                </a:solidFill>
                <a:latin typeface="Epilogue"/>
                <a:ea typeface="Epilogue"/>
              </a:rPr>
              <a:t>Implementing and integrating IoT systems can be complex and challenging, requiring expertise in various domains, such as hardware, software, and data management.</a:t>
            </a:r>
            <a:endParaRPr b="0" lang="fr-FR" sz="1650" spc="-1" strike="noStrike">
              <a:solidFill>
                <a:srgbClr val="000000"/>
              </a:solidFill>
              <a:latin typeface="Arial"/>
            </a:endParaRPr>
          </a:p>
        </p:txBody>
      </p:sp>
      <p:sp>
        <p:nvSpPr>
          <p:cNvPr id="91" name="Shape 11"/>
          <p:cNvSpPr/>
          <p:nvPr/>
        </p:nvSpPr>
        <p:spPr>
          <a:xfrm>
            <a:off x="786600" y="5703480"/>
            <a:ext cx="471600" cy="471600"/>
          </a:xfrm>
          <a:prstGeom prst="roundRect">
            <a:avLst>
              <a:gd name="adj" fmla="val 20001"/>
            </a:avLst>
          </a:prstGeom>
          <a:solidFill>
            <a:srgbClr val="283157"/>
          </a:solidFill>
          <a:ln w="13097">
            <a:solidFill>
              <a:srgbClr val="303b69"/>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92" name="Text 12"/>
          <p:cNvSpPr/>
          <p:nvPr/>
        </p:nvSpPr>
        <p:spPr>
          <a:xfrm>
            <a:off x="934920" y="5742720"/>
            <a:ext cx="174960" cy="392760"/>
          </a:xfrm>
          <a:prstGeom prst="rect">
            <a:avLst/>
          </a:prstGeom>
          <a:noFill/>
          <a:ln w="0">
            <a:noFill/>
          </a:ln>
        </p:spPr>
        <p:style>
          <a:lnRef idx="0"/>
          <a:fillRef idx="0"/>
          <a:effectRef idx="0"/>
          <a:fontRef idx="minor"/>
        </p:style>
        <p:txBody>
          <a:bodyPr wrap="none" lIns="90000" rIns="90000" tIns="45000" bIns="45000" anchor="t">
            <a:noAutofit/>
          </a:bodyPr>
          <a:p>
            <a:pPr algn="ctr">
              <a:lnSpc>
                <a:spcPts val="3098"/>
              </a:lnSpc>
              <a:tabLst>
                <a:tab algn="l" pos="0"/>
              </a:tabLst>
            </a:pPr>
            <a:r>
              <a:rPr b="0" lang="en-US" sz="2480" spc="-1" strike="noStrike">
                <a:solidFill>
                  <a:srgbClr val="ebecef"/>
                </a:solidFill>
                <a:latin typeface="Fraunces"/>
                <a:ea typeface="Fraunces"/>
              </a:rPr>
              <a:t>3</a:t>
            </a:r>
            <a:endParaRPr b="0" lang="fr-FR" sz="2480" spc="-1" strike="noStrike">
              <a:solidFill>
                <a:srgbClr val="000000"/>
              </a:solidFill>
              <a:latin typeface="Arial"/>
            </a:endParaRPr>
          </a:p>
        </p:txBody>
      </p:sp>
      <p:sp>
        <p:nvSpPr>
          <p:cNvPr id="93" name="Text 13"/>
          <p:cNvSpPr/>
          <p:nvPr/>
        </p:nvSpPr>
        <p:spPr>
          <a:xfrm>
            <a:off x="1468080" y="5775840"/>
            <a:ext cx="2186640" cy="327240"/>
          </a:xfrm>
          <a:prstGeom prst="rect">
            <a:avLst/>
          </a:prstGeom>
          <a:noFill/>
          <a:ln w="0">
            <a:noFill/>
          </a:ln>
        </p:spPr>
        <p:style>
          <a:lnRef idx="0"/>
          <a:fillRef idx="0"/>
          <a:effectRef idx="0"/>
          <a:fontRef idx="minor"/>
        </p:style>
        <p:txBody>
          <a:bodyPr wrap="none" lIns="90000" rIns="90000" tIns="45000" bIns="45000" anchor="t">
            <a:noAutofit/>
          </a:bodyPr>
          <a:p>
            <a:pPr>
              <a:lnSpc>
                <a:spcPts val="2582"/>
              </a:lnSpc>
              <a:tabLst>
                <a:tab algn="l" pos="0"/>
              </a:tabLst>
            </a:pPr>
            <a:r>
              <a:rPr b="0" lang="en-US" sz="2060" spc="-1" strike="noStrike">
                <a:solidFill>
                  <a:srgbClr val="ebecef"/>
                </a:solidFill>
                <a:latin typeface="Fraunces"/>
                <a:ea typeface="Fraunces"/>
              </a:rPr>
              <a:t>Cost implications</a:t>
            </a:r>
            <a:endParaRPr b="0" lang="fr-FR" sz="2060" spc="-1" strike="noStrike">
              <a:solidFill>
                <a:srgbClr val="000000"/>
              </a:solidFill>
              <a:latin typeface="Arial"/>
            </a:endParaRPr>
          </a:p>
        </p:txBody>
      </p:sp>
      <p:sp>
        <p:nvSpPr>
          <p:cNvPr id="94" name="Text 14"/>
          <p:cNvSpPr/>
          <p:nvPr/>
        </p:nvSpPr>
        <p:spPr>
          <a:xfrm>
            <a:off x="1468080" y="6312960"/>
            <a:ext cx="6888960" cy="1006560"/>
          </a:xfrm>
          <a:prstGeom prst="rect">
            <a:avLst/>
          </a:prstGeom>
          <a:noFill/>
          <a:ln w="0">
            <a:noFill/>
          </a:ln>
        </p:spPr>
        <p:style>
          <a:lnRef idx="0"/>
          <a:fillRef idx="0"/>
          <a:effectRef idx="0"/>
          <a:fontRef idx="minor"/>
        </p:style>
        <p:txBody>
          <a:bodyPr lIns="90000" rIns="90000" tIns="45000" bIns="45000" anchor="t">
            <a:noAutofit/>
          </a:bodyPr>
          <a:p>
            <a:pPr>
              <a:lnSpc>
                <a:spcPts val="2642"/>
              </a:lnSpc>
              <a:tabLst>
                <a:tab algn="l" pos="0"/>
              </a:tabLst>
            </a:pPr>
            <a:r>
              <a:rPr b="0" lang="en-US" sz="1650" spc="-1" strike="noStrike">
                <a:solidFill>
                  <a:srgbClr val="ebecef"/>
                </a:solidFill>
                <a:latin typeface="Epilogue"/>
                <a:ea typeface="Epilogue"/>
              </a:rPr>
              <a:t>Adopting IoT technologies often involves significant financial investments in infrastructure, equipment, and maintenance, making it a potential barrier for smaller businesses.</a:t>
            </a:r>
            <a:endParaRPr b="0" lang="fr-FR" sz="1650" spc="-1" strike="noStrike">
              <a:solidFill>
                <a:srgbClr val="000000"/>
              </a:solidFill>
              <a:latin typeface="Arial"/>
            </a:endParaRPr>
          </a:p>
        </p:txBody>
      </p:sp>
      <p:pic>
        <p:nvPicPr>
          <p:cNvPr id="95" name="Image 0" descr="preencoded.png"/>
          <p:cNvPicPr/>
          <p:nvPr/>
        </p:nvPicPr>
        <p:blipFill>
          <a:blip r:embed="rId1"/>
          <a:stretch/>
        </p:blipFill>
        <p:spPr>
          <a:xfrm>
            <a:off x="9144000" y="0"/>
            <a:ext cx="5486040" cy="8229240"/>
          </a:xfrm>
          <a:prstGeom prst="rect">
            <a:avLst/>
          </a:prstGeom>
          <a:ln w="0">
            <a:noFill/>
          </a:ln>
        </p:spPr>
      </p:pic>
      <p:pic>
        <p:nvPicPr>
          <p:cNvPr id="96" name="Image 1" descr="preencoded.png">
            <a:hlinkClick r:id="rId2"/>
          </p:cNvPr>
          <p:cNvPicPr/>
          <p:nvPr/>
        </p:nvPicPr>
        <p:blipFill>
          <a:blip r:embed="rId3"/>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Shape 0"/>
          <p:cNvSpPr/>
          <p:nvPr/>
        </p:nvSpPr>
        <p:spPr>
          <a:xfrm>
            <a:off x="0" y="0"/>
            <a:ext cx="14630040" cy="8229240"/>
          </a:xfrm>
          <a:prstGeom prst="rect">
            <a:avLst/>
          </a:prstGeom>
          <a:solidFill>
            <a:srgbClr val="a8afcc"/>
          </a:solid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98" name="Shape 1"/>
          <p:cNvSpPr/>
          <p:nvPr/>
        </p:nvSpPr>
        <p:spPr>
          <a:xfrm>
            <a:off x="0" y="0"/>
            <a:ext cx="14630040" cy="8229240"/>
          </a:xfrm>
          <a:prstGeom prst="rect">
            <a:avLst/>
          </a:prstGeom>
          <a:solidFill>
            <a:srgbClr val="080e26"/>
          </a:solidFill>
          <a:ln w="13811">
            <a:solidFill>
              <a:srgbClr val="565151"/>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99" name="Text 2"/>
          <p:cNvSpPr/>
          <p:nvPr/>
        </p:nvSpPr>
        <p:spPr>
          <a:xfrm>
            <a:off x="833040" y="2543040"/>
            <a:ext cx="7477200" cy="1388520"/>
          </a:xfrm>
          <a:prstGeom prst="rect">
            <a:avLst/>
          </a:prstGeom>
          <a:noFill/>
          <a:ln w="0">
            <a:noFill/>
          </a:ln>
        </p:spPr>
        <p:style>
          <a:lnRef idx="0"/>
          <a:fillRef idx="0"/>
          <a:effectRef idx="0"/>
          <a:fontRef idx="minor"/>
        </p:style>
        <p:txBody>
          <a:bodyPr lIns="90000" rIns="90000" tIns="45000" bIns="45000" anchor="t">
            <a:noAutofit/>
          </a:bodyPr>
          <a:p>
            <a:pPr>
              <a:lnSpc>
                <a:spcPts val="5468"/>
              </a:lnSpc>
              <a:tabLst>
                <a:tab algn="l" pos="0"/>
              </a:tabLst>
            </a:pPr>
            <a:r>
              <a:rPr b="0" lang="en-US" sz="4370" spc="-1" strike="noStrike">
                <a:solidFill>
                  <a:srgbClr val="ffffff"/>
                </a:solidFill>
                <a:latin typeface="Fraunces"/>
                <a:ea typeface="Fraunces"/>
              </a:rPr>
              <a:t>Conclusion and future prospects of the IoT</a:t>
            </a:r>
            <a:endParaRPr b="0" lang="fr-FR" sz="4370" spc="-1" strike="noStrike">
              <a:solidFill>
                <a:srgbClr val="000000"/>
              </a:solidFill>
              <a:latin typeface="Arial"/>
            </a:endParaRPr>
          </a:p>
        </p:txBody>
      </p:sp>
      <p:sp>
        <p:nvSpPr>
          <p:cNvPr id="100" name="Text 3"/>
          <p:cNvSpPr/>
          <p:nvPr/>
        </p:nvSpPr>
        <p:spPr>
          <a:xfrm>
            <a:off x="833040" y="4264920"/>
            <a:ext cx="7477200" cy="1421280"/>
          </a:xfrm>
          <a:prstGeom prst="rect">
            <a:avLst/>
          </a:prstGeom>
          <a:noFill/>
          <a:ln w="0">
            <a:noFill/>
          </a:ln>
        </p:spPr>
        <p:style>
          <a:lnRef idx="0"/>
          <a:fillRef idx="0"/>
          <a:effectRef idx="0"/>
          <a:fontRef idx="minor"/>
        </p:style>
        <p:txBody>
          <a:bodyPr lIns="90000" rIns="90000" tIns="45000" bIns="45000" anchor="t">
            <a:noAutofit/>
          </a:bodyPr>
          <a:p>
            <a:pPr>
              <a:lnSpc>
                <a:spcPts val="2798"/>
              </a:lnSpc>
              <a:tabLst>
                <a:tab algn="l" pos="0"/>
              </a:tabLst>
            </a:pPr>
            <a:r>
              <a:rPr b="0" lang="en-US" sz="1750" spc="-1" strike="noStrike">
                <a:solidFill>
                  <a:srgbClr val="ebecef"/>
                </a:solidFill>
                <a:latin typeface="Epilogue"/>
                <a:ea typeface="Epilogue"/>
              </a:rPr>
              <a:t>Despite its challenges, the IoT has immense potential to revolutionize industries and improve our daily lives. As technology advances and security measures strengthen, the IoT's impact will continue to grow.</a:t>
            </a:r>
            <a:endParaRPr b="0" lang="fr-FR" sz="1750" spc="-1" strike="noStrike">
              <a:solidFill>
                <a:srgbClr val="000000"/>
              </a:solidFill>
              <a:latin typeface="Arial"/>
            </a:endParaRPr>
          </a:p>
        </p:txBody>
      </p:sp>
      <p:pic>
        <p:nvPicPr>
          <p:cNvPr id="101" name="Image 0" descr="preencoded.png"/>
          <p:cNvPicPr/>
          <p:nvPr/>
        </p:nvPicPr>
        <p:blipFill>
          <a:blip r:embed="rId1"/>
          <a:stretch/>
        </p:blipFill>
        <p:spPr>
          <a:xfrm>
            <a:off x="9144000" y="0"/>
            <a:ext cx="5486040" cy="8229240"/>
          </a:xfrm>
          <a:prstGeom prst="rect">
            <a:avLst/>
          </a:prstGeom>
          <a:ln w="0">
            <a:noFill/>
          </a:ln>
        </p:spPr>
      </p:pic>
      <p:pic>
        <p:nvPicPr>
          <p:cNvPr id="102" name="Image 1" descr="preencoded.png">
            <a:hlinkClick r:id="rId2"/>
          </p:cNvPr>
          <p:cNvPicPr/>
          <p:nvPr/>
        </p:nvPicPr>
        <p:blipFill>
          <a:blip r:embed="rId3"/>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LibreOffice/7.5.7.1$Linux_X86_64 LibreOffice_project/50$Build-1</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2023-10-13T15:07:16Z</dcterms:created>
  <dc:creator>PptxGenJS</dc:creator>
  <dc:description/>
  <dc:language>fr-FR</dc:language>
  <cp:lastModifiedBy/>
  <dcterms:modified xsi:type="dcterms:W3CDTF">2023-11-14T07:28:23Z</dcterms:modified>
  <cp:revision>3</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On-screen Show (16:9)</vt:lpwstr>
  </property>
  <property fmtid="{D5CDD505-2E9C-101B-9397-08002B2CF9AE}" pid="4" name="Slides">
    <vt:i4>6</vt:i4>
  </property>
</Properties>
</file>