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348" r:id="rId3"/>
    <p:sldId id="332" r:id="rId4"/>
    <p:sldId id="333" r:id="rId5"/>
    <p:sldId id="334" r:id="rId6"/>
    <p:sldId id="330" r:id="rId7"/>
    <p:sldId id="349" r:id="rId8"/>
    <p:sldId id="335" r:id="rId9"/>
    <p:sldId id="336" r:id="rId10"/>
    <p:sldId id="337" r:id="rId11"/>
    <p:sldId id="350" r:id="rId12"/>
    <p:sldId id="338" r:id="rId13"/>
    <p:sldId id="339" r:id="rId14"/>
    <p:sldId id="340" r:id="rId15"/>
    <p:sldId id="341" r:id="rId16"/>
    <p:sldId id="351" r:id="rId17"/>
    <p:sldId id="352" r:id="rId18"/>
    <p:sldId id="342" r:id="rId19"/>
    <p:sldId id="353" r:id="rId20"/>
    <p:sldId id="354" r:id="rId21"/>
    <p:sldId id="355" r:id="rId22"/>
    <p:sldId id="356" r:id="rId23"/>
    <p:sldId id="357" r:id="rId24"/>
    <p:sldId id="358" r:id="rId25"/>
    <p:sldId id="343" r:id="rId26"/>
    <p:sldId id="345" r:id="rId27"/>
    <p:sldId id="346" r:id="rId28"/>
    <p:sldId id="347" r:id="rId29"/>
    <p:sldId id="300" r:id="rId30"/>
    <p:sldId id="303" r:id="rId31"/>
    <p:sldId id="304" r:id="rId32"/>
    <p:sldId id="306" r:id="rId33"/>
    <p:sldId id="308" r:id="rId34"/>
    <p:sldId id="327" r:id="rId35"/>
    <p:sldId id="315" r:id="rId36"/>
    <p:sldId id="316" r:id="rId37"/>
    <p:sldId id="321" r:id="rId38"/>
    <p:sldId id="322" r:id="rId39"/>
    <p:sldId id="323" r:id="rId40"/>
    <p:sldId id="324" r:id="rId41"/>
    <p:sldId id="325" r:id="rId42"/>
    <p:sldId id="326" r:id="rId43"/>
  </p:sldIdLst>
  <p:sldSz cx="12192000" cy="6858000"/>
  <p:notesSz cx="10234613" cy="71040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62" autoAdjust="0"/>
    <p:restoredTop sz="94280" autoAdjust="0"/>
  </p:normalViewPr>
  <p:slideViewPr>
    <p:cSldViewPr snapToGrid="0">
      <p:cViewPr varScale="1">
        <p:scale>
          <a:sx n="57" d="100"/>
          <a:sy n="57" d="100"/>
        </p:scale>
        <p:origin x="48" y="2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1" d="100"/>
          <a:sy n="71" d="100"/>
        </p:scale>
        <p:origin x="176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434999" cy="356437"/>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sz="quarter" idx="1"/>
          </p:nvPr>
        </p:nvSpPr>
        <p:spPr>
          <a:xfrm>
            <a:off x="5797246" y="0"/>
            <a:ext cx="4434999" cy="356437"/>
          </a:xfrm>
          <a:prstGeom prst="rect">
            <a:avLst/>
          </a:prstGeom>
        </p:spPr>
        <p:txBody>
          <a:bodyPr vert="horz" lIns="99075" tIns="49538" rIns="99075" bIns="49538" rtlCol="0"/>
          <a:lstStyle>
            <a:lvl1pPr algn="r">
              <a:defRPr sz="1300"/>
            </a:lvl1pPr>
          </a:lstStyle>
          <a:p>
            <a:fld id="{547E38AC-19AF-4F8D-BDC4-1238FF1DA17D}" type="datetimeFigureOut">
              <a:rPr lang="fr-FR" smtClean="0"/>
              <a:t>26/04/2023</a:t>
            </a:fld>
            <a:endParaRPr lang="fr-FR"/>
          </a:p>
        </p:txBody>
      </p:sp>
      <p:sp>
        <p:nvSpPr>
          <p:cNvPr id="4" name="Espace réservé du pied de page 3"/>
          <p:cNvSpPr>
            <a:spLocks noGrp="1"/>
          </p:cNvSpPr>
          <p:nvPr>
            <p:ph type="ftr" sz="quarter" idx="2"/>
          </p:nvPr>
        </p:nvSpPr>
        <p:spPr>
          <a:xfrm>
            <a:off x="0" y="6747628"/>
            <a:ext cx="4434999" cy="356436"/>
          </a:xfrm>
          <a:prstGeom prst="rect">
            <a:avLst/>
          </a:prstGeom>
        </p:spPr>
        <p:txBody>
          <a:bodyPr vert="horz" lIns="99075" tIns="49538" rIns="99075" bIns="49538"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5797246" y="6747628"/>
            <a:ext cx="4434999" cy="356436"/>
          </a:xfrm>
          <a:prstGeom prst="rect">
            <a:avLst/>
          </a:prstGeom>
        </p:spPr>
        <p:txBody>
          <a:bodyPr vert="horz" lIns="99075" tIns="49538" rIns="99075" bIns="49538" rtlCol="0" anchor="b"/>
          <a:lstStyle>
            <a:lvl1pPr algn="r">
              <a:defRPr sz="1300"/>
            </a:lvl1pPr>
          </a:lstStyle>
          <a:p>
            <a:fld id="{450851CD-E547-49D7-8385-C23D07594FDF}" type="slidenum">
              <a:rPr lang="fr-FR" smtClean="0"/>
              <a:t>‹N°›</a:t>
            </a:fld>
            <a:endParaRPr lang="fr-FR"/>
          </a:p>
        </p:txBody>
      </p:sp>
    </p:spTree>
    <p:extLst>
      <p:ext uri="{BB962C8B-B14F-4D97-AF65-F5344CB8AC3E}">
        <p14:creationId xmlns:p14="http://schemas.microsoft.com/office/powerpoint/2010/main" val="3995103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434999" cy="356437"/>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5797246" y="0"/>
            <a:ext cx="4434999" cy="356437"/>
          </a:xfrm>
          <a:prstGeom prst="rect">
            <a:avLst/>
          </a:prstGeom>
        </p:spPr>
        <p:txBody>
          <a:bodyPr vert="horz" lIns="99075" tIns="49538" rIns="99075" bIns="49538" rtlCol="0"/>
          <a:lstStyle>
            <a:lvl1pPr algn="r">
              <a:defRPr sz="1300"/>
            </a:lvl1pPr>
          </a:lstStyle>
          <a:p>
            <a:fld id="{65C00B80-FD9D-44F1-A1BD-A29D6F512E0E}" type="datetimeFigureOut">
              <a:rPr lang="fr-FR" smtClean="0"/>
              <a:t>26/04/2023</a:t>
            </a:fld>
            <a:endParaRPr lang="fr-FR"/>
          </a:p>
        </p:txBody>
      </p:sp>
      <p:sp>
        <p:nvSpPr>
          <p:cNvPr id="4" name="Espace réservé de l'image des diapositives 3"/>
          <p:cNvSpPr>
            <a:spLocks noGrp="1" noRot="1" noChangeAspect="1"/>
          </p:cNvSpPr>
          <p:nvPr>
            <p:ph type="sldImg" idx="2"/>
          </p:nvPr>
        </p:nvSpPr>
        <p:spPr>
          <a:xfrm>
            <a:off x="2986088" y="887413"/>
            <a:ext cx="4264025" cy="2398712"/>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1023462" y="3418830"/>
            <a:ext cx="8187690" cy="2797225"/>
          </a:xfrm>
          <a:prstGeom prst="rect">
            <a:avLst/>
          </a:prstGeom>
        </p:spPr>
        <p:txBody>
          <a:bodyPr vert="horz" lIns="99075" tIns="49538" rIns="99075" bIns="4953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747628"/>
            <a:ext cx="4434999" cy="356436"/>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5797246" y="6747628"/>
            <a:ext cx="4434999" cy="356436"/>
          </a:xfrm>
          <a:prstGeom prst="rect">
            <a:avLst/>
          </a:prstGeom>
        </p:spPr>
        <p:txBody>
          <a:bodyPr vert="horz" lIns="99075" tIns="49538" rIns="99075" bIns="49538" rtlCol="0" anchor="b"/>
          <a:lstStyle>
            <a:lvl1pPr algn="r">
              <a:defRPr sz="1300"/>
            </a:lvl1pPr>
          </a:lstStyle>
          <a:p>
            <a:fld id="{896FA047-2430-43D7-A68E-AA3144687A4C}" type="slidenum">
              <a:rPr lang="fr-FR" smtClean="0"/>
              <a:t>‹N°›</a:t>
            </a:fld>
            <a:endParaRPr lang="fr-FR"/>
          </a:p>
        </p:txBody>
      </p:sp>
    </p:spTree>
    <p:extLst>
      <p:ext uri="{BB962C8B-B14F-4D97-AF65-F5344CB8AC3E}">
        <p14:creationId xmlns:p14="http://schemas.microsoft.com/office/powerpoint/2010/main" val="201880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72851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59443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646860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38937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653502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94941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785500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527548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157735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298497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80349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416042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922792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4284506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440237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74121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011714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168957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65560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440993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2300158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22210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337549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571958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767603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59609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555585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293482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1268696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03195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2811121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3514927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332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879772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618467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a:p>
        </p:txBody>
      </p:sp>
    </p:spTree>
    <p:extLst>
      <p:ext uri="{BB962C8B-B14F-4D97-AF65-F5344CB8AC3E}">
        <p14:creationId xmlns:p14="http://schemas.microsoft.com/office/powerpoint/2010/main" val="385495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56049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7150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90653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291837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ltLang="fr-FR" dirty="0"/>
          </a:p>
        </p:txBody>
      </p:sp>
    </p:spTree>
    <p:extLst>
      <p:ext uri="{BB962C8B-B14F-4D97-AF65-F5344CB8AC3E}">
        <p14:creationId xmlns:p14="http://schemas.microsoft.com/office/powerpoint/2010/main" val="183446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DD331346-4446-4AA3-B39F-82EFE69B8470}" type="datetime1">
              <a:rPr lang="fr-FR" smtClean="0"/>
              <a:t>26/04/2023</a:t>
            </a:fld>
            <a:endParaRPr lang="fr-FR"/>
          </a:p>
        </p:txBody>
      </p:sp>
      <p:sp>
        <p:nvSpPr>
          <p:cNvPr id="5" name="Espace réservé du pied de page 4"/>
          <p:cNvSpPr>
            <a:spLocks noGrp="1"/>
          </p:cNvSpPr>
          <p:nvPr>
            <p:ph type="ftr" sz="quarter" idx="11"/>
          </p:nvPr>
        </p:nvSpPr>
        <p:spPr/>
        <p:txBody>
          <a:bodyPr/>
          <a:lstStyle/>
          <a:p>
            <a:r>
              <a:rPr lang="pt-BR" smtClean="0"/>
              <a:t>Dr. E_H_B. TOURE / Inf3523 / UASZ</a:t>
            </a:r>
            <a:endParaRPr lang="fr-FR"/>
          </a:p>
        </p:txBody>
      </p:sp>
      <p:sp>
        <p:nvSpPr>
          <p:cNvPr id="6" name="Espace réservé du numéro de diapositive 5"/>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415017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D13F7A8-C097-47E9-9008-41CE4F9621BA}" type="datetime1">
              <a:rPr lang="fr-FR" smtClean="0"/>
              <a:t>26/04/2023</a:t>
            </a:fld>
            <a:endParaRPr lang="fr-FR"/>
          </a:p>
        </p:txBody>
      </p:sp>
      <p:sp>
        <p:nvSpPr>
          <p:cNvPr id="5" name="Espace réservé du pied de page 4"/>
          <p:cNvSpPr>
            <a:spLocks noGrp="1"/>
          </p:cNvSpPr>
          <p:nvPr>
            <p:ph type="ftr" sz="quarter" idx="11"/>
          </p:nvPr>
        </p:nvSpPr>
        <p:spPr/>
        <p:txBody>
          <a:bodyPr/>
          <a:lstStyle/>
          <a:p>
            <a:r>
              <a:rPr lang="pt-BR" smtClean="0"/>
              <a:t>Dr. E_H_B. TOURE / Inf3523 / UASZ</a:t>
            </a:r>
            <a:endParaRPr lang="fr-FR"/>
          </a:p>
        </p:txBody>
      </p:sp>
      <p:sp>
        <p:nvSpPr>
          <p:cNvPr id="6" name="Espace réservé du numéro de diapositive 5"/>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285950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AB851BC-CF2C-413D-8A63-A420AFC42A15}" type="datetime1">
              <a:rPr lang="fr-FR" smtClean="0"/>
              <a:t>26/04/2023</a:t>
            </a:fld>
            <a:endParaRPr lang="fr-FR"/>
          </a:p>
        </p:txBody>
      </p:sp>
      <p:sp>
        <p:nvSpPr>
          <p:cNvPr id="5" name="Espace réservé du pied de page 4"/>
          <p:cNvSpPr>
            <a:spLocks noGrp="1"/>
          </p:cNvSpPr>
          <p:nvPr>
            <p:ph type="ftr" sz="quarter" idx="11"/>
          </p:nvPr>
        </p:nvSpPr>
        <p:spPr/>
        <p:txBody>
          <a:bodyPr/>
          <a:lstStyle/>
          <a:p>
            <a:r>
              <a:rPr lang="pt-BR" smtClean="0"/>
              <a:t>Dr. E_H_B. TOURE / Inf3523 / UASZ</a:t>
            </a:r>
            <a:endParaRPr lang="fr-FR"/>
          </a:p>
        </p:txBody>
      </p:sp>
      <p:sp>
        <p:nvSpPr>
          <p:cNvPr id="6" name="Espace réservé du numéro de diapositive 5"/>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177316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FECD211-689B-4022-9F8E-4D8B61E15249}" type="datetime1">
              <a:rPr lang="fr-FR" smtClean="0"/>
              <a:t>26/04/2023</a:t>
            </a:fld>
            <a:endParaRPr lang="fr-FR"/>
          </a:p>
        </p:txBody>
      </p:sp>
      <p:sp>
        <p:nvSpPr>
          <p:cNvPr id="5" name="Espace réservé du pied de page 4"/>
          <p:cNvSpPr>
            <a:spLocks noGrp="1"/>
          </p:cNvSpPr>
          <p:nvPr>
            <p:ph type="ftr" sz="quarter" idx="11"/>
          </p:nvPr>
        </p:nvSpPr>
        <p:spPr/>
        <p:txBody>
          <a:bodyPr/>
          <a:lstStyle/>
          <a:p>
            <a:r>
              <a:rPr lang="pt-BR" smtClean="0"/>
              <a:t>Dr. E_H_B. TOURE / Inf3523 / UASZ</a:t>
            </a:r>
            <a:endParaRPr lang="fr-FR"/>
          </a:p>
        </p:txBody>
      </p:sp>
      <p:sp>
        <p:nvSpPr>
          <p:cNvPr id="6" name="Espace réservé du numéro de diapositive 5"/>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41260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DB02CE2A-BD0E-4DEE-B5A8-2532350402C4}" type="datetime1">
              <a:rPr lang="fr-FR" smtClean="0"/>
              <a:t>26/04/2023</a:t>
            </a:fld>
            <a:endParaRPr lang="fr-FR"/>
          </a:p>
        </p:txBody>
      </p:sp>
      <p:sp>
        <p:nvSpPr>
          <p:cNvPr id="5" name="Espace réservé du pied de page 4"/>
          <p:cNvSpPr>
            <a:spLocks noGrp="1"/>
          </p:cNvSpPr>
          <p:nvPr>
            <p:ph type="ftr" sz="quarter" idx="11"/>
          </p:nvPr>
        </p:nvSpPr>
        <p:spPr/>
        <p:txBody>
          <a:bodyPr/>
          <a:lstStyle/>
          <a:p>
            <a:r>
              <a:rPr lang="pt-BR" smtClean="0"/>
              <a:t>Dr. E_H_B. TOURE / Inf3523 / UASZ</a:t>
            </a:r>
            <a:endParaRPr lang="fr-FR"/>
          </a:p>
        </p:txBody>
      </p:sp>
      <p:sp>
        <p:nvSpPr>
          <p:cNvPr id="6" name="Espace réservé du numéro de diapositive 5"/>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334685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3EEE0B0-D3D1-4FEA-88C1-153DBF5908E6}" type="datetime1">
              <a:rPr lang="fr-FR" smtClean="0"/>
              <a:t>26/04/2023</a:t>
            </a:fld>
            <a:endParaRPr lang="fr-FR"/>
          </a:p>
        </p:txBody>
      </p:sp>
      <p:sp>
        <p:nvSpPr>
          <p:cNvPr id="6" name="Espace réservé du pied de page 5"/>
          <p:cNvSpPr>
            <a:spLocks noGrp="1"/>
          </p:cNvSpPr>
          <p:nvPr>
            <p:ph type="ftr" sz="quarter" idx="11"/>
          </p:nvPr>
        </p:nvSpPr>
        <p:spPr/>
        <p:txBody>
          <a:bodyPr/>
          <a:lstStyle/>
          <a:p>
            <a:r>
              <a:rPr lang="pt-BR" smtClean="0"/>
              <a:t>Dr. E_H_B. TOURE / Inf3523 / UASZ</a:t>
            </a:r>
            <a:endParaRPr lang="fr-FR"/>
          </a:p>
        </p:txBody>
      </p:sp>
      <p:sp>
        <p:nvSpPr>
          <p:cNvPr id="7" name="Espace réservé du numéro de diapositive 6"/>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197000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AB37A33-7C6E-497C-8BC3-03D3F9B3E180}" type="datetime1">
              <a:rPr lang="fr-FR" smtClean="0"/>
              <a:t>26/04/2023</a:t>
            </a:fld>
            <a:endParaRPr lang="fr-FR"/>
          </a:p>
        </p:txBody>
      </p:sp>
      <p:sp>
        <p:nvSpPr>
          <p:cNvPr id="8" name="Espace réservé du pied de page 7"/>
          <p:cNvSpPr>
            <a:spLocks noGrp="1"/>
          </p:cNvSpPr>
          <p:nvPr>
            <p:ph type="ftr" sz="quarter" idx="11"/>
          </p:nvPr>
        </p:nvSpPr>
        <p:spPr/>
        <p:txBody>
          <a:bodyPr/>
          <a:lstStyle/>
          <a:p>
            <a:r>
              <a:rPr lang="pt-BR" smtClean="0"/>
              <a:t>Dr. E_H_B. TOURE / Inf3523 / UASZ</a:t>
            </a:r>
            <a:endParaRPr lang="fr-FR"/>
          </a:p>
        </p:txBody>
      </p:sp>
      <p:sp>
        <p:nvSpPr>
          <p:cNvPr id="9" name="Espace réservé du numéro de diapositive 8"/>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4561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DDA3FD3-17D8-4B8B-A1B7-7E59EAECDA88}" type="datetime1">
              <a:rPr lang="fr-FR" smtClean="0"/>
              <a:t>26/04/2023</a:t>
            </a:fld>
            <a:endParaRPr lang="fr-FR"/>
          </a:p>
        </p:txBody>
      </p:sp>
      <p:sp>
        <p:nvSpPr>
          <p:cNvPr id="4" name="Espace réservé du pied de page 3"/>
          <p:cNvSpPr>
            <a:spLocks noGrp="1"/>
          </p:cNvSpPr>
          <p:nvPr>
            <p:ph type="ftr" sz="quarter" idx="11"/>
          </p:nvPr>
        </p:nvSpPr>
        <p:spPr/>
        <p:txBody>
          <a:bodyPr/>
          <a:lstStyle/>
          <a:p>
            <a:r>
              <a:rPr lang="pt-BR" smtClean="0"/>
              <a:t>Dr. E_H_B. TOURE / Inf3523 / UASZ</a:t>
            </a:r>
            <a:endParaRPr lang="fr-FR"/>
          </a:p>
        </p:txBody>
      </p:sp>
      <p:sp>
        <p:nvSpPr>
          <p:cNvPr id="5" name="Espace réservé du numéro de diapositive 4"/>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225799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58A135-EFF2-4605-8400-091809F29DE2}" type="datetime1">
              <a:rPr lang="fr-FR" smtClean="0"/>
              <a:t>26/04/2023</a:t>
            </a:fld>
            <a:endParaRPr lang="fr-FR"/>
          </a:p>
        </p:txBody>
      </p:sp>
      <p:sp>
        <p:nvSpPr>
          <p:cNvPr id="3" name="Espace réservé du pied de page 2"/>
          <p:cNvSpPr>
            <a:spLocks noGrp="1"/>
          </p:cNvSpPr>
          <p:nvPr>
            <p:ph type="ftr" sz="quarter" idx="11"/>
          </p:nvPr>
        </p:nvSpPr>
        <p:spPr/>
        <p:txBody>
          <a:bodyPr/>
          <a:lstStyle/>
          <a:p>
            <a:r>
              <a:rPr lang="pt-BR" smtClean="0"/>
              <a:t>Dr. E_H_B. TOURE / Inf3523 / UASZ</a:t>
            </a:r>
            <a:endParaRPr lang="fr-FR"/>
          </a:p>
        </p:txBody>
      </p:sp>
      <p:sp>
        <p:nvSpPr>
          <p:cNvPr id="4" name="Espace réservé du numéro de diapositive 3"/>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290231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D4575F-4EF8-47CC-8586-359758BB1E17}" type="datetime1">
              <a:rPr lang="fr-FR" smtClean="0"/>
              <a:t>26/04/2023</a:t>
            </a:fld>
            <a:endParaRPr lang="fr-FR"/>
          </a:p>
        </p:txBody>
      </p:sp>
      <p:sp>
        <p:nvSpPr>
          <p:cNvPr id="6" name="Espace réservé du pied de page 5"/>
          <p:cNvSpPr>
            <a:spLocks noGrp="1"/>
          </p:cNvSpPr>
          <p:nvPr>
            <p:ph type="ftr" sz="quarter" idx="11"/>
          </p:nvPr>
        </p:nvSpPr>
        <p:spPr/>
        <p:txBody>
          <a:bodyPr/>
          <a:lstStyle/>
          <a:p>
            <a:r>
              <a:rPr lang="pt-BR" smtClean="0"/>
              <a:t>Dr. E_H_B. TOURE / Inf3523 / UASZ</a:t>
            </a:r>
            <a:endParaRPr lang="fr-FR"/>
          </a:p>
        </p:txBody>
      </p:sp>
      <p:sp>
        <p:nvSpPr>
          <p:cNvPr id="7" name="Espace réservé du numéro de diapositive 6"/>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235991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EAD2A2C-E87C-4DDF-A5F0-745EA0E3844F}" type="datetime1">
              <a:rPr lang="fr-FR" smtClean="0"/>
              <a:t>26/04/2023</a:t>
            </a:fld>
            <a:endParaRPr lang="fr-FR"/>
          </a:p>
        </p:txBody>
      </p:sp>
      <p:sp>
        <p:nvSpPr>
          <p:cNvPr id="6" name="Espace réservé du pied de page 5"/>
          <p:cNvSpPr>
            <a:spLocks noGrp="1"/>
          </p:cNvSpPr>
          <p:nvPr>
            <p:ph type="ftr" sz="quarter" idx="11"/>
          </p:nvPr>
        </p:nvSpPr>
        <p:spPr/>
        <p:txBody>
          <a:bodyPr/>
          <a:lstStyle/>
          <a:p>
            <a:r>
              <a:rPr lang="pt-BR" smtClean="0"/>
              <a:t>Dr. E_H_B. TOURE / Inf3523 / UASZ</a:t>
            </a:r>
            <a:endParaRPr lang="fr-FR"/>
          </a:p>
        </p:txBody>
      </p:sp>
      <p:sp>
        <p:nvSpPr>
          <p:cNvPr id="7" name="Espace réservé du numéro de diapositive 6"/>
          <p:cNvSpPr>
            <a:spLocks noGrp="1"/>
          </p:cNvSpPr>
          <p:nvPr>
            <p:ph type="sldNum" sz="quarter" idx="12"/>
          </p:nvPr>
        </p:nvSpPr>
        <p:spPr/>
        <p:txBody>
          <a:bodyPr/>
          <a:lstStyle/>
          <a:p>
            <a:fld id="{758A4F1A-A8CA-4E93-B3E4-C613B0AC650B}" type="slidenum">
              <a:rPr lang="fr-FR" smtClean="0"/>
              <a:t>‹N°›</a:t>
            </a:fld>
            <a:endParaRPr lang="fr-FR"/>
          </a:p>
        </p:txBody>
      </p:sp>
    </p:spTree>
    <p:extLst>
      <p:ext uri="{BB962C8B-B14F-4D97-AF65-F5344CB8AC3E}">
        <p14:creationId xmlns:p14="http://schemas.microsoft.com/office/powerpoint/2010/main" val="24757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0D905-63D6-4275-B1F0-1BCFBF9937C6}" type="datetime1">
              <a:rPr lang="fr-FR" smtClean="0"/>
              <a:t>26/04/2023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Dr. E_H_B. TOURE / Inf3523 / UASZ</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A4F1A-A8CA-4E93-B3E4-C613B0AC650B}" type="slidenum">
              <a:rPr lang="fr-FR" smtClean="0"/>
              <a:t>‹N°›</a:t>
            </a:fld>
            <a:endParaRPr lang="fr-FR"/>
          </a:p>
        </p:txBody>
      </p:sp>
    </p:spTree>
    <p:extLst>
      <p:ext uri="{BB962C8B-B14F-4D97-AF65-F5344CB8AC3E}">
        <p14:creationId xmlns:p14="http://schemas.microsoft.com/office/powerpoint/2010/main" val="888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code.com/blog/why-software-projects-fai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983265" y="342901"/>
            <a:ext cx="10111666" cy="1235788"/>
          </a:xfrm>
        </p:spPr>
        <p:txBody>
          <a:bodyPr>
            <a:noAutofit/>
          </a:bodyPr>
          <a:lstStyle/>
          <a:p>
            <a:r>
              <a:rPr lang="fr-FR" sz="4000" b="1" dirty="0" smtClean="0">
                <a:solidFill>
                  <a:srgbClr val="C00000"/>
                </a:solidFill>
                <a:latin typeface="Corbel" panose="020B0503020204020204" pitchFamily="34" charset="0"/>
              </a:rPr>
              <a:t>INF3523 </a:t>
            </a:r>
            <a:r>
              <a:rPr lang="fr-FR" sz="4000" b="1" smtClean="0">
                <a:solidFill>
                  <a:srgbClr val="C00000"/>
                </a:solidFill>
                <a:latin typeface="Corbel" panose="020B0503020204020204" pitchFamily="34" charset="0"/>
              </a:rPr>
              <a:t/>
            </a:r>
            <a:br>
              <a:rPr lang="fr-FR" sz="4000" b="1" smtClean="0">
                <a:solidFill>
                  <a:srgbClr val="C00000"/>
                </a:solidFill>
                <a:latin typeface="Corbel" panose="020B0503020204020204" pitchFamily="34" charset="0"/>
              </a:rPr>
            </a:br>
            <a:r>
              <a:rPr lang="fr-FR" sz="4000" b="1" smtClean="0">
                <a:solidFill>
                  <a:srgbClr val="C00000"/>
                </a:solidFill>
                <a:latin typeface="Corbel" panose="020B0503020204020204" pitchFamily="34" charset="0"/>
              </a:rPr>
              <a:t>Architecture </a:t>
            </a:r>
            <a:r>
              <a:rPr lang="fr-FR" sz="4000" b="1" dirty="0" smtClean="0">
                <a:solidFill>
                  <a:srgbClr val="C00000"/>
                </a:solidFill>
                <a:latin typeface="Corbel" panose="020B0503020204020204" pitchFamily="34" charset="0"/>
              </a:rPr>
              <a:t>et Génie des Logiciels</a:t>
            </a:r>
            <a:endParaRPr lang="fr-FR" sz="4000" b="1" dirty="0">
              <a:solidFill>
                <a:srgbClr val="C00000"/>
              </a:solidFill>
              <a:latin typeface="Corbel" panose="020B0503020204020204" pitchFamily="34" charset="0"/>
            </a:endParaRPr>
          </a:p>
        </p:txBody>
      </p:sp>
      <p:sp>
        <p:nvSpPr>
          <p:cNvPr id="5" name="Sous-titre 4"/>
          <p:cNvSpPr>
            <a:spLocks noGrp="1"/>
          </p:cNvSpPr>
          <p:nvPr>
            <p:ph type="subTitle" idx="1"/>
          </p:nvPr>
        </p:nvSpPr>
        <p:spPr>
          <a:xfrm>
            <a:off x="1719309" y="5279383"/>
            <a:ext cx="9144000" cy="1370811"/>
          </a:xfrm>
        </p:spPr>
        <p:txBody>
          <a:bodyPr>
            <a:normAutofit/>
          </a:bodyPr>
          <a:lstStyle/>
          <a:p>
            <a:r>
              <a:rPr lang="fr-FR" b="1" dirty="0">
                <a:solidFill>
                  <a:schemeClr val="bg2">
                    <a:lumMod val="50000"/>
                  </a:schemeClr>
                </a:solidFill>
                <a:latin typeface="Corbel" panose="020B0503020204020204" pitchFamily="34" charset="0"/>
              </a:rPr>
              <a:t>Dr El Hadji Bassirou TOURE</a:t>
            </a:r>
          </a:p>
          <a:p>
            <a:r>
              <a:rPr lang="fr-FR" b="1" dirty="0" smtClean="0">
                <a:solidFill>
                  <a:schemeClr val="bg2">
                    <a:lumMod val="50000"/>
                  </a:schemeClr>
                </a:solidFill>
                <a:latin typeface="Corbel" panose="020B0503020204020204" pitchFamily="34" charset="0"/>
              </a:rPr>
              <a:t>Université </a:t>
            </a:r>
            <a:r>
              <a:rPr lang="fr-FR" b="1" dirty="0" err="1" smtClean="0">
                <a:solidFill>
                  <a:schemeClr val="bg2">
                    <a:lumMod val="50000"/>
                  </a:schemeClr>
                </a:solidFill>
                <a:latin typeface="Corbel" panose="020B0503020204020204" pitchFamily="34" charset="0"/>
              </a:rPr>
              <a:t>Assane</a:t>
            </a:r>
            <a:r>
              <a:rPr lang="fr-FR" b="1" dirty="0" smtClean="0">
                <a:solidFill>
                  <a:schemeClr val="bg2">
                    <a:lumMod val="50000"/>
                  </a:schemeClr>
                </a:solidFill>
                <a:latin typeface="Corbel" panose="020B0503020204020204" pitchFamily="34" charset="0"/>
              </a:rPr>
              <a:t> </a:t>
            </a:r>
            <a:r>
              <a:rPr lang="fr-FR" b="1" dirty="0" err="1" smtClean="0">
                <a:solidFill>
                  <a:schemeClr val="bg2">
                    <a:lumMod val="50000"/>
                  </a:schemeClr>
                </a:solidFill>
                <a:latin typeface="Corbel" panose="020B0503020204020204" pitchFamily="34" charset="0"/>
              </a:rPr>
              <a:t>Seck</a:t>
            </a:r>
            <a:r>
              <a:rPr lang="fr-FR" b="1" dirty="0" smtClean="0">
                <a:solidFill>
                  <a:schemeClr val="bg2">
                    <a:lumMod val="50000"/>
                  </a:schemeClr>
                </a:solidFill>
                <a:latin typeface="Corbel" panose="020B0503020204020204" pitchFamily="34" charset="0"/>
              </a:rPr>
              <a:t> de Ziguinchor</a:t>
            </a:r>
            <a:endParaRPr lang="fr-FR" b="1" dirty="0">
              <a:solidFill>
                <a:schemeClr val="bg2">
                  <a:lumMod val="50000"/>
                </a:schemeClr>
              </a:solidFill>
              <a:latin typeface="Corbel" panose="020B0503020204020204" pitchFamily="34" charset="0"/>
            </a:endParaRPr>
          </a:p>
          <a:p>
            <a:r>
              <a:rPr lang="fr-FR" b="1" dirty="0" smtClean="0">
                <a:solidFill>
                  <a:schemeClr val="bg2">
                    <a:lumMod val="50000"/>
                  </a:schemeClr>
                </a:solidFill>
                <a:latin typeface="Corbel" panose="020B0503020204020204" pitchFamily="34" charset="0"/>
              </a:rPr>
              <a:t>2022 </a:t>
            </a:r>
            <a:r>
              <a:rPr lang="fr-FR" b="1" dirty="0">
                <a:solidFill>
                  <a:schemeClr val="bg2">
                    <a:lumMod val="50000"/>
                  </a:schemeClr>
                </a:solidFill>
                <a:latin typeface="Corbel" panose="020B0503020204020204" pitchFamily="34" charset="0"/>
              </a:rPr>
              <a:t>- </a:t>
            </a:r>
            <a:r>
              <a:rPr lang="fr-FR" b="1" dirty="0" smtClean="0">
                <a:solidFill>
                  <a:schemeClr val="bg2">
                    <a:lumMod val="50000"/>
                  </a:schemeClr>
                </a:solidFill>
                <a:latin typeface="Corbel" panose="020B0503020204020204" pitchFamily="34" charset="0"/>
              </a:rPr>
              <a:t>2023</a:t>
            </a:r>
            <a:endParaRPr lang="fr-FR" b="1" dirty="0">
              <a:solidFill>
                <a:schemeClr val="bg2">
                  <a:lumMod val="50000"/>
                </a:schemeClr>
              </a:solidFill>
              <a:latin typeface="Corbel" panose="020B0503020204020204" pitchFamily="34" charset="0"/>
            </a:endParaRPr>
          </a:p>
        </p:txBody>
      </p:sp>
      <p:cxnSp>
        <p:nvCxnSpPr>
          <p:cNvPr id="7" name="Connecteur droit 6"/>
          <p:cNvCxnSpPr/>
          <p:nvPr/>
        </p:nvCxnSpPr>
        <p:spPr>
          <a:xfrm>
            <a:off x="4316437" y="5123646"/>
            <a:ext cx="355912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Image 5">
            <a:extLst>
              <a:ext uri="{FF2B5EF4-FFF2-40B4-BE49-F238E27FC236}">
                <a16:creationId xmlns:a16="http://schemas.microsoft.com/office/drawing/2014/main" id="{80827DC4-8368-476A-A8A1-25850EF90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975" y="2116164"/>
            <a:ext cx="5089195" cy="2851746"/>
          </a:xfrm>
          <a:prstGeom prst="rect">
            <a:avLst/>
          </a:prstGeom>
        </p:spPr>
      </p:pic>
    </p:spTree>
    <p:extLst>
      <p:ext uri="{BB962C8B-B14F-4D97-AF65-F5344CB8AC3E}">
        <p14:creationId xmlns:p14="http://schemas.microsoft.com/office/powerpoint/2010/main" val="239159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86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Fiabilité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Correction, justesse, conformité :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le logiciel est conforme à ses spécifications, les résultats sont ceux attendus</a:t>
            </a:r>
            <a:endParaRPr lang="fr-FR" sz="20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Robustesse, sureté :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le logiciel fonctionne raisonnablement en toutes circonstances,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rien de catastrophique ne peut survenir, même en dehors des conditions d’utilisation prévues</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Utilisation de méthodes formelles, de langages etc.</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Vérifications, tests</a:t>
            </a:r>
          </a:p>
          <a:p>
            <a:pPr lvl="1"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Tout logiciel correct est-il fiable ?</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40324064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693077"/>
            <a:ext cx="11187024"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Robustesse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 du logiciel qui se comporte de façon convenable MÊME dans les circonstances non prévues par la spécification.</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Comportement du logiciel possiblement non spécifié en cas de</a:t>
            </a:r>
          </a:p>
          <a:p>
            <a:pPr lvl="3"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mauvaises entrées</a:t>
            </a:r>
          </a:p>
          <a:p>
            <a:pPr lvl="3"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pannes matérielles</a:t>
            </a:r>
          </a:p>
          <a:p>
            <a:pPr lvl="3"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ajout de composants</a:t>
            </a:r>
          </a:p>
          <a:p>
            <a:pPr lvl="3"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etc.</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Si la spécification décrit également les exigences concernant le traitement des cas exceptionnels:</a:t>
            </a:r>
          </a:p>
          <a:p>
            <a:pPr lvl="3"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correction = robustesse ?</a:t>
            </a:r>
            <a:endParaRPr lang="fr-FR" sz="18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8716204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1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Interopérabilité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Un logiciel doit pouvoir interagir en synergie avec d’autres logiciels</a:t>
            </a:r>
            <a:endParaRPr lang="fr-FR" sz="18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SOA (Architectures Orientées Service)</a:t>
            </a:r>
          </a:p>
          <a:p>
            <a:pPr lvl="2" indent="-491856" algn="just" defTabSz="288036">
              <a:spcBef>
                <a:spcPts val="600"/>
              </a:spcBef>
              <a:spcAft>
                <a:spcPts val="600"/>
              </a:spcAft>
              <a:buClr>
                <a:srgbClr val="C30000"/>
              </a:buClr>
              <a:buSzPct val="159000"/>
              <a:buFont typeface="Arial"/>
              <a:buChar char="•"/>
              <a:tabLst/>
              <a:defRPr sz="1134"/>
            </a:pPr>
            <a:r>
              <a:rPr lang="fr-FR" sz="1800" kern="0" dirty="0" err="1">
                <a:solidFill>
                  <a:srgbClr val="002060"/>
                </a:solidFill>
                <a:latin typeface="Corbel Light" panose="020B0303020204020204" pitchFamily="34" charset="0"/>
                <a:sym typeface="Arial Narrow"/>
              </a:rPr>
              <a:t>Microservices</a:t>
            </a:r>
            <a:endParaRPr lang="fr-FR" sz="1800" kern="0" dirty="0">
              <a:solidFill>
                <a:srgbClr val="002060"/>
              </a:solidFill>
              <a:latin typeface="Corbel Light" panose="020B0303020204020204" pitchFamily="34" charset="0"/>
              <a:sym typeface="Arial Narrow"/>
            </a:endParaRP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API</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33099761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00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Performance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Les logiciels doivent satisfaire aux contraintes de temps d’exécution</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Les logiciels doivent aussi supporter la scalabilité (montée à l’échelle)</a:t>
            </a:r>
            <a:endParaRPr lang="fr-FR" sz="18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Mesures de performance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Complexité algorithmique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Mesure – monitoring (collecte de données, </a:t>
            </a:r>
            <a:r>
              <a:rPr lang="fr-FR" sz="1800" kern="0" dirty="0" err="1">
                <a:solidFill>
                  <a:srgbClr val="002060"/>
                </a:solidFill>
                <a:latin typeface="Corbel Light" panose="020B0303020204020204" pitchFamily="34" charset="0"/>
                <a:sym typeface="Arial Narrow"/>
              </a:rPr>
              <a:t>identif</a:t>
            </a:r>
            <a:r>
              <a:rPr lang="fr-FR" sz="1800" kern="0" dirty="0">
                <a:solidFill>
                  <a:srgbClr val="002060"/>
                </a:solidFill>
                <a:latin typeface="Corbel Light" panose="020B0303020204020204" pitchFamily="34" charset="0"/>
                <a:sym typeface="Arial Narrow"/>
              </a:rPr>
              <a:t>. bouchons)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Analyse - construire un modèle et l'analyser (preuves math.)</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Simulation - construire un modèle et l'exécuter (stat. et prob.)</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21629732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5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Portabilité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Un même logiciel doit pouvoir fonctionner sur plusieurs machines/OS différents</a:t>
            </a:r>
            <a:endParaRPr lang="fr-FR" sz="18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Rendre le logiciel indépendant de son environnement d’exécution (voir interopérabilité)</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Techniques de virtualisation</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Faire l'hypothèse d'une configuration minimale (facilités et mémoire)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Utiliser technologies permettant de déterminer la config. et de s'adapter à elle.</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22995572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4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Réutilisabilité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Ne pas réinventer la roue, si possible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80 % du code est du « tout venant » qu’on retrouve à peu près partout</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20 % du code est spécifique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tech. conception orientées objet (instanciation, abstraction, généricité)</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Construire un logiciel à partir de composants prêts à l’emploi</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 Design Patterns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tech. conception à base de composants (code </a:t>
            </a:r>
            <a:r>
              <a:rPr lang="fr-FR" sz="1800" kern="0" dirty="0" err="1">
                <a:solidFill>
                  <a:srgbClr val="002060"/>
                </a:solidFill>
                <a:latin typeface="Corbel Light" panose="020B0303020204020204" pitchFamily="34" charset="0"/>
                <a:sym typeface="Arial Narrow"/>
              </a:rPr>
              <a:t>reuse</a:t>
            </a:r>
            <a:r>
              <a:rPr lang="fr-FR" sz="1800" kern="0" dirty="0">
                <a:solidFill>
                  <a:srgbClr val="002060"/>
                </a:solidFill>
                <a:latin typeface="Corbel Light" panose="020B0303020204020204" pitchFamily="34" charset="0"/>
                <a:sym typeface="Arial Narrow"/>
              </a:rPr>
              <a:t>)</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183945191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66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Vérifiabilité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Peut être vérifié facilement (par analyse formelle ou test).</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Quelles propriétés peut-on vouloir vérifier? Comment ?</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correction</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fiabilité</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performance</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etc.</a:t>
            </a:r>
            <a:endParaRPr lang="fr-FR" sz="18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20153230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Maintenance facile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 du logiciel dont l'entretien est facilement réalisable.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Réduire la quantité de maintenance corrective (zéro défaut)</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Rendre moins coûteuses les autres types de maintenance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Adaptative, perfective, préventive, etc.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err="1">
                <a:solidFill>
                  <a:srgbClr val="002060"/>
                </a:solidFill>
                <a:latin typeface="Corbel Light" panose="020B0303020204020204" pitchFamily="34" charset="0"/>
                <a:sym typeface="Arial Narrow"/>
              </a:rPr>
              <a:t>Réutilisabilté</a:t>
            </a:r>
            <a:r>
              <a:rPr lang="fr-FR" sz="1800" kern="0" dirty="0">
                <a:solidFill>
                  <a:srgbClr val="002060"/>
                </a:solidFill>
                <a:latin typeface="Corbel Light" panose="020B0303020204020204" pitchFamily="34" charset="0"/>
                <a:sym typeface="Arial Narrow"/>
              </a:rPr>
              <a:t>, modularité</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Vérifier, tester</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Structures de données complexes et algorithmes simples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Anticiper les changements à venir</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21589981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94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Maintenance facile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Types de maintenance: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Corrective(20% des coûts): </a:t>
            </a:r>
          </a:p>
          <a:p>
            <a:pPr lvl="3"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Enlever les erreurs résiduelles ou introduites pendant la maintenance.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Adaptative (20%): </a:t>
            </a:r>
          </a:p>
          <a:p>
            <a:pPr lvl="3"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Ajuster le logiciel suite à la modification de son environnement.</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Perfective (+50%): </a:t>
            </a:r>
          </a:p>
          <a:p>
            <a:pPr lvl="3"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Modifier le logiciel pour améliorer ses qualités (ajout de </a:t>
            </a:r>
            <a:r>
              <a:rPr lang="fr-FR" sz="1800" kern="0" dirty="0" err="1">
                <a:solidFill>
                  <a:srgbClr val="002060"/>
                </a:solidFill>
                <a:latin typeface="Corbel Light" panose="020B0303020204020204" pitchFamily="34" charset="0"/>
                <a:sym typeface="Arial Narrow"/>
              </a:rPr>
              <a:t>nlles</a:t>
            </a:r>
            <a:r>
              <a:rPr lang="fr-FR" sz="1800" kern="0" dirty="0">
                <a:solidFill>
                  <a:srgbClr val="002060"/>
                </a:solidFill>
                <a:latin typeface="Corbel Light" panose="020B0303020204020204" pitchFamily="34" charset="0"/>
                <a:sym typeface="Arial Narrow"/>
              </a:rPr>
              <a:t> fcts, performance, etc.)</a:t>
            </a:r>
            <a:endParaRPr lang="fr-FR" sz="16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16237708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du logiciel : Points de vue</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6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La qualité est perçue différemment selon</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Le point de vue de celui qui l’observe: développeur, utilisateur, client, etc.</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Le domaine (contexte): logiciel critique? Editeur de texte?</a:t>
            </a:r>
            <a:endParaRPr lang="fr-FR"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Les différents points vue de la qualité selon </a:t>
            </a:r>
            <a:r>
              <a:rPr lang="fr-FR" sz="2400" kern="0" dirty="0" err="1">
                <a:solidFill>
                  <a:srgbClr val="002060"/>
                </a:solidFill>
                <a:latin typeface="Corbel Light" panose="020B0303020204020204" pitchFamily="34" charset="0"/>
                <a:sym typeface="Arial Narrow"/>
              </a:rPr>
              <a:t>Garvin</a:t>
            </a:r>
            <a:endParaRPr lang="fr-FR" sz="24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Vue transcendantale: on sait reconnaître la qualité mais on ne peut la définir.</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Vue “utilisateur”: Évalue si le logiciel répond à l’usage qu’on désire en faire.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Vue “fabriquant” (</a:t>
            </a:r>
            <a:r>
              <a:rPr lang="fr-FR" sz="2000" kern="0" dirty="0" err="1">
                <a:solidFill>
                  <a:srgbClr val="002060"/>
                </a:solidFill>
                <a:latin typeface="Corbel Light" panose="020B0303020204020204" pitchFamily="34" charset="0"/>
                <a:sym typeface="Arial Narrow"/>
              </a:rPr>
              <a:t>manufacturing</a:t>
            </a:r>
            <a:r>
              <a:rPr lang="fr-FR" sz="2000" kern="0" dirty="0">
                <a:solidFill>
                  <a:srgbClr val="002060"/>
                </a:solidFill>
                <a:latin typeface="Corbel Light" panose="020B0303020204020204" pitchFamily="34" charset="0"/>
                <a:sym typeface="Arial Narrow"/>
              </a:rPr>
              <a:t>): Évalue si le logiciel est conforme à sa spécification.</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Vue “produit”: Évalue si le logiciel offre les caractéristiques attendues pour le type de produit.</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Vue basée sur la valeur: Évalue ce que le client est prêt à payer pour le logiciel.</a:t>
            </a:r>
            <a:endParaRPr lang="fr-FR" sz="24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13395156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985108" y="3055051"/>
            <a:ext cx="10221783"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fr-FR" b="1" dirty="0">
                <a:solidFill>
                  <a:srgbClr val="FF0066"/>
                </a:solidFill>
                <a:latin typeface="Corbel" panose="020B0503020204020204" pitchFamily="34" charset="0"/>
              </a:rPr>
              <a:t>Le </a:t>
            </a:r>
            <a:r>
              <a:rPr lang="en-GB" altLang="fr-FR" b="1" dirty="0" err="1">
                <a:solidFill>
                  <a:srgbClr val="FF0066"/>
                </a:solidFill>
                <a:latin typeface="Corbel" panose="020B0503020204020204" pitchFamily="34" charset="0"/>
              </a:rPr>
              <a:t>Génie</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Espace réservé du pied de page 3">
            <a:extLst>
              <a:ext uri="{FF2B5EF4-FFF2-40B4-BE49-F238E27FC236}">
                <a16:creationId xmlns:a16="http://schemas.microsoft.com/office/drawing/2014/main" id="{39CA541F-1C92-408B-BB1E-0ED6B8C5102C}"/>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111375118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et type de 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12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Systèmes d’information et de commerce électronique</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Gestion d’informations: création/destruction, consultation et mise à jour de données.</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Qualités délicates: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Intégrité des données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Sécurité </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Disponibilité des données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Performance des transactions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Convivialité.</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42061169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et type de 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66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Systèmes temps réel</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Doit répondre aux événements dans un laps de temps limité.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Temps de réponse est une question de correction et non de performance.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Ex.: système de monitoring de la température, système de guidage d’une sonde</a:t>
            </a:r>
            <a:endParaRPr lang="fr-FR" sz="20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Qualités délicates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Correction, fiabilité, robustesse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Interopérabilité, convivialité</a:t>
            </a:r>
            <a:endParaRPr lang="fr-FR" sz="16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421404634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et type de 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00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Systèmes distribués</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Ordinateurs indépendants connectés par un réseau de communication.</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Caractéristiques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Distribution: données ou contrôle?</a:t>
            </a:r>
            <a:endParaRPr lang="fr-FR" sz="20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Qualités délicates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fiabilité, robustesse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performance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interopérabilité</a:t>
            </a:r>
            <a:endParaRPr lang="fr-FR" sz="14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234224833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et type de 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12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Systèmes embarqués</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Système intégré à un dispositif, une machine ou un autre système pour le piloter.</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Exemples: système de freinage automobile.</a:t>
            </a:r>
            <a:endParaRPr lang="fr-FR" sz="20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Caractéristique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Interface avec autre système (non humain).</a:t>
            </a:r>
            <a:endParaRPr lang="fr-FR" sz="20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Qualités délicates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Interopérabilité</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réutilisation</a:t>
            </a:r>
            <a:endParaRPr lang="fr-FR"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333956289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 du logiciel : Métrique</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258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Comment mesure-t-on la qualité?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Ex. On évalue la fiabilité d’un pont en mesurant la pression qu’il peut supporter.</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1. Définir avec précision la qualité à évaluer.</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2.Etablir une métrique i.e. formule qui permet d’évaluer une qualité à partir de différents paramètres mesurables.</a:t>
            </a:r>
            <a:endParaRPr lang="fr-FR" sz="11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42790427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Définition du Génie Logiciel</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GL : « Discipline de l’informatique qui regroupe un ensemble de connaissances, de procédés et des acquis scientifiques pour la conception, la mise en œuvre, la vérification et la documentation de logiciels dans le but d’en optimiser la production, le support et la qualité »</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GL : « Le génie logiciel c’est un processus de résolution de problème, en utilisant des méthodes, des techniques et des outils informatiques. »</a:t>
            </a:r>
          </a:p>
          <a:p>
            <a:pPr indent="-491856" algn="just"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endParaRPr lang="fr-FR" sz="18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pic>
        <p:nvPicPr>
          <p:cNvPr id="6" name="Image 5">
            <a:extLst>
              <a:ext uri="{FF2B5EF4-FFF2-40B4-BE49-F238E27FC236}">
                <a16:creationId xmlns:a16="http://schemas.microsoft.com/office/drawing/2014/main" id="{55E1CBA1-52FE-40A0-B8FB-A339EBCEB0E6}"/>
              </a:ext>
            </a:extLst>
          </p:cNvPr>
          <p:cNvPicPr>
            <a:picLocks noChangeAspect="1"/>
          </p:cNvPicPr>
          <p:nvPr/>
        </p:nvPicPr>
        <p:blipFill rotWithShape="1">
          <a:blip r:embed="rId3"/>
          <a:srcRect l="22114" t="31659" r="32555" b="10294"/>
          <a:stretch/>
        </p:blipFill>
        <p:spPr>
          <a:xfrm>
            <a:off x="4531659" y="3900995"/>
            <a:ext cx="3408830" cy="2455355"/>
          </a:xfrm>
          <a:prstGeom prst="rect">
            <a:avLst/>
          </a:prstGeom>
        </p:spPr>
      </p:pic>
    </p:spTree>
    <p:extLst>
      <p:ext uri="{BB962C8B-B14F-4D97-AF65-F5344CB8AC3E}">
        <p14:creationId xmlns:p14="http://schemas.microsoft.com/office/powerpoint/2010/main" val="345297777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Problèmes du 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1069594"/>
            <a:ext cx="11187024" cy="428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Une erreur peut conduire à l'introduction d'un défaut (faute ou bogue)</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Si un défaut dans le code est exécuté, cela peut (ou ne pas) causer une défaillance</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Les erreurs peuvent survenir pour de nombreuses raisons :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contraintes de temps,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faillibilité humaine,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inexpérience ou manque de compétence,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manque de communication,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complexité,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nouvelles technologies, etc.</a:t>
            </a:r>
            <a:endParaRPr lang="fr-FR" sz="24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88040938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Problèmes du 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1069594"/>
            <a:ext cx="11187024" cy="295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Certaines défaillances sont causées par des défauts dans le code</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D’autres peuvent être causées par les conditions environnementales </a:t>
            </a:r>
            <a:endParaRPr lang="fr-FR" sz="28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climat, température, etc.</a:t>
            </a:r>
            <a:endParaRPr lang="fr-FR" sz="2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Les résultats inattendus ne sont pas tous des défaillances.</a:t>
            </a:r>
            <a:r>
              <a:rPr lang="fr-FR" sz="2800" kern="0" dirty="0">
                <a:solidFill>
                  <a:srgbClr val="002060"/>
                </a:solidFill>
                <a:latin typeface="Corbel Light" panose="020B0303020204020204" pitchFamily="34" charset="0"/>
                <a:sym typeface="Arial Narrow"/>
              </a:rPr>
              <a:t>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Des faux positifs peuvent se produire en raison d'erreurs dans la façon dont les tests ont été exécutés,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ou en raison de défauts dans les données de test, l'environnement de test</a:t>
            </a:r>
            <a:endParaRPr lang="fr-FR" sz="28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297229791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Erreurs historiques dans les 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1069594"/>
            <a:ext cx="11187024"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La sonde Mariner vers Vénus s’est perdue dans l’espace à cause d’une erreur dans un programme FORTRAN.</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En 1981, le premier lancement de la navette spatiale a été retardé de deux jours à cause d'un problème logiciel.</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L'explosion d'Ariane 5, le 4 juin 1996, a coûté un demi milliard de dollars (non assuré !)</a:t>
            </a:r>
            <a:endParaRPr lang="fr-FR" sz="28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80287386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985108" y="3055051"/>
            <a:ext cx="10221783"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fr-FR" b="1" dirty="0" err="1">
                <a:solidFill>
                  <a:srgbClr val="FF0066"/>
                </a:solidFill>
                <a:latin typeface="Corbel" panose="020B0503020204020204" pitchFamily="34" charset="0"/>
              </a:rPr>
              <a:t>Développement</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professionnel</a:t>
            </a:r>
            <a:r>
              <a:rPr lang="en-GB" altLang="fr-FR" b="1" dirty="0">
                <a:solidFill>
                  <a:srgbClr val="FF0066"/>
                </a:solidFill>
                <a:latin typeface="Corbel" panose="020B0503020204020204" pitchFamily="34" charset="0"/>
              </a:rPr>
              <a:t> de </a:t>
            </a:r>
            <a:r>
              <a:rPr lang="en-GB" altLang="fr-FR" b="1" dirty="0" err="1">
                <a:solidFill>
                  <a:srgbClr val="FF0066"/>
                </a:solidFill>
                <a:latin typeface="Corbel" panose="020B0503020204020204" pitchFamily="34" charset="0"/>
              </a:rPr>
              <a:t>logiciels</a:t>
            </a:r>
            <a:endParaRPr lang="fr-FR" b="1" dirty="0">
              <a:solidFill>
                <a:srgbClr val="FF0066"/>
              </a:solidFill>
              <a:latin typeface="Corbel" panose="020B0503020204020204" pitchFamily="34" charset="0"/>
            </a:endParaRPr>
          </a:p>
        </p:txBody>
      </p:sp>
      <p:sp>
        <p:nvSpPr>
          <p:cNvPr id="4" name="Espace réservé du pied de page 3">
            <a:extLst>
              <a:ext uri="{FF2B5EF4-FFF2-40B4-BE49-F238E27FC236}">
                <a16:creationId xmlns:a16="http://schemas.microsoft.com/office/drawing/2014/main" id="{39CA541F-1C92-408B-BB1E-0ED6B8C5102C}"/>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3644696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136525"/>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a:solidFill>
                  <a:srgbClr val="FF0066"/>
                </a:solidFill>
                <a:latin typeface="Corbel" panose="020B0503020204020204" pitchFamily="34" charset="0"/>
              </a:rPr>
              <a:t>Le </a:t>
            </a:r>
            <a:r>
              <a:rPr lang="en-GB" altLang="fr-FR" b="1" dirty="0" err="1">
                <a:solidFill>
                  <a:srgbClr val="FF0066"/>
                </a:solidFill>
                <a:latin typeface="Corbel" panose="020B0503020204020204" pitchFamily="34" charset="0"/>
              </a:rPr>
              <a:t>Génie</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r>
              <a:rPr lang="fr-FR" sz="4400" kern="0" dirty="0">
                <a:solidFill>
                  <a:srgbClr val="FF0066"/>
                </a:solidFill>
                <a:latin typeface="Corbel" panose="020B0503020204020204" pitchFamily="34" charset="0"/>
                <a:sym typeface="Arial Narrow"/>
              </a:rPr>
              <a:t> </a:t>
            </a:r>
            <a:r>
              <a:rPr lang="fr-FR" b="1" kern="0" dirty="0">
                <a:solidFill>
                  <a:srgbClr val="FF0066"/>
                </a:solidFill>
                <a:latin typeface="Corbel" panose="020B0503020204020204" pitchFamily="34" charset="0"/>
                <a:sym typeface="Arial Narrow"/>
              </a:rPr>
              <a:t>ou l’Ingénierie Logicielle</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56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Systèmes informatiques</a:t>
            </a:r>
          </a:p>
          <a:p>
            <a:pPr marL="786216" lvl="2" indent="-135072"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80 % de logiciel &amp;&amp; 20 % de matériel</a:t>
            </a:r>
          </a:p>
          <a:p>
            <a:pPr marL="386166" lvl="1" indent="-135072"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Principaux fabricants de matériel (bien maitrisé et fiable)</a:t>
            </a:r>
          </a:p>
          <a:p>
            <a:pPr marL="386166" lvl="1" indent="-135072"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marL="386166" lvl="1" indent="-135072"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marL="386166" lvl="1" indent="-135072" defTabSz="288036">
              <a:spcBef>
                <a:spcPts val="600"/>
              </a:spcBef>
              <a:spcAft>
                <a:spcPts val="600"/>
              </a:spcAft>
              <a:buClr>
                <a:srgbClr val="C30000"/>
              </a:buClr>
              <a:buSzPct val="159000"/>
              <a:buFont typeface="Arial"/>
              <a:buChar char="•"/>
              <a:tabLst/>
              <a:defRPr sz="1134"/>
            </a:pPr>
            <a:endParaRPr lang="fr-FR" sz="1800" kern="0" dirty="0">
              <a:solidFill>
                <a:srgbClr val="002060"/>
              </a:solidFill>
              <a:latin typeface="Corbel Light" panose="020B0303020204020204" pitchFamily="34" charset="0"/>
              <a:sym typeface="Arial Narrow"/>
            </a:endParaRPr>
          </a:p>
          <a:p>
            <a:pPr marL="386166" lvl="1" indent="-135072"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marL="386166" lvl="1" indent="-135072"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marL="251094" lvl="1" indent="0" defTabSz="288036">
              <a:spcBef>
                <a:spcPts val="600"/>
              </a:spcBef>
              <a:spcAft>
                <a:spcPts val="600"/>
              </a:spcAft>
              <a:buClr>
                <a:srgbClr val="C30000"/>
              </a:buClr>
              <a:buSzPct val="159000"/>
              <a:tabLst/>
              <a:defRPr sz="1134"/>
            </a:pPr>
            <a:endParaRPr lang="fr-FR" sz="2400" kern="0" dirty="0">
              <a:solidFill>
                <a:srgbClr val="002060"/>
              </a:solidFill>
              <a:latin typeface="Corbel Light" panose="020B0303020204020204" pitchFamily="34" charset="0"/>
              <a:sym typeface="Arial Narrow"/>
            </a:endParaRPr>
          </a:p>
          <a:p>
            <a:pPr marL="251094" lvl="1" indent="0" defTabSz="288036">
              <a:spcBef>
                <a:spcPts val="600"/>
              </a:spcBef>
              <a:spcAft>
                <a:spcPts val="600"/>
              </a:spcAft>
              <a:buClr>
                <a:srgbClr val="C30000"/>
              </a:buClr>
              <a:buSzPct val="159000"/>
              <a:tabLst/>
              <a:defRPr sz="1134"/>
            </a:pPr>
            <a:endParaRPr lang="fr-FR" sz="2000" kern="0" dirty="0">
              <a:solidFill>
                <a:srgbClr val="002060"/>
              </a:solidFill>
              <a:latin typeface="Corbel Light" panose="020B0303020204020204" pitchFamily="34" charset="0"/>
              <a:sym typeface="Arial Narrow"/>
            </a:endParaRPr>
          </a:p>
          <a:p>
            <a:pPr marL="386166" lvl="1" indent="-135072"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Problèmes de l’informatique sont relatifs au logiciel</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pic>
        <p:nvPicPr>
          <p:cNvPr id="6" name="Image 5">
            <a:extLst>
              <a:ext uri="{FF2B5EF4-FFF2-40B4-BE49-F238E27FC236}">
                <a16:creationId xmlns:a16="http://schemas.microsoft.com/office/drawing/2014/main" id="{437DDBB4-806B-45B0-8ACE-7DF0A5840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564" y="2355979"/>
            <a:ext cx="5889812" cy="3311403"/>
          </a:xfrm>
          <a:prstGeom prst="rect">
            <a:avLst/>
          </a:prstGeom>
        </p:spPr>
      </p:pic>
    </p:spTree>
    <p:extLst>
      <p:ext uri="{BB962C8B-B14F-4D97-AF65-F5344CB8AC3E}">
        <p14:creationId xmlns:p14="http://schemas.microsoft.com/office/powerpoint/2010/main" val="44943002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4077"/>
            <a:ext cx="5002915"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err="1">
                <a:solidFill>
                  <a:srgbClr val="FF0066"/>
                </a:solidFill>
                <a:latin typeface="Corbel" panose="020B0503020204020204" pitchFamily="34" charset="0"/>
              </a:rPr>
              <a:t>Produits</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866275"/>
            <a:ext cx="11016237" cy="431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Produits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génériques</a:t>
            </a:r>
            <a:endParaRPr lang="en-US" sz="28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systèmes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logiciels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commercialisés</a:t>
            </a:r>
            <a:r>
              <a:rPr lang="en-US" sz="2400" kern="0" dirty="0">
                <a:solidFill>
                  <a:srgbClr val="002060"/>
                </a:solidFill>
                <a:latin typeface="Corbel Light" panose="020B0303020204020204" pitchFamily="34" charset="0"/>
                <a:sym typeface="Arial Narrow"/>
              </a:rPr>
              <a:t> et </a:t>
            </a:r>
            <a:r>
              <a:rPr lang="en-US" sz="2400" kern="0" dirty="0" err="1">
                <a:solidFill>
                  <a:srgbClr val="002060"/>
                </a:solidFill>
                <a:latin typeface="Corbel Light" panose="020B0303020204020204" pitchFamily="34" charset="0"/>
                <a:sym typeface="Arial Narrow"/>
              </a:rPr>
              <a:t>pouvant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être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vendus</a:t>
            </a:r>
            <a:r>
              <a:rPr lang="en-US" sz="2400" kern="0" dirty="0">
                <a:solidFill>
                  <a:srgbClr val="002060"/>
                </a:solidFill>
                <a:latin typeface="Corbel Light" panose="020B0303020204020204" pitchFamily="34" charset="0"/>
                <a:sym typeface="Arial Narrow"/>
              </a:rPr>
              <a:t> à </a:t>
            </a:r>
            <a:r>
              <a:rPr lang="en-US" sz="2400" kern="0" dirty="0" err="1">
                <a:solidFill>
                  <a:srgbClr val="002060"/>
                </a:solidFill>
                <a:latin typeface="Corbel Light" panose="020B0303020204020204" pitchFamily="34" charset="0"/>
                <a:sym typeface="Arial Narrow"/>
              </a:rPr>
              <a:t>n’importe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quel</a:t>
            </a:r>
            <a:r>
              <a:rPr lang="en-US" sz="2400" kern="0" dirty="0">
                <a:solidFill>
                  <a:srgbClr val="002060"/>
                </a:solidFill>
                <a:latin typeface="Corbel Light" panose="020B0303020204020204" pitchFamily="34" charset="0"/>
                <a:sym typeface="Arial Narrow"/>
              </a:rPr>
              <a:t> client </a:t>
            </a:r>
            <a:r>
              <a:rPr lang="en-US" sz="2400" kern="0" dirty="0" err="1">
                <a:solidFill>
                  <a:srgbClr val="002060"/>
                </a:solidFill>
                <a:latin typeface="Corbel Light" panose="020B0303020204020204" pitchFamily="34" charset="0"/>
                <a:sym typeface="Arial Narrow"/>
              </a:rPr>
              <a:t>souhaitant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l’acheter</a:t>
            </a:r>
            <a:r>
              <a:rPr lang="en-US" sz="2400" kern="0" dirty="0">
                <a:solidFill>
                  <a:srgbClr val="002060"/>
                </a:solidFill>
                <a:latin typeface="Corbel Light" panose="020B0303020204020204" pitchFamily="34" charset="0"/>
                <a:sym typeface="Arial Narrow"/>
              </a:rPr>
              <a:t>.</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err="1">
                <a:solidFill>
                  <a:srgbClr val="002060"/>
                </a:solidFill>
                <a:latin typeface="Corbel Light" panose="020B0303020204020204" pitchFamily="34" charset="0"/>
                <a:sym typeface="Arial Narrow"/>
              </a:rPr>
              <a:t>Exemples</a:t>
            </a:r>
            <a:r>
              <a:rPr lang="en-US" sz="2400" kern="0" dirty="0">
                <a:solidFill>
                  <a:srgbClr val="002060"/>
                </a:solidFill>
                <a:latin typeface="Corbel Light" panose="020B0303020204020204" pitchFamily="34" charset="0"/>
                <a:sym typeface="Arial Narrow"/>
              </a:rPr>
              <a:t> : </a:t>
            </a:r>
            <a:r>
              <a:rPr lang="en-US" sz="2400" kern="0" dirty="0" err="1">
                <a:solidFill>
                  <a:srgbClr val="002060"/>
                </a:solidFill>
                <a:latin typeface="Corbel Light" panose="020B0303020204020204" pitchFamily="34" charset="0"/>
                <a:sym typeface="Arial Narrow"/>
              </a:rPr>
              <a:t>Logiciels</a:t>
            </a:r>
            <a:r>
              <a:rPr lang="en-US" sz="2400" kern="0" dirty="0">
                <a:solidFill>
                  <a:srgbClr val="002060"/>
                </a:solidFill>
                <a:latin typeface="Corbel Light" panose="020B0303020204020204" pitchFamily="34" charset="0"/>
                <a:sym typeface="Arial Narrow"/>
              </a:rPr>
              <a:t> PC de </a:t>
            </a:r>
            <a:r>
              <a:rPr lang="en-US" sz="2400" kern="0" dirty="0" err="1">
                <a:solidFill>
                  <a:srgbClr val="002060"/>
                </a:solidFill>
                <a:latin typeface="Corbel Light" panose="020B0303020204020204" pitchFamily="34" charset="0"/>
                <a:sym typeface="Arial Narrow"/>
              </a:rPr>
              <a:t>traitement</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textes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logiciels</a:t>
            </a:r>
            <a:r>
              <a:rPr lang="en-US" sz="2400" kern="0" dirty="0">
                <a:solidFill>
                  <a:srgbClr val="002060"/>
                </a:solidFill>
                <a:latin typeface="Corbel Light" panose="020B0303020204020204" pitchFamily="34" charset="0"/>
                <a:sym typeface="Arial Narrow"/>
              </a:rPr>
              <a:t> pour un </a:t>
            </a:r>
            <a:r>
              <a:rPr lang="en-US" sz="2400" kern="0" dirty="0" err="1">
                <a:solidFill>
                  <a:srgbClr val="002060"/>
                </a:solidFill>
                <a:latin typeface="Corbel Light" panose="020B0303020204020204" pitchFamily="34" charset="0"/>
                <a:sym typeface="Arial Narrow"/>
              </a:rPr>
              <a:t>marché</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spécific</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comme</a:t>
            </a:r>
            <a:r>
              <a:rPr lang="en-US" sz="2400" kern="0" dirty="0">
                <a:solidFill>
                  <a:srgbClr val="002060"/>
                </a:solidFill>
                <a:latin typeface="Corbel Light" panose="020B0303020204020204" pitchFamily="34" charset="0"/>
                <a:sym typeface="Arial Narrow"/>
              </a:rPr>
              <a:t> les </a:t>
            </a:r>
            <a:r>
              <a:rPr lang="en-US" sz="2400" kern="0" dirty="0" err="1">
                <a:solidFill>
                  <a:srgbClr val="002060"/>
                </a:solidFill>
                <a:latin typeface="Corbel Light" panose="020B0303020204020204" pitchFamily="34" charset="0"/>
                <a:sym typeface="Arial Narrow"/>
              </a:rPr>
              <a:t>logiciels</a:t>
            </a:r>
            <a:r>
              <a:rPr lang="en-US" sz="2400" kern="0" dirty="0">
                <a:solidFill>
                  <a:srgbClr val="002060"/>
                </a:solidFill>
                <a:latin typeface="Corbel Light" panose="020B0303020204020204" pitchFamily="34" charset="0"/>
                <a:sym typeface="Arial Narrow"/>
              </a:rPr>
              <a:t> de gestion </a:t>
            </a:r>
            <a:r>
              <a:rPr lang="en-US" sz="2400" kern="0" dirty="0" err="1">
                <a:solidFill>
                  <a:srgbClr val="002060"/>
                </a:solidFill>
                <a:latin typeface="Corbel Light" panose="020B0303020204020204" pitchFamily="34" charset="0"/>
                <a:sym typeface="Arial Narrow"/>
              </a:rPr>
              <a:t>bibliothèques</a:t>
            </a:r>
            <a:r>
              <a:rPr lang="en-US" sz="2400" kern="0" dirty="0">
                <a:solidFill>
                  <a:srgbClr val="002060"/>
                </a:solidFill>
                <a:latin typeface="Corbel Light" panose="020B0303020204020204" pitchFamily="34" charset="0"/>
                <a:sym typeface="Arial Narrow"/>
              </a:rPr>
              <a:t>.</a:t>
            </a:r>
            <a:endParaRPr lang="en-US" sz="2800" kern="0" dirty="0">
              <a:solidFill>
                <a:srgbClr val="002060"/>
              </a:solidFill>
              <a:latin typeface="Corbel Light" panose="020B0303020204020204" pitchFamily="34" charset="0"/>
              <a:sym typeface="Arial Narrow"/>
            </a:endParaRP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Produits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personnalisés</a:t>
            </a:r>
            <a:r>
              <a:rPr lang="en-US" sz="2800" kern="0" dirty="0">
                <a:solidFill>
                  <a:srgbClr val="002060"/>
                </a:solidFill>
                <a:latin typeface="Corbel Light" panose="020B0303020204020204" pitchFamily="34" charset="0"/>
                <a:sym typeface="Arial Narrow"/>
              </a:rPr>
              <a:t> (sur </a:t>
            </a:r>
            <a:r>
              <a:rPr lang="en-US" sz="2800" kern="0" dirty="0" err="1">
                <a:solidFill>
                  <a:srgbClr val="002060"/>
                </a:solidFill>
                <a:latin typeface="Corbel Light" panose="020B0303020204020204" pitchFamily="34" charset="0"/>
                <a:sym typeface="Arial Narrow"/>
              </a:rPr>
              <a:t>mesure</a:t>
            </a:r>
            <a:r>
              <a:rPr lang="en-US" sz="2800" kern="0" dirty="0">
                <a:solidFill>
                  <a:srgbClr val="002060"/>
                </a:solidFill>
                <a:latin typeface="Corbel Light" panose="020B0303020204020204" pitchFamily="34" charset="0"/>
                <a:sym typeface="Arial Narrow"/>
              </a:rPr>
              <a:t>)</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systèmes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logiciels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commandés</a:t>
            </a:r>
            <a:r>
              <a:rPr lang="en-US" sz="2400" kern="0" dirty="0">
                <a:solidFill>
                  <a:srgbClr val="002060"/>
                </a:solidFill>
                <a:latin typeface="Corbel Light" panose="020B0303020204020204" pitchFamily="34" charset="0"/>
                <a:sym typeface="Arial Narrow"/>
              </a:rPr>
              <a:t> par un client </a:t>
            </a:r>
            <a:r>
              <a:rPr lang="en-US" sz="2400" kern="0" dirty="0" err="1">
                <a:solidFill>
                  <a:srgbClr val="002060"/>
                </a:solidFill>
                <a:latin typeface="Corbel Light" panose="020B0303020204020204" pitchFamily="34" charset="0"/>
                <a:sym typeface="Arial Narrow"/>
              </a:rPr>
              <a:t>en</a:t>
            </a:r>
            <a:r>
              <a:rPr lang="en-US" sz="2400" kern="0" dirty="0">
                <a:solidFill>
                  <a:srgbClr val="002060"/>
                </a:solidFill>
                <a:latin typeface="Corbel Light" panose="020B0303020204020204" pitchFamily="34" charset="0"/>
                <a:sym typeface="Arial Narrow"/>
              </a:rPr>
              <a:t> particulier pour assurer un </a:t>
            </a:r>
            <a:r>
              <a:rPr lang="en-US" sz="2400" kern="0" dirty="0" err="1">
                <a:solidFill>
                  <a:srgbClr val="002060"/>
                </a:solidFill>
                <a:latin typeface="Corbel Light" panose="020B0303020204020204" pitchFamily="34" charset="0"/>
                <a:sym typeface="Arial Narrow"/>
              </a:rPr>
              <a:t>besoin</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spécifique</a:t>
            </a:r>
            <a:r>
              <a:rPr lang="en-US" sz="2400" kern="0" dirty="0">
                <a:solidFill>
                  <a:srgbClr val="002060"/>
                </a:solidFill>
                <a:latin typeface="Corbel Light" panose="020B0303020204020204" pitchFamily="34" charset="0"/>
                <a:sym typeface="Arial Narrow"/>
              </a:rPr>
              <a:t>.</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err="1">
                <a:solidFill>
                  <a:srgbClr val="002060"/>
                </a:solidFill>
                <a:latin typeface="Corbel Light" panose="020B0303020204020204" pitchFamily="34" charset="0"/>
                <a:sym typeface="Arial Narrow"/>
              </a:rPr>
              <a:t>Exemples</a:t>
            </a:r>
            <a:r>
              <a:rPr lang="en-US" sz="2400" kern="0" dirty="0">
                <a:solidFill>
                  <a:srgbClr val="002060"/>
                </a:solidFill>
                <a:latin typeface="Corbel Light" panose="020B0303020204020204" pitchFamily="34" charset="0"/>
                <a:sym typeface="Arial Narrow"/>
              </a:rPr>
              <a:t> : Les </a:t>
            </a:r>
            <a:r>
              <a:rPr lang="en-US" sz="2400" kern="0" dirty="0" err="1">
                <a:solidFill>
                  <a:srgbClr val="002060"/>
                </a:solidFill>
                <a:latin typeface="Corbel Light" panose="020B0303020204020204" pitchFamily="34" charset="0"/>
                <a:sym typeface="Arial Narrow"/>
              </a:rPr>
              <a:t>systèmes</a:t>
            </a:r>
            <a:r>
              <a:rPr lang="en-US" sz="2400" kern="0" dirty="0">
                <a:solidFill>
                  <a:srgbClr val="002060"/>
                </a:solidFill>
                <a:latin typeface="Corbel Light" panose="020B0303020204020204" pitchFamily="34" charset="0"/>
                <a:sym typeface="Arial Narrow"/>
              </a:rPr>
              <a:t> de gestion d’un business métier bien </a:t>
            </a:r>
            <a:r>
              <a:rPr lang="en-US" sz="2400" kern="0" dirty="0" err="1">
                <a:solidFill>
                  <a:srgbClr val="002060"/>
                </a:solidFill>
                <a:latin typeface="Corbel Light" panose="020B0303020204020204" pitchFamily="34" charset="0"/>
                <a:sym typeface="Arial Narrow"/>
              </a:rPr>
              <a:t>défini</a:t>
            </a:r>
            <a:r>
              <a:rPr lang="en-US" sz="2400" kern="0" dirty="0">
                <a:solidFill>
                  <a:srgbClr val="002060"/>
                </a:solidFill>
                <a:latin typeface="Corbel Light" panose="020B0303020204020204" pitchFamily="34" charset="0"/>
                <a:sym typeface="Arial Narrow"/>
              </a:rPr>
              <a:t>.</a:t>
            </a:r>
            <a:endParaRPr lang="en-US" sz="3200" kern="0" dirty="0">
              <a:solidFill>
                <a:srgbClr val="002060"/>
              </a:solidFill>
              <a:latin typeface="Corbel Light" panose="020B0303020204020204" pitchFamily="34" charset="0"/>
              <a:sym typeface="Arial Narrow"/>
            </a:endParaRPr>
          </a:p>
        </p:txBody>
      </p:sp>
      <p:sp>
        <p:nvSpPr>
          <p:cNvPr id="5" name="Espace réservé du pied de page 4">
            <a:extLst>
              <a:ext uri="{FF2B5EF4-FFF2-40B4-BE49-F238E27FC236}">
                <a16:creationId xmlns:a16="http://schemas.microsoft.com/office/drawing/2014/main" id="{FB513C76-6B66-49E9-8566-B481657F53B0}"/>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405992270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118377"/>
            <a:ext cx="8856079"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err="1">
                <a:solidFill>
                  <a:srgbClr val="FF0066"/>
                </a:solidFill>
                <a:latin typeface="Corbel" panose="020B0503020204020204" pitchFamily="34" charset="0"/>
              </a:rPr>
              <a:t>Spécification</a:t>
            </a:r>
            <a:r>
              <a:rPr lang="en-GB" altLang="fr-FR" b="1" dirty="0">
                <a:solidFill>
                  <a:srgbClr val="FF0066"/>
                </a:solidFill>
                <a:latin typeface="Corbel" panose="020B0503020204020204" pitchFamily="34" charset="0"/>
              </a:rPr>
              <a:t> de </a:t>
            </a:r>
            <a:r>
              <a:rPr lang="en-GB" altLang="fr-FR" b="1" dirty="0" err="1">
                <a:solidFill>
                  <a:srgbClr val="FF0066"/>
                </a:solidFill>
                <a:latin typeface="Corbel" panose="020B0503020204020204" pitchFamily="34" charset="0"/>
              </a:rPr>
              <a:t>produits</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logiciels</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40816" y="1063538"/>
            <a:ext cx="11016237" cy="289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Produits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génériques</a:t>
            </a:r>
            <a:endParaRPr lang="en-US" sz="28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La </a:t>
            </a:r>
            <a:r>
              <a:rPr lang="en-US" sz="2400" kern="0" dirty="0" err="1">
                <a:solidFill>
                  <a:srgbClr val="002060"/>
                </a:solidFill>
                <a:latin typeface="Corbel Light" panose="020B0303020204020204" pitchFamily="34" charset="0"/>
                <a:sym typeface="Arial Narrow"/>
              </a:rPr>
              <a:t>spécification</a:t>
            </a:r>
            <a:r>
              <a:rPr lang="en-US" sz="2400" kern="0" dirty="0">
                <a:solidFill>
                  <a:srgbClr val="002060"/>
                </a:solidFill>
                <a:latin typeface="Corbel Light" panose="020B0303020204020204" pitchFamily="34" charset="0"/>
                <a:sym typeface="Arial Narrow"/>
              </a:rPr>
              <a:t> du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est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faite</a:t>
            </a:r>
            <a:r>
              <a:rPr lang="en-US" sz="2400" kern="0" dirty="0">
                <a:solidFill>
                  <a:srgbClr val="002060"/>
                </a:solidFill>
                <a:latin typeface="Corbel Light" panose="020B0303020204020204" pitchFamily="34" charset="0"/>
                <a:sym typeface="Arial Narrow"/>
              </a:rPr>
              <a:t> par le </a:t>
            </a:r>
            <a:r>
              <a:rPr lang="en-US" sz="2400" kern="0" dirty="0" err="1">
                <a:solidFill>
                  <a:srgbClr val="002060"/>
                </a:solidFill>
                <a:latin typeface="Corbel Light" panose="020B0303020204020204" pitchFamily="34" charset="0"/>
                <a:sym typeface="Arial Narrow"/>
              </a:rPr>
              <a:t>constructeur</a:t>
            </a:r>
            <a:r>
              <a:rPr lang="en-US" sz="2400" kern="0" dirty="0">
                <a:solidFill>
                  <a:srgbClr val="002060"/>
                </a:solidFill>
                <a:latin typeface="Corbel Light" panose="020B0303020204020204" pitchFamily="34" charset="0"/>
                <a:sym typeface="Arial Narrow"/>
              </a:rPr>
              <a:t> du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C’est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ce</a:t>
            </a:r>
            <a:r>
              <a:rPr lang="en-US" sz="2400" kern="0" dirty="0">
                <a:solidFill>
                  <a:srgbClr val="002060"/>
                </a:solidFill>
                <a:latin typeface="Corbel Light" panose="020B0303020204020204" pitchFamily="34" charset="0"/>
                <a:sym typeface="Arial Narrow"/>
              </a:rPr>
              <a:t> dernier qui </a:t>
            </a:r>
            <a:r>
              <a:rPr lang="en-US" sz="2400" kern="0" dirty="0" err="1">
                <a:solidFill>
                  <a:srgbClr val="002060"/>
                </a:solidFill>
                <a:latin typeface="Corbel Light" panose="020B0303020204020204" pitchFamily="34" charset="0"/>
                <a:sym typeface="Arial Narrow"/>
              </a:rPr>
              <a:t>décide</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quand</a:t>
            </a:r>
            <a:r>
              <a:rPr lang="en-US" sz="2400" kern="0" dirty="0">
                <a:solidFill>
                  <a:srgbClr val="002060"/>
                </a:solidFill>
                <a:latin typeface="Corbel Light" panose="020B0303020204020204" pitchFamily="34" charset="0"/>
                <a:sym typeface="Arial Narrow"/>
              </a:rPr>
              <a:t> et comment appliquer des modifications au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Produits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personnalisés</a:t>
            </a:r>
            <a:r>
              <a:rPr lang="en-US" sz="2800" kern="0" dirty="0">
                <a:solidFill>
                  <a:srgbClr val="002060"/>
                </a:solidFill>
                <a:latin typeface="Corbel Light" panose="020B0303020204020204" pitchFamily="34" charset="0"/>
                <a:sym typeface="Arial Narrow"/>
              </a:rPr>
              <a:t> (sur </a:t>
            </a:r>
            <a:r>
              <a:rPr lang="en-US" sz="2800" kern="0" dirty="0" err="1">
                <a:solidFill>
                  <a:srgbClr val="002060"/>
                </a:solidFill>
                <a:latin typeface="Corbel Light" panose="020B0303020204020204" pitchFamily="34" charset="0"/>
                <a:sym typeface="Arial Narrow"/>
              </a:rPr>
              <a:t>mesure</a:t>
            </a:r>
            <a:r>
              <a:rPr lang="en-US" sz="2800" kern="0" dirty="0">
                <a:solidFill>
                  <a:srgbClr val="002060"/>
                </a:solidFill>
                <a:latin typeface="Corbel Light" panose="020B0303020204020204" pitchFamily="34" charset="0"/>
                <a:sym typeface="Arial Narrow"/>
              </a:rPr>
              <a:t>)</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La </a:t>
            </a:r>
            <a:r>
              <a:rPr lang="en-US" sz="2400" kern="0" dirty="0" err="1">
                <a:solidFill>
                  <a:srgbClr val="002060"/>
                </a:solidFill>
                <a:latin typeface="Corbel Light" panose="020B0303020204020204" pitchFamily="34" charset="0"/>
                <a:sym typeface="Arial Narrow"/>
              </a:rPr>
              <a:t>spécification</a:t>
            </a:r>
            <a:r>
              <a:rPr lang="en-US" sz="2400" kern="0" dirty="0">
                <a:solidFill>
                  <a:srgbClr val="002060"/>
                </a:solidFill>
                <a:latin typeface="Corbel Light" panose="020B0303020204020204" pitchFamily="34" charset="0"/>
                <a:sym typeface="Arial Narrow"/>
              </a:rPr>
              <a:t> du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est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faite</a:t>
            </a:r>
            <a:r>
              <a:rPr lang="en-US" sz="2400" kern="0" dirty="0">
                <a:solidFill>
                  <a:srgbClr val="002060"/>
                </a:solidFill>
                <a:latin typeface="Corbel Light" panose="020B0303020204020204" pitchFamily="34" charset="0"/>
                <a:sym typeface="Arial Narrow"/>
              </a:rPr>
              <a:t> par le client qui </a:t>
            </a:r>
            <a:r>
              <a:rPr lang="en-US" sz="2400" kern="0" dirty="0" err="1">
                <a:solidFill>
                  <a:srgbClr val="002060"/>
                </a:solidFill>
                <a:latin typeface="Corbel Light" panose="020B0303020204020204" pitchFamily="34" charset="0"/>
                <a:sym typeface="Arial Narrow"/>
              </a:rPr>
              <a:t>décide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également</a:t>
            </a:r>
            <a:r>
              <a:rPr lang="en-US" sz="2400" kern="0" dirty="0">
                <a:solidFill>
                  <a:srgbClr val="002060"/>
                </a:solidFill>
                <a:latin typeface="Corbel Light" panose="020B0303020204020204" pitchFamily="34" charset="0"/>
                <a:sym typeface="Arial Narrow"/>
              </a:rPr>
              <a:t> des modifications à </a:t>
            </a:r>
            <a:r>
              <a:rPr lang="en-US" sz="2400" kern="0" dirty="0" err="1">
                <a:solidFill>
                  <a:srgbClr val="002060"/>
                </a:solidFill>
                <a:latin typeface="Corbel Light" panose="020B0303020204020204" pitchFamily="34" charset="0"/>
                <a:sym typeface="Arial Narrow"/>
              </a:rPr>
              <a:t>apporter</a:t>
            </a:r>
            <a:r>
              <a:rPr lang="en-US" sz="2400" kern="0" dirty="0">
                <a:solidFill>
                  <a:srgbClr val="002060"/>
                </a:solidFill>
                <a:latin typeface="Corbel Light" panose="020B0303020204020204" pitchFamily="34" charset="0"/>
                <a:sym typeface="Arial Narrow"/>
              </a:rPr>
              <a:t> au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 (avec le concours du </a:t>
            </a:r>
            <a:r>
              <a:rPr lang="en-US" sz="2400" kern="0" dirty="0" err="1">
                <a:solidFill>
                  <a:srgbClr val="002060"/>
                </a:solidFill>
                <a:latin typeface="Corbel Light" panose="020B0303020204020204" pitchFamily="34" charset="0"/>
                <a:sym typeface="Arial Narrow"/>
              </a:rPr>
              <a:t>constructeur</a:t>
            </a:r>
            <a:r>
              <a:rPr lang="en-US" sz="2400" kern="0" dirty="0">
                <a:solidFill>
                  <a:srgbClr val="002060"/>
                </a:solidFill>
                <a:latin typeface="Corbel Light" panose="020B0303020204020204" pitchFamily="34" charset="0"/>
                <a:sym typeface="Arial Narrow"/>
              </a:rPr>
              <a:t>).</a:t>
            </a:r>
            <a:endParaRPr lang="en-US" sz="2800" kern="0" dirty="0">
              <a:solidFill>
                <a:srgbClr val="002060"/>
              </a:solidFill>
              <a:latin typeface="Corbel Light" panose="020B0303020204020204" pitchFamily="34" charset="0"/>
              <a:sym typeface="Arial Narrow"/>
            </a:endParaRPr>
          </a:p>
        </p:txBody>
      </p:sp>
      <p:sp>
        <p:nvSpPr>
          <p:cNvPr id="5" name="Espace réservé du pied de page 4">
            <a:extLst>
              <a:ext uri="{FF2B5EF4-FFF2-40B4-BE49-F238E27FC236}">
                <a16:creationId xmlns:a16="http://schemas.microsoft.com/office/drawing/2014/main" id="{AF49063E-6BBF-4A7B-83D3-FE27E19ACCE1}"/>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297785299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4077"/>
            <a:ext cx="8153832"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err="1">
                <a:solidFill>
                  <a:srgbClr val="FF0066"/>
                </a:solidFill>
                <a:latin typeface="Corbel" panose="020B0503020204020204" pitchFamily="34" charset="0"/>
              </a:rPr>
              <a:t>Génie</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20646" y="751975"/>
            <a:ext cx="11016237" cy="397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fr-FR" sz="2800" kern="0" dirty="0">
                <a:solidFill>
                  <a:srgbClr val="002060"/>
                </a:solidFill>
                <a:latin typeface="Corbel Light" panose="020B0303020204020204" pitchFamily="34" charset="0"/>
                <a:sym typeface="Arial Narrow"/>
              </a:rPr>
              <a:t>Le génie logiciel est une discipline d’ingénierie qui s’intéresse à tous les aspects de la production du logiciel allant de la spécification à la maintenance du logiciel.</a:t>
            </a:r>
            <a:endParaRPr lang="en-US" sz="28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Discipline </a:t>
            </a:r>
            <a:r>
              <a:rPr lang="en-US" sz="2400" kern="0" dirty="0" err="1">
                <a:solidFill>
                  <a:srgbClr val="002060"/>
                </a:solidFill>
                <a:latin typeface="Corbel Light" panose="020B0303020204020204" pitchFamily="34" charset="0"/>
                <a:sym typeface="Arial Narrow"/>
              </a:rPr>
              <a:t>d’ingénierie</a:t>
            </a:r>
            <a:endParaRPr lang="en-US" sz="2800" kern="0" dirty="0">
              <a:solidFill>
                <a:srgbClr val="002060"/>
              </a:solidFill>
              <a:latin typeface="Corbel Light" panose="020B0303020204020204" pitchFamily="34" charset="0"/>
              <a:sym typeface="Arial Narrow"/>
            </a:endParaRPr>
          </a:p>
          <a:p>
            <a:pPr marL="1243416" lvl="3" indent="-135072" algn="just" defTabSz="288036">
              <a:spcBef>
                <a:spcPts val="600"/>
              </a:spcBef>
              <a:spcAft>
                <a:spcPts val="600"/>
              </a:spcAft>
              <a:buClr>
                <a:srgbClr val="C30000"/>
              </a:buClr>
              <a:buSzPct val="159000"/>
              <a:buFont typeface="Arial"/>
              <a:buChar char="•"/>
              <a:tabLst/>
              <a:defRPr sz="1134"/>
            </a:pPr>
            <a:r>
              <a:rPr lang="en-US" sz="2000" kern="0" dirty="0" err="1">
                <a:solidFill>
                  <a:srgbClr val="002060"/>
                </a:solidFill>
                <a:latin typeface="Corbel Light" panose="020B0303020204020204" pitchFamily="34" charset="0"/>
                <a:sym typeface="Arial Narrow"/>
              </a:rPr>
              <a:t>Utilisation</a:t>
            </a:r>
            <a:r>
              <a:rPr lang="en-US" sz="2000" kern="0" dirty="0">
                <a:solidFill>
                  <a:srgbClr val="002060"/>
                </a:solidFill>
                <a:latin typeface="Corbel Light" panose="020B0303020204020204" pitchFamily="34" charset="0"/>
                <a:sym typeface="Arial Narrow"/>
              </a:rPr>
              <a:t> de </a:t>
            </a:r>
            <a:r>
              <a:rPr lang="en-US" sz="2000" kern="0" dirty="0" err="1">
                <a:solidFill>
                  <a:srgbClr val="002060"/>
                </a:solidFill>
                <a:latin typeface="Corbel Light" panose="020B0303020204020204" pitchFamily="34" charset="0"/>
                <a:sym typeface="Arial Narrow"/>
              </a:rPr>
              <a:t>théories</a:t>
            </a:r>
            <a:r>
              <a:rPr lang="en-US" sz="2000" kern="0" dirty="0">
                <a:solidFill>
                  <a:srgbClr val="002060"/>
                </a:solidFill>
                <a:latin typeface="Corbel Light" panose="020B0303020204020204" pitchFamily="34" charset="0"/>
                <a:sym typeface="Arial Narrow"/>
              </a:rPr>
              <a:t> et </a:t>
            </a:r>
            <a:r>
              <a:rPr lang="en-US" sz="2000" kern="0" dirty="0" err="1">
                <a:solidFill>
                  <a:srgbClr val="002060"/>
                </a:solidFill>
                <a:latin typeface="Corbel Light" panose="020B0303020204020204" pitchFamily="34" charset="0"/>
                <a:sym typeface="Arial Narrow"/>
              </a:rPr>
              <a:t>méthodes</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appropriées</a:t>
            </a:r>
            <a:r>
              <a:rPr lang="en-US" sz="2000" kern="0" dirty="0">
                <a:solidFill>
                  <a:srgbClr val="002060"/>
                </a:solidFill>
                <a:latin typeface="Corbel Light" panose="020B0303020204020204" pitchFamily="34" charset="0"/>
                <a:sym typeface="Arial Narrow"/>
              </a:rPr>
              <a:t> pour la </a:t>
            </a:r>
            <a:r>
              <a:rPr lang="en-US" sz="2000" kern="0" dirty="0" err="1">
                <a:solidFill>
                  <a:srgbClr val="002060"/>
                </a:solidFill>
                <a:latin typeface="Corbel Light" panose="020B0303020204020204" pitchFamily="34" charset="0"/>
                <a:sym typeface="Arial Narrow"/>
              </a:rPr>
              <a:t>résolution</a:t>
            </a:r>
            <a:r>
              <a:rPr lang="en-US" sz="2000" kern="0" dirty="0">
                <a:solidFill>
                  <a:srgbClr val="002060"/>
                </a:solidFill>
                <a:latin typeface="Corbel Light" panose="020B0303020204020204" pitchFamily="34" charset="0"/>
                <a:sym typeface="Arial Narrow"/>
              </a:rPr>
              <a:t> de </a:t>
            </a:r>
            <a:r>
              <a:rPr lang="en-US" sz="2000" kern="0" dirty="0" err="1">
                <a:solidFill>
                  <a:srgbClr val="002060"/>
                </a:solidFill>
                <a:latin typeface="Corbel Light" panose="020B0303020204020204" pitchFamily="34" charset="0"/>
                <a:sym typeface="Arial Narrow"/>
              </a:rPr>
              <a:t>problèmes</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en</a:t>
            </a:r>
            <a:r>
              <a:rPr lang="en-US" sz="2000" kern="0" dirty="0">
                <a:solidFill>
                  <a:srgbClr val="002060"/>
                </a:solidFill>
                <a:latin typeface="Corbel Light" panose="020B0303020204020204" pitchFamily="34" charset="0"/>
                <a:sym typeface="Arial Narrow"/>
              </a:rPr>
              <a:t> tenant </a:t>
            </a:r>
            <a:r>
              <a:rPr lang="en-US" sz="2000" kern="0" dirty="0" err="1">
                <a:solidFill>
                  <a:srgbClr val="002060"/>
                </a:solidFill>
                <a:latin typeface="Corbel Light" panose="020B0303020204020204" pitchFamily="34" charset="0"/>
                <a:sym typeface="Arial Narrow"/>
              </a:rPr>
              <a:t>en</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compte</a:t>
            </a:r>
            <a:r>
              <a:rPr lang="en-US" sz="2000" kern="0" dirty="0">
                <a:solidFill>
                  <a:srgbClr val="002060"/>
                </a:solidFill>
                <a:latin typeface="Corbel Light" panose="020B0303020204020204" pitchFamily="34" charset="0"/>
                <a:sym typeface="Arial Narrow"/>
              </a:rPr>
              <a:t> des </a:t>
            </a:r>
            <a:r>
              <a:rPr lang="en-US" sz="2000" kern="0" dirty="0" err="1">
                <a:solidFill>
                  <a:srgbClr val="002060"/>
                </a:solidFill>
                <a:latin typeface="Corbel Light" panose="020B0303020204020204" pitchFamily="34" charset="0"/>
                <a:sym typeface="Arial Narrow"/>
              </a:rPr>
              <a:t>contraintes</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organisationnelles</a:t>
            </a:r>
            <a:r>
              <a:rPr lang="en-US" sz="2000" kern="0" dirty="0">
                <a:solidFill>
                  <a:srgbClr val="002060"/>
                </a:solidFill>
                <a:latin typeface="Corbel Light" panose="020B0303020204020204" pitchFamily="34" charset="0"/>
                <a:sym typeface="Arial Narrow"/>
              </a:rPr>
              <a:t> et </a:t>
            </a:r>
            <a:r>
              <a:rPr lang="en-US" sz="2000" kern="0" dirty="0" err="1">
                <a:solidFill>
                  <a:srgbClr val="002060"/>
                </a:solidFill>
                <a:latin typeface="Corbel Light" panose="020B0303020204020204" pitchFamily="34" charset="0"/>
                <a:sym typeface="Arial Narrow"/>
              </a:rPr>
              <a:t>financières</a:t>
            </a:r>
            <a:r>
              <a:rPr lang="en-US" sz="2000" kern="0" dirty="0">
                <a:solidFill>
                  <a:srgbClr val="002060"/>
                </a:solidFill>
                <a:latin typeface="Corbel Light" panose="020B0303020204020204" pitchFamily="34" charset="0"/>
                <a:sym typeface="Arial Narrow"/>
              </a:rPr>
              <a:t>.</a:t>
            </a:r>
            <a:endParaRPr lang="en-US" sz="28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err="1">
                <a:solidFill>
                  <a:srgbClr val="002060"/>
                </a:solidFill>
                <a:latin typeface="Corbel Light" panose="020B0303020204020204" pitchFamily="34" charset="0"/>
                <a:sym typeface="Arial Narrow"/>
              </a:rPr>
              <a:t>Tous</a:t>
            </a:r>
            <a:r>
              <a:rPr lang="en-US" sz="2400" kern="0" dirty="0">
                <a:solidFill>
                  <a:srgbClr val="002060"/>
                </a:solidFill>
                <a:latin typeface="Corbel Light" panose="020B0303020204020204" pitchFamily="34" charset="0"/>
                <a:sym typeface="Arial Narrow"/>
              </a:rPr>
              <a:t> les aspects de la production du </a:t>
            </a:r>
            <a:r>
              <a:rPr lang="en-US" sz="2400" kern="0" dirty="0" err="1">
                <a:solidFill>
                  <a:srgbClr val="002060"/>
                </a:solidFill>
                <a:latin typeface="Corbel Light" panose="020B0303020204020204" pitchFamily="34" charset="0"/>
                <a:sym typeface="Arial Narrow"/>
              </a:rPr>
              <a:t>logiciel</a:t>
            </a:r>
            <a:endParaRPr lang="en-US" sz="2800" kern="0" dirty="0">
              <a:solidFill>
                <a:srgbClr val="002060"/>
              </a:solidFill>
              <a:latin typeface="Corbel Light" panose="020B0303020204020204" pitchFamily="34" charset="0"/>
              <a:sym typeface="Arial Narrow"/>
            </a:endParaRPr>
          </a:p>
          <a:p>
            <a:pPr marL="1243416" lvl="3" indent="-135072" algn="just" defTabSz="288036">
              <a:spcBef>
                <a:spcPts val="600"/>
              </a:spcBef>
              <a:spcAft>
                <a:spcPts val="600"/>
              </a:spcAft>
              <a:buClr>
                <a:srgbClr val="C30000"/>
              </a:buClr>
              <a:buSzPct val="159000"/>
              <a:buFont typeface="Arial"/>
              <a:buChar char="•"/>
              <a:tabLst/>
              <a:defRPr sz="1134"/>
            </a:pPr>
            <a:r>
              <a:rPr lang="en-US" sz="2000" kern="0" dirty="0">
                <a:solidFill>
                  <a:srgbClr val="002060"/>
                </a:solidFill>
                <a:latin typeface="Corbel Light" panose="020B0303020204020204" pitchFamily="34" charset="0"/>
                <a:sym typeface="Arial Narrow"/>
              </a:rPr>
              <a:t>Pas </a:t>
            </a:r>
            <a:r>
              <a:rPr lang="en-US" sz="2000" kern="0" dirty="0" err="1">
                <a:solidFill>
                  <a:srgbClr val="002060"/>
                </a:solidFill>
                <a:latin typeface="Corbel Light" panose="020B0303020204020204" pitchFamily="34" charset="0"/>
                <a:sym typeface="Arial Narrow"/>
              </a:rPr>
              <a:t>seulement</a:t>
            </a:r>
            <a:r>
              <a:rPr lang="en-US" sz="2000" kern="0" dirty="0">
                <a:solidFill>
                  <a:srgbClr val="002060"/>
                </a:solidFill>
                <a:latin typeface="Corbel Light" panose="020B0303020204020204" pitchFamily="34" charset="0"/>
                <a:sym typeface="Arial Narrow"/>
              </a:rPr>
              <a:t> les </a:t>
            </a:r>
            <a:r>
              <a:rPr lang="en-US" sz="2000" kern="0" dirty="0" err="1">
                <a:solidFill>
                  <a:srgbClr val="002060"/>
                </a:solidFill>
                <a:latin typeface="Corbel Light" panose="020B0303020204020204" pitchFamily="34" charset="0"/>
                <a:sym typeface="Arial Narrow"/>
              </a:rPr>
              <a:t>procédés</a:t>
            </a:r>
            <a:r>
              <a:rPr lang="en-US" sz="2000" kern="0" dirty="0">
                <a:solidFill>
                  <a:srgbClr val="002060"/>
                </a:solidFill>
                <a:latin typeface="Corbel Light" panose="020B0303020204020204" pitchFamily="34" charset="0"/>
                <a:sym typeface="Arial Narrow"/>
              </a:rPr>
              <a:t> techniques de </a:t>
            </a:r>
            <a:r>
              <a:rPr lang="en-US" sz="2000" kern="0" dirty="0" err="1">
                <a:solidFill>
                  <a:srgbClr val="002060"/>
                </a:solidFill>
                <a:latin typeface="Corbel Light" panose="020B0303020204020204" pitchFamily="34" charset="0"/>
                <a:sym typeface="Arial Narrow"/>
              </a:rPr>
              <a:t>développement</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utilisés</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mais</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également</a:t>
            </a:r>
            <a:r>
              <a:rPr lang="en-US" sz="2000" kern="0" dirty="0">
                <a:solidFill>
                  <a:srgbClr val="002060"/>
                </a:solidFill>
                <a:latin typeface="Corbel Light" panose="020B0303020204020204" pitchFamily="34" charset="0"/>
                <a:sym typeface="Arial Narrow"/>
              </a:rPr>
              <a:t> la gestion de </a:t>
            </a:r>
            <a:r>
              <a:rPr lang="en-US" sz="2000" kern="0" dirty="0" err="1">
                <a:solidFill>
                  <a:srgbClr val="002060"/>
                </a:solidFill>
                <a:latin typeface="Corbel Light" panose="020B0303020204020204" pitchFamily="34" charset="0"/>
                <a:sym typeface="Arial Narrow"/>
              </a:rPr>
              <a:t>projet</a:t>
            </a:r>
            <a:r>
              <a:rPr lang="en-US" sz="2000" kern="0" dirty="0">
                <a:solidFill>
                  <a:srgbClr val="002060"/>
                </a:solidFill>
                <a:latin typeface="Corbel Light" panose="020B0303020204020204" pitchFamily="34" charset="0"/>
                <a:sym typeface="Arial Narrow"/>
              </a:rPr>
              <a:t> et le </a:t>
            </a:r>
            <a:r>
              <a:rPr lang="en-US" sz="2000" kern="0" dirty="0" err="1">
                <a:solidFill>
                  <a:srgbClr val="002060"/>
                </a:solidFill>
                <a:latin typeface="Corbel Light" panose="020B0303020204020204" pitchFamily="34" charset="0"/>
                <a:sym typeface="Arial Narrow"/>
              </a:rPr>
              <a:t>développement</a:t>
            </a:r>
            <a:r>
              <a:rPr lang="en-US" sz="2000" kern="0" dirty="0">
                <a:solidFill>
                  <a:srgbClr val="002060"/>
                </a:solidFill>
                <a:latin typeface="Corbel Light" panose="020B0303020204020204" pitchFamily="34" charset="0"/>
                <a:sym typeface="Arial Narrow"/>
              </a:rPr>
              <a:t> </a:t>
            </a:r>
            <a:r>
              <a:rPr lang="en-US" sz="2000" kern="0" dirty="0" err="1">
                <a:solidFill>
                  <a:srgbClr val="002060"/>
                </a:solidFill>
                <a:latin typeface="Corbel Light" panose="020B0303020204020204" pitchFamily="34" charset="0"/>
                <a:sym typeface="Arial Narrow"/>
              </a:rPr>
              <a:t>d’outils</a:t>
            </a:r>
            <a:r>
              <a:rPr lang="en-US" sz="2000" kern="0" dirty="0">
                <a:solidFill>
                  <a:srgbClr val="002060"/>
                </a:solidFill>
                <a:latin typeface="Corbel Light" panose="020B0303020204020204" pitchFamily="34" charset="0"/>
                <a:sym typeface="Arial Narrow"/>
              </a:rPr>
              <a:t>, de </a:t>
            </a:r>
            <a:r>
              <a:rPr lang="en-US" sz="2000" kern="0" dirty="0" err="1">
                <a:solidFill>
                  <a:srgbClr val="002060"/>
                </a:solidFill>
                <a:latin typeface="Corbel Light" panose="020B0303020204020204" pitchFamily="34" charset="0"/>
                <a:sym typeface="Arial Narrow"/>
              </a:rPr>
              <a:t>méthodes</a:t>
            </a:r>
            <a:r>
              <a:rPr lang="en-US" sz="2000" kern="0" dirty="0">
                <a:solidFill>
                  <a:srgbClr val="002060"/>
                </a:solidFill>
                <a:latin typeface="Corbel Light" panose="020B0303020204020204" pitchFamily="34" charset="0"/>
                <a:sym typeface="Arial Narrow"/>
              </a:rPr>
              <a:t>, …, pour </a:t>
            </a:r>
            <a:r>
              <a:rPr lang="en-US" sz="2000" kern="0" dirty="0" err="1">
                <a:solidFill>
                  <a:srgbClr val="002060"/>
                </a:solidFill>
                <a:latin typeface="Corbel Light" panose="020B0303020204020204" pitchFamily="34" charset="0"/>
                <a:sym typeface="Arial Narrow"/>
              </a:rPr>
              <a:t>faciliter</a:t>
            </a:r>
            <a:r>
              <a:rPr lang="en-US" sz="2000" kern="0" dirty="0">
                <a:solidFill>
                  <a:srgbClr val="002060"/>
                </a:solidFill>
                <a:latin typeface="Corbel Light" panose="020B0303020204020204" pitchFamily="34" charset="0"/>
                <a:sym typeface="Arial Narrow"/>
              </a:rPr>
              <a:t> la production de </a:t>
            </a:r>
            <a:r>
              <a:rPr lang="en-US" sz="2000" kern="0" dirty="0" err="1">
                <a:solidFill>
                  <a:srgbClr val="002060"/>
                </a:solidFill>
                <a:latin typeface="Corbel Light" panose="020B0303020204020204" pitchFamily="34" charset="0"/>
                <a:sym typeface="Arial Narrow"/>
              </a:rPr>
              <a:t>logiciels</a:t>
            </a:r>
            <a:r>
              <a:rPr lang="en-US" sz="2000" kern="0" dirty="0">
                <a:solidFill>
                  <a:srgbClr val="002060"/>
                </a:solidFill>
                <a:latin typeface="Corbel Light" panose="020B0303020204020204" pitchFamily="34" charset="0"/>
                <a:sym typeface="Arial Narrow"/>
              </a:rPr>
              <a:t>.</a:t>
            </a:r>
            <a:endParaRPr lang="en-US" sz="2800" kern="0" dirty="0">
              <a:solidFill>
                <a:srgbClr val="002060"/>
              </a:solidFill>
              <a:latin typeface="Corbel Light" panose="020B0303020204020204" pitchFamily="34" charset="0"/>
              <a:sym typeface="Arial Narrow"/>
            </a:endParaRPr>
          </a:p>
        </p:txBody>
      </p:sp>
      <p:sp>
        <p:nvSpPr>
          <p:cNvPr id="5" name="Espace réservé du pied de page 4">
            <a:extLst>
              <a:ext uri="{FF2B5EF4-FFF2-40B4-BE49-F238E27FC236}">
                <a16:creationId xmlns:a16="http://schemas.microsoft.com/office/drawing/2014/main" id="{9C6D2F0A-A3A6-4D3B-8417-F690F26F22BC}"/>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460296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8153832"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err="1">
                <a:solidFill>
                  <a:srgbClr val="FF0066"/>
                </a:solidFill>
                <a:latin typeface="Corbel" panose="020B0503020204020204" pitchFamily="34" charset="0"/>
              </a:rPr>
              <a:t>Processus</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866275"/>
            <a:ext cx="11016237" cy="46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Une </a:t>
            </a:r>
            <a:r>
              <a:rPr lang="en-US" sz="2800" kern="0" dirty="0" err="1">
                <a:solidFill>
                  <a:srgbClr val="002060"/>
                </a:solidFill>
                <a:latin typeface="Corbel Light" panose="020B0303020204020204" pitchFamily="34" charset="0"/>
                <a:sym typeface="Arial Narrow"/>
              </a:rPr>
              <a:t>approche</a:t>
            </a:r>
            <a:r>
              <a:rPr lang="en-US" sz="2800" kern="0" dirty="0">
                <a:solidFill>
                  <a:srgbClr val="002060"/>
                </a:solidFill>
                <a:latin typeface="Corbel Light" panose="020B0303020204020204" pitchFamily="34" charset="0"/>
                <a:sym typeface="Arial Narrow"/>
              </a:rPr>
              <a:t> de </a:t>
            </a:r>
            <a:r>
              <a:rPr lang="en-US" sz="2800" kern="0" dirty="0" err="1">
                <a:solidFill>
                  <a:srgbClr val="002060"/>
                </a:solidFill>
                <a:latin typeface="Corbel Light" panose="020B0303020204020204" pitchFamily="34" charset="0"/>
                <a:sym typeface="Arial Narrow"/>
              </a:rPr>
              <a:t>développement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utilisée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en</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génie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est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souvent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appelée</a:t>
            </a:r>
            <a:r>
              <a:rPr lang="en-US" sz="2800" kern="0" dirty="0">
                <a:solidFill>
                  <a:srgbClr val="002060"/>
                </a:solidFill>
                <a:latin typeface="Corbel Light" panose="020B0303020204020204" pitchFamily="34" charset="0"/>
                <a:sym typeface="Arial Narrow"/>
              </a:rPr>
              <a:t> un </a:t>
            </a:r>
            <a:r>
              <a:rPr lang="en-US" sz="2800" kern="0" dirty="0" err="1">
                <a:solidFill>
                  <a:srgbClr val="002060"/>
                </a:solidFill>
                <a:latin typeface="Corbel Light" panose="020B0303020204020204" pitchFamily="34" charset="0"/>
                <a:sym typeface="Arial Narrow"/>
              </a:rPr>
              <a:t>processus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Un </a:t>
            </a:r>
            <a:r>
              <a:rPr lang="en-US" sz="2800" kern="0" dirty="0" err="1">
                <a:solidFill>
                  <a:srgbClr val="002060"/>
                </a:solidFill>
                <a:latin typeface="Corbel Light" panose="020B0303020204020204" pitchFamily="34" charset="0"/>
                <a:sym typeface="Arial Narrow"/>
              </a:rPr>
              <a:t>processus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est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une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séquence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d’activités</a:t>
            </a:r>
            <a:r>
              <a:rPr lang="en-US" sz="2800" kern="0" dirty="0">
                <a:solidFill>
                  <a:srgbClr val="002060"/>
                </a:solidFill>
                <a:latin typeface="Corbel Light" panose="020B0303020204020204" pitchFamily="34" charset="0"/>
                <a:sym typeface="Arial Narrow"/>
              </a:rPr>
              <a:t> qui </a:t>
            </a:r>
            <a:r>
              <a:rPr lang="en-US" sz="2800" kern="0" dirty="0" err="1">
                <a:solidFill>
                  <a:srgbClr val="002060"/>
                </a:solidFill>
                <a:latin typeface="Corbel Light" panose="020B0303020204020204" pitchFamily="34" charset="0"/>
                <a:sym typeface="Arial Narrow"/>
              </a:rPr>
              <a:t>débouchent</a:t>
            </a:r>
            <a:r>
              <a:rPr lang="en-US" sz="2800" kern="0" dirty="0">
                <a:solidFill>
                  <a:srgbClr val="002060"/>
                </a:solidFill>
                <a:latin typeface="Corbel Light" panose="020B0303020204020204" pitchFamily="34" charset="0"/>
                <a:sym typeface="Arial Narrow"/>
              </a:rPr>
              <a:t> sur la production de </a:t>
            </a:r>
            <a:r>
              <a:rPr lang="en-US" sz="2800" kern="0" dirty="0" err="1">
                <a:solidFill>
                  <a:srgbClr val="002060"/>
                </a:solidFill>
                <a:latin typeface="Corbel Light" panose="020B0303020204020204" pitchFamily="34" charset="0"/>
                <a:sym typeface="Arial Narrow"/>
              </a:rPr>
              <a:t>produits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logiciels</a:t>
            </a:r>
            <a:r>
              <a:rPr lang="en-US" sz="2800" kern="0" dirty="0">
                <a:solidFill>
                  <a:srgbClr val="002060"/>
                </a:solidFill>
                <a:latin typeface="Corbel Light" panose="020B0303020204020204" pitchFamily="34" charset="0"/>
                <a:sym typeface="Arial Narrow"/>
              </a:rPr>
              <a:t>. </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Quatre </a:t>
            </a:r>
            <a:r>
              <a:rPr lang="en-US" sz="2800" kern="0" dirty="0" err="1">
                <a:solidFill>
                  <a:srgbClr val="002060"/>
                </a:solidFill>
                <a:latin typeface="Corbel Light" panose="020B0303020204020204" pitchFamily="34" charset="0"/>
                <a:sym typeface="Arial Narrow"/>
              </a:rPr>
              <a:t>principales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activités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sont</a:t>
            </a:r>
            <a:r>
              <a:rPr lang="en-US" sz="2800" kern="0" dirty="0">
                <a:solidFill>
                  <a:srgbClr val="002060"/>
                </a:solidFill>
                <a:latin typeface="Corbel Light" panose="020B0303020204020204" pitchFamily="34" charset="0"/>
                <a:sym typeface="Arial Narrow"/>
              </a:rPr>
              <a:t> communes à </a:t>
            </a:r>
            <a:r>
              <a:rPr lang="en-US" sz="2800" kern="0" dirty="0" err="1">
                <a:solidFill>
                  <a:srgbClr val="002060"/>
                </a:solidFill>
                <a:latin typeface="Corbel Light" panose="020B0303020204020204" pitchFamily="34" charset="0"/>
                <a:sym typeface="Arial Narrow"/>
              </a:rPr>
              <a:t>tous</a:t>
            </a:r>
            <a:r>
              <a:rPr lang="en-US" sz="2800" kern="0" dirty="0">
                <a:solidFill>
                  <a:srgbClr val="002060"/>
                </a:solidFill>
                <a:latin typeface="Corbel Light" panose="020B0303020204020204" pitchFamily="34" charset="0"/>
                <a:sym typeface="Arial Narrow"/>
              </a:rPr>
              <a:t> les </a:t>
            </a:r>
            <a:r>
              <a:rPr lang="en-US" sz="2800" kern="0" dirty="0" err="1">
                <a:solidFill>
                  <a:srgbClr val="002060"/>
                </a:solidFill>
                <a:latin typeface="Corbel Light" panose="020B0303020204020204" pitchFamily="34" charset="0"/>
                <a:sym typeface="Arial Narrow"/>
              </a:rPr>
              <a:t>processus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logiciels</a:t>
            </a:r>
            <a:r>
              <a:rPr lang="en-US" sz="2800" kern="0" dirty="0">
                <a:solidFill>
                  <a:srgbClr val="002060"/>
                </a:solidFill>
                <a:latin typeface="Corbel Light" panose="020B0303020204020204" pitchFamily="34" charset="0"/>
                <a:sym typeface="Arial Narrow"/>
              </a:rPr>
              <a:t>.</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err="1">
                <a:solidFill>
                  <a:srgbClr val="002060"/>
                </a:solidFill>
                <a:latin typeface="Corbel Light" panose="020B0303020204020204" pitchFamily="34" charset="0"/>
                <a:sym typeface="Arial Narrow"/>
              </a:rPr>
              <a:t>Spécification</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logicielle</a:t>
            </a:r>
            <a:endParaRPr lang="en-US" sz="24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err="1">
                <a:solidFill>
                  <a:srgbClr val="002060"/>
                </a:solidFill>
                <a:latin typeface="Corbel Light" panose="020B0303020204020204" pitchFamily="34" charset="0"/>
                <a:sym typeface="Arial Narrow"/>
              </a:rPr>
              <a:t>Développement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logiciel</a:t>
            </a:r>
            <a:endParaRPr lang="en-US" sz="24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Validation </a:t>
            </a:r>
            <a:r>
              <a:rPr lang="en-US" sz="2400" kern="0" dirty="0" err="1">
                <a:solidFill>
                  <a:srgbClr val="002060"/>
                </a:solidFill>
                <a:latin typeface="Corbel Light" panose="020B0303020204020204" pitchFamily="34" charset="0"/>
                <a:sym typeface="Arial Narrow"/>
              </a:rPr>
              <a:t>logicielle</a:t>
            </a:r>
            <a:endParaRPr lang="en-US" sz="24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Evolution </a:t>
            </a:r>
            <a:r>
              <a:rPr lang="en-US" sz="2400" kern="0" dirty="0" err="1">
                <a:solidFill>
                  <a:srgbClr val="002060"/>
                </a:solidFill>
                <a:latin typeface="Corbel Light" panose="020B0303020204020204" pitchFamily="34" charset="0"/>
                <a:sym typeface="Arial Narrow"/>
              </a:rPr>
              <a:t>logicielle</a:t>
            </a:r>
            <a:endParaRPr lang="en-US" sz="2800" kern="0" dirty="0">
              <a:solidFill>
                <a:srgbClr val="002060"/>
              </a:solidFill>
              <a:latin typeface="Corbel Light" panose="020B0303020204020204" pitchFamily="34" charset="0"/>
              <a:sym typeface="Arial Narrow"/>
            </a:endParaRPr>
          </a:p>
        </p:txBody>
      </p:sp>
      <p:sp>
        <p:nvSpPr>
          <p:cNvPr id="5" name="Espace réservé du pied de page 4">
            <a:extLst>
              <a:ext uri="{FF2B5EF4-FFF2-40B4-BE49-F238E27FC236}">
                <a16:creationId xmlns:a16="http://schemas.microsoft.com/office/drawing/2014/main" id="{87C3AA6F-76B6-4940-A6FE-2E88E8D8F92D}"/>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263345677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8153832"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err="1">
                <a:solidFill>
                  <a:srgbClr val="FF0066"/>
                </a:solidFill>
                <a:latin typeface="Corbel" panose="020B0503020204020204" pitchFamily="34" charset="0"/>
              </a:rPr>
              <a:t>Activités</a:t>
            </a:r>
            <a:r>
              <a:rPr lang="en-GB" altLang="fr-FR" b="1" dirty="0">
                <a:solidFill>
                  <a:srgbClr val="FF0066"/>
                </a:solidFill>
                <a:latin typeface="Corbel" panose="020B0503020204020204" pitchFamily="34" charset="0"/>
              </a:rPr>
              <a:t> de </a:t>
            </a:r>
            <a:r>
              <a:rPr lang="en-GB" altLang="fr-FR" b="1" dirty="0" err="1">
                <a:solidFill>
                  <a:srgbClr val="FF0066"/>
                </a:solidFill>
                <a:latin typeface="Corbel" panose="020B0503020204020204" pitchFamily="34" charset="0"/>
              </a:rPr>
              <a:t>processus</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1106429"/>
            <a:ext cx="11016237" cy="400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Spécification</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logicielle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où</a:t>
            </a:r>
            <a:r>
              <a:rPr lang="en-US" sz="2800" kern="0" dirty="0">
                <a:solidFill>
                  <a:srgbClr val="002060"/>
                </a:solidFill>
                <a:latin typeface="Corbel Light" panose="020B0303020204020204" pitchFamily="34" charset="0"/>
                <a:sym typeface="Arial Narrow"/>
              </a:rPr>
              <a:t> les clients et les </a:t>
            </a:r>
            <a:r>
              <a:rPr lang="en-US" sz="2800" kern="0" dirty="0" err="1">
                <a:solidFill>
                  <a:srgbClr val="002060"/>
                </a:solidFill>
                <a:latin typeface="Corbel Light" panose="020B0303020204020204" pitchFamily="34" charset="0"/>
                <a:sym typeface="Arial Narrow"/>
              </a:rPr>
              <a:t>développeurs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définissent</a:t>
            </a:r>
            <a:r>
              <a:rPr lang="en-US" sz="2800" kern="0" dirty="0">
                <a:solidFill>
                  <a:srgbClr val="002060"/>
                </a:solidFill>
                <a:latin typeface="Corbel Light" panose="020B0303020204020204" pitchFamily="34" charset="0"/>
                <a:sym typeface="Arial Narrow"/>
              </a:rPr>
              <a:t> le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qui </a:t>
            </a:r>
            <a:r>
              <a:rPr lang="en-US" sz="2800" kern="0" dirty="0" err="1">
                <a:solidFill>
                  <a:srgbClr val="002060"/>
                </a:solidFill>
                <a:latin typeface="Corbel Light" panose="020B0303020204020204" pitchFamily="34" charset="0"/>
                <a:sym typeface="Arial Narrow"/>
              </a:rPr>
              <a:t>doit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être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produit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ainsi</a:t>
            </a:r>
            <a:r>
              <a:rPr lang="en-US" sz="2800" kern="0" dirty="0">
                <a:solidFill>
                  <a:srgbClr val="002060"/>
                </a:solidFill>
                <a:latin typeface="Corbel Light" panose="020B0303020204020204" pitchFamily="34" charset="0"/>
                <a:sym typeface="Arial Narrow"/>
              </a:rPr>
              <a:t> que les </a:t>
            </a:r>
            <a:r>
              <a:rPr lang="en-US" sz="2800" kern="0" dirty="0" err="1">
                <a:solidFill>
                  <a:srgbClr val="002060"/>
                </a:solidFill>
                <a:latin typeface="Corbel Light" panose="020B0303020204020204" pitchFamily="34" charset="0"/>
                <a:sym typeface="Arial Narrow"/>
              </a:rPr>
              <a:t>contraintes</a:t>
            </a:r>
            <a:r>
              <a:rPr lang="en-US" sz="2800" kern="0" dirty="0">
                <a:solidFill>
                  <a:srgbClr val="002060"/>
                </a:solidFill>
                <a:latin typeface="Corbel Light" panose="020B0303020204020204" pitchFamily="34" charset="0"/>
                <a:sym typeface="Arial Narrow"/>
              </a:rPr>
              <a:t> de </a:t>
            </a:r>
            <a:r>
              <a:rPr lang="en-US" sz="2800" kern="0" dirty="0" err="1">
                <a:solidFill>
                  <a:srgbClr val="002060"/>
                </a:solidFill>
                <a:latin typeface="Corbel Light" panose="020B0303020204020204" pitchFamily="34" charset="0"/>
                <a:sym typeface="Arial Narrow"/>
              </a:rPr>
              <a:t>sa</a:t>
            </a:r>
            <a:r>
              <a:rPr lang="en-US" sz="2800" kern="0" dirty="0">
                <a:solidFill>
                  <a:srgbClr val="002060"/>
                </a:solidFill>
                <a:latin typeface="Corbel Light" panose="020B0303020204020204" pitchFamily="34" charset="0"/>
                <a:sym typeface="Arial Narrow"/>
              </a:rPr>
              <a:t> mise </a:t>
            </a:r>
            <a:r>
              <a:rPr lang="en-US" sz="2800" kern="0" dirty="0" err="1">
                <a:solidFill>
                  <a:srgbClr val="002060"/>
                </a:solidFill>
                <a:latin typeface="Corbel Light" panose="020B0303020204020204" pitchFamily="34" charset="0"/>
                <a:sym typeface="Arial Narrow"/>
              </a:rPr>
              <a:t>en</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opération</a:t>
            </a:r>
            <a:r>
              <a:rPr lang="en-US" sz="28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Développement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où</a:t>
            </a:r>
            <a:r>
              <a:rPr lang="en-US" sz="2800" kern="0" dirty="0">
                <a:solidFill>
                  <a:srgbClr val="002060"/>
                </a:solidFill>
                <a:latin typeface="Corbel Light" panose="020B0303020204020204" pitchFamily="34" charset="0"/>
                <a:sym typeface="Arial Narrow"/>
              </a:rPr>
              <a:t> le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est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conçu</a:t>
            </a:r>
            <a:r>
              <a:rPr lang="en-US" sz="2800" kern="0" dirty="0">
                <a:solidFill>
                  <a:srgbClr val="002060"/>
                </a:solidFill>
                <a:latin typeface="Corbel Light" panose="020B0303020204020204" pitchFamily="34" charset="0"/>
                <a:sym typeface="Arial Narrow"/>
              </a:rPr>
              <a:t> et </a:t>
            </a:r>
            <a:r>
              <a:rPr lang="en-US" sz="2800" kern="0" dirty="0" err="1">
                <a:solidFill>
                  <a:srgbClr val="002060"/>
                </a:solidFill>
                <a:latin typeface="Corbel Light" panose="020B0303020204020204" pitchFamily="34" charset="0"/>
                <a:sym typeface="Arial Narrow"/>
              </a:rPr>
              <a:t>programmé</a:t>
            </a:r>
            <a:r>
              <a:rPr lang="en-US" sz="28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Validation </a:t>
            </a:r>
            <a:r>
              <a:rPr lang="en-US" sz="2800" kern="0" dirty="0" err="1">
                <a:solidFill>
                  <a:srgbClr val="002060"/>
                </a:solidFill>
                <a:latin typeface="Corbel Light" panose="020B0303020204020204" pitchFamily="34" charset="0"/>
                <a:sym typeface="Arial Narrow"/>
              </a:rPr>
              <a:t>logicielle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où</a:t>
            </a:r>
            <a:r>
              <a:rPr lang="en-US" sz="2800" kern="0" dirty="0">
                <a:solidFill>
                  <a:srgbClr val="002060"/>
                </a:solidFill>
                <a:latin typeface="Corbel Light" panose="020B0303020204020204" pitchFamily="34" charset="0"/>
                <a:sym typeface="Arial Narrow"/>
              </a:rPr>
              <a:t> le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est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vérifié</a:t>
            </a:r>
            <a:r>
              <a:rPr lang="en-US" sz="2800" kern="0" dirty="0">
                <a:solidFill>
                  <a:srgbClr val="002060"/>
                </a:solidFill>
                <a:latin typeface="Corbel Light" panose="020B0303020204020204" pitchFamily="34" charset="0"/>
                <a:sym typeface="Arial Narrow"/>
              </a:rPr>
              <a:t> pour assurer </a:t>
            </a:r>
            <a:r>
              <a:rPr lang="en-US" sz="2800" kern="0" dirty="0" err="1">
                <a:solidFill>
                  <a:srgbClr val="002060"/>
                </a:solidFill>
                <a:latin typeface="Corbel Light" panose="020B0303020204020204" pitchFamily="34" charset="0"/>
                <a:sym typeface="Arial Narrow"/>
              </a:rPr>
              <a:t>qu’il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satisfait</a:t>
            </a:r>
            <a:r>
              <a:rPr lang="en-US" sz="2800" kern="0" dirty="0">
                <a:solidFill>
                  <a:srgbClr val="002060"/>
                </a:solidFill>
                <a:latin typeface="Corbel Light" panose="020B0303020204020204" pitchFamily="34" charset="0"/>
                <a:sym typeface="Arial Narrow"/>
              </a:rPr>
              <a:t> les exigences du client.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Evolution </a:t>
            </a:r>
            <a:r>
              <a:rPr lang="en-US" sz="2800" kern="0" dirty="0" err="1">
                <a:solidFill>
                  <a:srgbClr val="002060"/>
                </a:solidFill>
                <a:latin typeface="Corbel Light" panose="020B0303020204020204" pitchFamily="34" charset="0"/>
                <a:sym typeface="Arial Narrow"/>
              </a:rPr>
              <a:t>logicielle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où</a:t>
            </a:r>
            <a:r>
              <a:rPr lang="en-US" sz="2800" kern="0" dirty="0">
                <a:solidFill>
                  <a:srgbClr val="002060"/>
                </a:solidFill>
                <a:latin typeface="Corbel Light" panose="020B0303020204020204" pitchFamily="34" charset="0"/>
                <a:sym typeface="Arial Narrow"/>
              </a:rPr>
              <a:t> le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est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modifié</a:t>
            </a:r>
            <a:r>
              <a:rPr lang="en-US" sz="2800" kern="0" dirty="0">
                <a:solidFill>
                  <a:srgbClr val="002060"/>
                </a:solidFill>
                <a:latin typeface="Corbel Light" panose="020B0303020204020204" pitchFamily="34" charset="0"/>
                <a:sym typeface="Arial Narrow"/>
              </a:rPr>
              <a:t> pour </a:t>
            </a:r>
            <a:r>
              <a:rPr lang="en-US" sz="2800" kern="0" dirty="0" err="1">
                <a:solidFill>
                  <a:srgbClr val="002060"/>
                </a:solidFill>
                <a:latin typeface="Corbel Light" panose="020B0303020204020204" pitchFamily="34" charset="0"/>
                <a:sym typeface="Arial Narrow"/>
              </a:rPr>
              <a:t>s’adapter</a:t>
            </a:r>
            <a:r>
              <a:rPr lang="en-US" sz="2800" kern="0" dirty="0">
                <a:solidFill>
                  <a:srgbClr val="002060"/>
                </a:solidFill>
                <a:latin typeface="Corbel Light" panose="020B0303020204020204" pitchFamily="34" charset="0"/>
                <a:sym typeface="Arial Narrow"/>
              </a:rPr>
              <a:t> aux </a:t>
            </a:r>
            <a:r>
              <a:rPr lang="en-US" sz="2800" kern="0" dirty="0" err="1">
                <a:solidFill>
                  <a:srgbClr val="002060"/>
                </a:solidFill>
                <a:latin typeface="Corbel Light" panose="020B0303020204020204" pitchFamily="34" charset="0"/>
                <a:sym typeface="Arial Narrow"/>
              </a:rPr>
              <a:t>changements</a:t>
            </a:r>
            <a:r>
              <a:rPr lang="en-US" sz="2800" kern="0" dirty="0">
                <a:solidFill>
                  <a:srgbClr val="002060"/>
                </a:solidFill>
                <a:latin typeface="Corbel Light" panose="020B0303020204020204" pitchFamily="34" charset="0"/>
                <a:sym typeface="Arial Narrow"/>
              </a:rPr>
              <a:t> des </a:t>
            </a:r>
            <a:r>
              <a:rPr lang="en-US" sz="2800" kern="0" dirty="0" err="1">
                <a:solidFill>
                  <a:srgbClr val="002060"/>
                </a:solidFill>
                <a:latin typeface="Corbel Light" panose="020B0303020204020204" pitchFamily="34" charset="0"/>
                <a:sym typeface="Arial Narrow"/>
              </a:rPr>
              <a:t>besoins</a:t>
            </a:r>
            <a:r>
              <a:rPr lang="en-US" sz="2800" kern="0" dirty="0">
                <a:solidFill>
                  <a:srgbClr val="002060"/>
                </a:solidFill>
                <a:latin typeface="Corbel Light" panose="020B0303020204020204" pitchFamily="34" charset="0"/>
                <a:sym typeface="Arial Narrow"/>
              </a:rPr>
              <a:t> et des exigences du </a:t>
            </a:r>
            <a:r>
              <a:rPr lang="en-US" sz="2800" kern="0" dirty="0" err="1">
                <a:solidFill>
                  <a:srgbClr val="002060"/>
                </a:solidFill>
                <a:latin typeface="Corbel Light" panose="020B0303020204020204" pitchFamily="34" charset="0"/>
                <a:sym typeface="Arial Narrow"/>
              </a:rPr>
              <a:t>marché</a:t>
            </a:r>
            <a:r>
              <a:rPr lang="en-US" sz="2800" kern="0" dirty="0">
                <a:solidFill>
                  <a:srgbClr val="002060"/>
                </a:solidFill>
                <a:latin typeface="Corbel Light" panose="020B0303020204020204" pitchFamily="34" charset="0"/>
                <a:sym typeface="Arial Narrow"/>
              </a:rPr>
              <a:t>.</a:t>
            </a:r>
          </a:p>
        </p:txBody>
      </p:sp>
      <p:sp>
        <p:nvSpPr>
          <p:cNvPr id="5" name="Espace réservé du pied de page 4">
            <a:extLst>
              <a:ext uri="{FF2B5EF4-FFF2-40B4-BE49-F238E27FC236}">
                <a16:creationId xmlns:a16="http://schemas.microsoft.com/office/drawing/2014/main" id="{49044235-EF45-4469-95E3-3E5876C84EE9}"/>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132870601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10390595"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FF0066"/>
                </a:solidFill>
                <a:latin typeface="Corbel" panose="020B0503020204020204" pitchFamily="34" charset="0"/>
              </a:rPr>
              <a:t>Principes</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fondementaux</a:t>
            </a:r>
            <a:r>
              <a:rPr lang="en-US" b="1" dirty="0">
                <a:solidFill>
                  <a:srgbClr val="FF0066"/>
                </a:solidFill>
                <a:latin typeface="Corbel" panose="020B0503020204020204" pitchFamily="34" charset="0"/>
              </a:rPr>
              <a:t> du </a:t>
            </a:r>
            <a:r>
              <a:rPr lang="en-US" b="1" dirty="0" err="1">
                <a:solidFill>
                  <a:srgbClr val="FF0066"/>
                </a:solidFill>
                <a:latin typeface="Corbel" panose="020B0503020204020204" pitchFamily="34" charset="0"/>
              </a:rPr>
              <a:t>génie</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866275"/>
            <a:ext cx="11016237" cy="33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Quelques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principes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fondementaux</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s’appliquent</a:t>
            </a:r>
            <a:r>
              <a:rPr lang="en-US" sz="2800" kern="0" dirty="0">
                <a:solidFill>
                  <a:srgbClr val="002060"/>
                </a:solidFill>
                <a:latin typeface="Corbel Light" panose="020B0303020204020204" pitchFamily="34" charset="0"/>
                <a:sym typeface="Arial Narrow"/>
              </a:rPr>
              <a:t> à </a:t>
            </a:r>
            <a:r>
              <a:rPr lang="en-US" sz="2800" kern="0" dirty="0" err="1">
                <a:solidFill>
                  <a:srgbClr val="002060"/>
                </a:solidFill>
                <a:latin typeface="Corbel Light" panose="020B0303020204020204" pitchFamily="34" charset="0"/>
                <a:sym typeface="Arial Narrow"/>
              </a:rPr>
              <a:t>tous</a:t>
            </a:r>
            <a:r>
              <a:rPr lang="en-US" sz="2800" kern="0" dirty="0">
                <a:solidFill>
                  <a:srgbClr val="002060"/>
                </a:solidFill>
                <a:latin typeface="Corbel Light" panose="020B0303020204020204" pitchFamily="34" charset="0"/>
                <a:sym typeface="Arial Narrow"/>
              </a:rPr>
              <a:t> les types de </a:t>
            </a:r>
            <a:r>
              <a:rPr lang="en-US" sz="2800" kern="0" dirty="0" err="1">
                <a:solidFill>
                  <a:srgbClr val="002060"/>
                </a:solidFill>
                <a:latin typeface="Corbel Light" panose="020B0303020204020204" pitchFamily="34" charset="0"/>
                <a:sym typeface="Arial Narrow"/>
              </a:rPr>
              <a:t>systèmes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peu</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importe</a:t>
            </a:r>
            <a:r>
              <a:rPr lang="en-US" sz="2800" kern="0" dirty="0">
                <a:solidFill>
                  <a:srgbClr val="002060"/>
                </a:solidFill>
                <a:latin typeface="Corbel Light" panose="020B0303020204020204" pitchFamily="34" charset="0"/>
                <a:sym typeface="Arial Narrow"/>
              </a:rPr>
              <a:t> les techniques de </a:t>
            </a:r>
            <a:r>
              <a:rPr lang="en-US" sz="2800" kern="0" dirty="0" err="1">
                <a:solidFill>
                  <a:srgbClr val="002060"/>
                </a:solidFill>
                <a:latin typeface="Corbel Light" panose="020B0303020204020204" pitchFamily="34" charset="0"/>
                <a:sym typeface="Arial Narrow"/>
              </a:rPr>
              <a:t>développement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employées</a:t>
            </a:r>
            <a:r>
              <a:rPr lang="en-US" sz="2800" kern="0" dirty="0">
                <a:solidFill>
                  <a:srgbClr val="002060"/>
                </a:solidFill>
                <a:latin typeface="Corbel Light" panose="020B0303020204020204" pitchFamily="34" charset="0"/>
                <a:sym typeface="Arial Narrow"/>
              </a:rPr>
              <a:t> :</a:t>
            </a:r>
          </a:p>
          <a:p>
            <a:pPr marL="786216" lvl="2" indent="-135072"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 La qualité du processus de fabrication est garante de la qualité du produit »</a:t>
            </a:r>
          </a:p>
          <a:p>
            <a:pPr marL="1243416" lvl="3" indent="-135072"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Pour obtenir un logiciel de qualité, il faut en maîtriser le processus d’élaboration</a:t>
            </a:r>
          </a:p>
          <a:p>
            <a:pPr marL="1243416" lvl="3" indent="-135072"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La vie d’un logiciel est composée de différentes étapes</a:t>
            </a:r>
          </a:p>
          <a:p>
            <a:pPr marL="1243416" lvl="3" indent="-135072"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La succession de ces étapes forme le cycle de vie du logiciel</a:t>
            </a:r>
          </a:p>
          <a:p>
            <a:pPr marL="1243416" lvl="3" indent="-135072"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Il faut contrôler la succession de ces différentes étapes</a:t>
            </a:r>
            <a:endParaRPr lang="en-US" sz="2800" kern="0" dirty="0">
              <a:solidFill>
                <a:srgbClr val="002060"/>
              </a:solidFill>
              <a:latin typeface="Corbel Light" panose="020B0303020204020204" pitchFamily="34" charset="0"/>
              <a:sym typeface="Arial Narrow"/>
            </a:endParaRPr>
          </a:p>
        </p:txBody>
      </p:sp>
      <p:sp>
        <p:nvSpPr>
          <p:cNvPr id="5" name="Espace réservé du pied de page 4">
            <a:extLst>
              <a:ext uri="{FF2B5EF4-FFF2-40B4-BE49-F238E27FC236}">
                <a16:creationId xmlns:a16="http://schemas.microsoft.com/office/drawing/2014/main" id="{8DE6B0E1-708B-4574-BD3E-11D9B9F88C7C}"/>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25348954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985108" y="3055051"/>
            <a:ext cx="10221783"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fr-FR" b="1" dirty="0" err="1">
                <a:solidFill>
                  <a:srgbClr val="FF0066"/>
                </a:solidFill>
                <a:latin typeface="Corbel" panose="020B0503020204020204" pitchFamily="34" charset="0"/>
              </a:rPr>
              <a:t>Ethique</a:t>
            </a:r>
            <a:r>
              <a:rPr lang="en-GB" altLang="fr-FR" b="1" dirty="0">
                <a:solidFill>
                  <a:srgbClr val="FF0066"/>
                </a:solidFill>
                <a:latin typeface="Corbel" panose="020B0503020204020204" pitchFamily="34" charset="0"/>
              </a:rPr>
              <a:t> du </a:t>
            </a:r>
            <a:r>
              <a:rPr lang="en-GB" altLang="fr-FR" b="1" dirty="0" err="1">
                <a:solidFill>
                  <a:srgbClr val="FF0066"/>
                </a:solidFill>
                <a:latin typeface="Corbel" panose="020B0503020204020204" pitchFamily="34" charset="0"/>
              </a:rPr>
              <a:t>génie</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Espace réservé du pied de page 3">
            <a:extLst>
              <a:ext uri="{FF2B5EF4-FFF2-40B4-BE49-F238E27FC236}">
                <a16:creationId xmlns:a16="http://schemas.microsoft.com/office/drawing/2014/main" id="{2EEE1099-DC27-45FD-A046-3942D5BEBD6D}"/>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383457094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10390595"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FF0066"/>
                </a:solidFill>
                <a:latin typeface="Corbel" panose="020B0503020204020204" pitchFamily="34" charset="0"/>
              </a:rPr>
              <a:t>Ethique</a:t>
            </a:r>
            <a:r>
              <a:rPr lang="en-US" b="1" dirty="0">
                <a:solidFill>
                  <a:srgbClr val="FF0066"/>
                </a:solidFill>
                <a:latin typeface="Corbel" panose="020B0503020204020204" pitchFamily="34" charset="0"/>
              </a:rPr>
              <a:t> du </a:t>
            </a:r>
            <a:r>
              <a:rPr lang="en-US" b="1" dirty="0" err="1">
                <a:solidFill>
                  <a:srgbClr val="FF0066"/>
                </a:solidFill>
                <a:latin typeface="Corbel" panose="020B0503020204020204" pitchFamily="34" charset="0"/>
              </a:rPr>
              <a:t>génie</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logiciel</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1288305"/>
            <a:ext cx="11016237" cy="261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 </a:t>
            </a:r>
            <a:r>
              <a:rPr lang="en-US" sz="2400" kern="0" dirty="0" err="1">
                <a:solidFill>
                  <a:srgbClr val="002060"/>
                </a:solidFill>
                <a:latin typeface="Corbel Light" panose="020B0303020204020204" pitchFamily="34" charset="0"/>
                <a:sym typeface="Arial Narrow"/>
              </a:rPr>
              <a:t>génie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implique</a:t>
            </a:r>
            <a:r>
              <a:rPr lang="en-US" sz="2400" kern="0" dirty="0">
                <a:solidFill>
                  <a:srgbClr val="002060"/>
                </a:solidFill>
                <a:latin typeface="Corbel Light" panose="020B0303020204020204" pitchFamily="34" charset="0"/>
                <a:sym typeface="Arial Narrow"/>
              </a:rPr>
              <a:t> de plus </a:t>
            </a:r>
            <a:r>
              <a:rPr lang="en-US" sz="2400" kern="0" dirty="0" err="1">
                <a:solidFill>
                  <a:srgbClr val="002060"/>
                </a:solidFill>
                <a:latin typeface="Corbel Light" panose="020B0303020204020204" pitchFamily="34" charset="0"/>
                <a:sym typeface="Arial Narrow"/>
              </a:rPr>
              <a:t>grandes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responsabilités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qu’une</a:t>
            </a:r>
            <a:r>
              <a:rPr lang="en-US" sz="2400" kern="0" dirty="0">
                <a:solidFill>
                  <a:srgbClr val="002060"/>
                </a:solidFill>
                <a:latin typeface="Corbel Light" panose="020B0303020204020204" pitchFamily="34" charset="0"/>
                <a:sym typeface="Arial Narrow"/>
              </a:rPr>
              <a:t> simple </a:t>
            </a:r>
            <a:r>
              <a:rPr lang="en-US" sz="2400" kern="0" dirty="0" err="1">
                <a:solidFill>
                  <a:srgbClr val="002060"/>
                </a:solidFill>
                <a:latin typeface="Corbel Light" panose="020B0303020204020204" pitchFamily="34" charset="0"/>
                <a:sym typeface="Arial Narrow"/>
              </a:rPr>
              <a:t>utilisation</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compétences</a:t>
            </a:r>
            <a:r>
              <a:rPr lang="en-US" sz="2400" kern="0" dirty="0">
                <a:solidFill>
                  <a:srgbClr val="002060"/>
                </a:solidFill>
                <a:latin typeface="Corbel Light" panose="020B0303020204020204" pitchFamily="34" charset="0"/>
                <a:sym typeface="Arial Narrow"/>
              </a:rPr>
              <a:t> techniques.</a:t>
            </a:r>
          </a:p>
          <a:p>
            <a:pPr marL="386166" lvl="1"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ingénieurs</a:t>
            </a:r>
            <a:r>
              <a:rPr lang="en-US" sz="2400" kern="0" dirty="0">
                <a:solidFill>
                  <a:srgbClr val="002060"/>
                </a:solidFill>
                <a:latin typeface="Corbel Light" panose="020B0303020204020204" pitchFamily="34" charset="0"/>
                <a:sym typeface="Arial Narrow"/>
              </a:rPr>
              <a:t> du </a:t>
            </a:r>
            <a:r>
              <a:rPr lang="en-US" sz="2400" kern="0" dirty="0" err="1">
                <a:solidFill>
                  <a:srgbClr val="002060"/>
                </a:solidFill>
                <a:latin typeface="Corbel Light" panose="020B0303020204020204" pitchFamily="34" charset="0"/>
                <a:sym typeface="Arial Narrow"/>
              </a:rPr>
              <a:t>logiciel</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se </a:t>
            </a:r>
            <a:r>
              <a:rPr lang="en-US" sz="2400" kern="0" dirty="0" err="1">
                <a:solidFill>
                  <a:srgbClr val="002060"/>
                </a:solidFill>
                <a:latin typeface="Corbel Light" panose="020B0303020204020204" pitchFamily="34" charset="0"/>
                <a:sym typeface="Arial Narrow"/>
              </a:rPr>
              <a:t>comporter</a:t>
            </a:r>
            <a:r>
              <a:rPr lang="en-US" sz="2400" kern="0" dirty="0">
                <a:solidFill>
                  <a:srgbClr val="002060"/>
                </a:solidFill>
                <a:latin typeface="Corbel Light" panose="020B0303020204020204" pitchFamily="34" charset="0"/>
                <a:sym typeface="Arial Narrow"/>
              </a:rPr>
              <a:t> de manière </a:t>
            </a:r>
            <a:r>
              <a:rPr lang="en-US" sz="2400" kern="0" dirty="0" err="1">
                <a:solidFill>
                  <a:srgbClr val="002060"/>
                </a:solidFill>
                <a:latin typeface="Corbel Light" panose="020B0303020204020204" pitchFamily="34" charset="0"/>
                <a:sym typeface="Arial Narrow"/>
              </a:rPr>
              <a:t>honnête</a:t>
            </a:r>
            <a:r>
              <a:rPr lang="en-US" sz="2400" kern="0" dirty="0">
                <a:solidFill>
                  <a:srgbClr val="002060"/>
                </a:solidFill>
                <a:latin typeface="Corbel Light" panose="020B0303020204020204" pitchFamily="34" charset="0"/>
                <a:sym typeface="Arial Narrow"/>
              </a:rPr>
              <a:t> et (</a:t>
            </a:r>
            <a:r>
              <a:rPr lang="en-US" sz="2400" kern="0" dirty="0" err="1">
                <a:solidFill>
                  <a:srgbClr val="002060"/>
                </a:solidFill>
                <a:latin typeface="Corbel Light" panose="020B0303020204020204" pitchFamily="34" charset="0"/>
                <a:sym typeface="Arial Narrow"/>
              </a:rPr>
              <a:t>éthiquement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responsable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s’ils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veulent</a:t>
            </a:r>
            <a:r>
              <a:rPr lang="en-US" sz="2400" kern="0" dirty="0">
                <a:solidFill>
                  <a:srgbClr val="002060"/>
                </a:solidFill>
                <a:latin typeface="Corbel Light" panose="020B0303020204020204" pitchFamily="34" charset="0"/>
                <a:sym typeface="Arial Narrow"/>
              </a:rPr>
              <a:t> se faire respecter </a:t>
            </a:r>
            <a:r>
              <a:rPr lang="en-US" sz="2400" kern="0" dirty="0" err="1">
                <a:solidFill>
                  <a:srgbClr val="002060"/>
                </a:solidFill>
                <a:latin typeface="Corbel Light" panose="020B0303020204020204" pitchFamily="34" charset="0"/>
                <a:sym typeface="Arial Narrow"/>
              </a:rPr>
              <a:t>comme</a:t>
            </a:r>
            <a:r>
              <a:rPr lang="en-US" sz="2400" kern="0" dirty="0">
                <a:solidFill>
                  <a:srgbClr val="002060"/>
                </a:solidFill>
                <a:latin typeface="Corbel Light" panose="020B0303020204020204" pitchFamily="34" charset="0"/>
                <a:sym typeface="Arial Narrow"/>
              </a:rPr>
              <a:t> des </a:t>
            </a:r>
            <a:r>
              <a:rPr lang="en-US" sz="2400" kern="0" dirty="0" err="1">
                <a:solidFill>
                  <a:srgbClr val="002060"/>
                </a:solidFill>
                <a:latin typeface="Corbel Light" panose="020B0303020204020204" pitchFamily="34" charset="0"/>
                <a:sym typeface="Arial Narrow"/>
              </a:rPr>
              <a:t>professionnels</a:t>
            </a:r>
            <a:r>
              <a:rPr lang="en-US" sz="24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Un </a:t>
            </a:r>
            <a:r>
              <a:rPr lang="en-US" sz="2400" kern="0" dirty="0" err="1">
                <a:solidFill>
                  <a:srgbClr val="002060"/>
                </a:solidFill>
                <a:latin typeface="Corbel Light" panose="020B0303020204020204" pitchFamily="34" charset="0"/>
                <a:sym typeface="Arial Narrow"/>
              </a:rPr>
              <a:t>comportement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éthique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est</a:t>
            </a:r>
            <a:r>
              <a:rPr lang="en-US" sz="2400" kern="0" dirty="0">
                <a:solidFill>
                  <a:srgbClr val="002060"/>
                </a:solidFill>
                <a:latin typeface="Corbel Light" panose="020B0303020204020204" pitchFamily="34" charset="0"/>
                <a:sym typeface="Arial Narrow"/>
              </a:rPr>
              <a:t> plus que le respect d’un ensemble de </a:t>
            </a:r>
            <a:r>
              <a:rPr lang="en-US" sz="2400" kern="0" dirty="0" err="1">
                <a:solidFill>
                  <a:srgbClr val="002060"/>
                </a:solidFill>
                <a:latin typeface="Corbel Light" panose="020B0303020204020204" pitchFamily="34" charset="0"/>
                <a:sym typeface="Arial Narrow"/>
              </a:rPr>
              <a:t>lois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mais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implique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également</a:t>
            </a:r>
            <a:r>
              <a:rPr lang="en-US" sz="2400" kern="0" dirty="0">
                <a:solidFill>
                  <a:srgbClr val="002060"/>
                </a:solidFill>
                <a:latin typeface="Corbel Light" panose="020B0303020204020204" pitchFamily="34" charset="0"/>
                <a:sym typeface="Arial Narrow"/>
              </a:rPr>
              <a:t> le </a:t>
            </a:r>
            <a:r>
              <a:rPr lang="en-US" sz="2400" kern="0" dirty="0" err="1">
                <a:solidFill>
                  <a:srgbClr val="002060"/>
                </a:solidFill>
                <a:latin typeface="Corbel Light" panose="020B0303020204020204" pitchFamily="34" charset="0"/>
                <a:sym typeface="Arial Narrow"/>
              </a:rPr>
              <a:t>suivi</a:t>
            </a:r>
            <a:r>
              <a:rPr lang="en-US" sz="2400" kern="0" dirty="0">
                <a:solidFill>
                  <a:srgbClr val="002060"/>
                </a:solidFill>
                <a:latin typeface="Corbel Light" panose="020B0303020204020204" pitchFamily="34" charset="0"/>
                <a:sym typeface="Arial Narrow"/>
              </a:rPr>
              <a:t> d’un ensemble de </a:t>
            </a:r>
            <a:r>
              <a:rPr lang="en-US" sz="2400" kern="0" dirty="0" err="1">
                <a:solidFill>
                  <a:srgbClr val="002060"/>
                </a:solidFill>
                <a:latin typeface="Corbel Light" panose="020B0303020204020204" pitchFamily="34" charset="0"/>
                <a:sym typeface="Arial Narrow"/>
              </a:rPr>
              <a:t>principes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moraux</a:t>
            </a:r>
            <a:r>
              <a:rPr lang="en-US" sz="2400" kern="0" dirty="0">
                <a:solidFill>
                  <a:srgbClr val="002060"/>
                </a:solidFill>
                <a:latin typeface="Corbel Light" panose="020B0303020204020204" pitchFamily="34" charset="0"/>
                <a:sym typeface="Arial Narrow"/>
              </a:rPr>
              <a:t>.</a:t>
            </a:r>
          </a:p>
        </p:txBody>
      </p:sp>
      <p:sp>
        <p:nvSpPr>
          <p:cNvPr id="5" name="Espace réservé du pied de page 4">
            <a:extLst>
              <a:ext uri="{FF2B5EF4-FFF2-40B4-BE49-F238E27FC236}">
                <a16:creationId xmlns:a16="http://schemas.microsoft.com/office/drawing/2014/main" id="{203BFD23-E3DC-4C40-83C6-5FFE649353A6}"/>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237414856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11585832"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FF0066"/>
                </a:solidFill>
                <a:latin typeface="Corbel" panose="020B0503020204020204" pitchFamily="34" charset="0"/>
              </a:rPr>
              <a:t>Enjeux</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d’une</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responsabilité</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professionnelle</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1288305"/>
            <a:ext cx="11016237" cy="326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Confidentialité</a:t>
            </a:r>
            <a:endParaRPr lang="en-US" sz="28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ingénieurs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normalement</a:t>
            </a:r>
            <a:r>
              <a:rPr lang="en-US" sz="2400" kern="0" dirty="0">
                <a:solidFill>
                  <a:srgbClr val="002060"/>
                </a:solidFill>
                <a:latin typeface="Corbel Light" panose="020B0303020204020204" pitchFamily="34" charset="0"/>
                <a:sym typeface="Arial Narrow"/>
              </a:rPr>
              <a:t> respecter la </a:t>
            </a:r>
            <a:r>
              <a:rPr lang="en-US" sz="2400" kern="0" dirty="0" err="1">
                <a:solidFill>
                  <a:srgbClr val="002060"/>
                </a:solidFill>
                <a:latin typeface="Corbel Light" panose="020B0303020204020204" pitchFamily="34" charset="0"/>
                <a:sym typeface="Arial Narrow"/>
              </a:rPr>
              <a:t>confidentialité</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leurs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employeurs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ou</a:t>
            </a:r>
            <a:r>
              <a:rPr lang="en-US" sz="2400" kern="0" dirty="0">
                <a:solidFill>
                  <a:srgbClr val="002060"/>
                </a:solidFill>
                <a:latin typeface="Corbel Light" panose="020B0303020204020204" pitchFamily="34" charset="0"/>
                <a:sym typeface="Arial Narrow"/>
              </a:rPr>
              <a:t> clients, </a:t>
            </a:r>
            <a:r>
              <a:rPr lang="en-US" sz="2400" kern="0" dirty="0" err="1">
                <a:solidFill>
                  <a:srgbClr val="002060"/>
                </a:solidFill>
                <a:latin typeface="Corbel Light" panose="020B0303020204020204" pitchFamily="34" charset="0"/>
                <a:sym typeface="Arial Narrow"/>
              </a:rPr>
              <a:t>peu</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importe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si</a:t>
            </a:r>
            <a:r>
              <a:rPr lang="en-US" sz="2400" kern="0" dirty="0">
                <a:solidFill>
                  <a:srgbClr val="002060"/>
                </a:solidFill>
                <a:latin typeface="Corbel Light" panose="020B0303020204020204" pitchFamily="34" charset="0"/>
                <a:sym typeface="Arial Narrow"/>
              </a:rPr>
              <a:t> un accord </a:t>
            </a:r>
            <a:r>
              <a:rPr lang="en-US" sz="2400" kern="0" dirty="0" err="1">
                <a:solidFill>
                  <a:srgbClr val="002060"/>
                </a:solidFill>
                <a:latin typeface="Corbel Light" panose="020B0303020204020204" pitchFamily="34" charset="0"/>
                <a:sym typeface="Arial Narrow"/>
              </a:rPr>
              <a:t>formel</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confidentialité</a:t>
            </a:r>
            <a:r>
              <a:rPr lang="en-US" sz="2400" kern="0" dirty="0">
                <a:solidFill>
                  <a:srgbClr val="002060"/>
                </a:solidFill>
                <a:latin typeface="Corbel Light" panose="020B0303020204020204" pitchFamily="34" charset="0"/>
                <a:sym typeface="Arial Narrow"/>
              </a:rPr>
              <a:t> a </a:t>
            </a:r>
            <a:r>
              <a:rPr lang="en-US" sz="2400" kern="0" dirty="0" err="1">
                <a:solidFill>
                  <a:srgbClr val="002060"/>
                </a:solidFill>
                <a:latin typeface="Corbel Light" panose="020B0303020204020204" pitchFamily="34" charset="0"/>
                <a:sym typeface="Arial Narrow"/>
              </a:rPr>
              <a:t>été</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signé</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ou</a:t>
            </a:r>
            <a:r>
              <a:rPr lang="en-US" sz="2400" kern="0" dirty="0">
                <a:solidFill>
                  <a:srgbClr val="002060"/>
                </a:solidFill>
                <a:latin typeface="Corbel Light" panose="020B0303020204020204" pitchFamily="34" charset="0"/>
                <a:sym typeface="Arial Narrow"/>
              </a:rPr>
              <a:t> pas.</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Compétence</a:t>
            </a:r>
            <a:r>
              <a:rPr lang="en-US" sz="2800" kern="0" dirty="0">
                <a:solidFill>
                  <a:srgbClr val="002060"/>
                </a:solidFill>
                <a:latin typeface="Corbel Light" panose="020B0303020204020204" pitchFamily="34" charset="0"/>
                <a:sym typeface="Arial Narrow"/>
              </a:rPr>
              <a:t> </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ingénieurs</a:t>
            </a:r>
            <a:r>
              <a:rPr lang="en-US" sz="2400" kern="0" dirty="0">
                <a:solidFill>
                  <a:srgbClr val="002060"/>
                </a:solidFill>
                <a:latin typeface="Corbel Light" panose="020B0303020204020204" pitchFamily="34" charset="0"/>
                <a:sym typeface="Arial Narrow"/>
              </a:rPr>
              <a:t> ne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pas usurper </a:t>
            </a:r>
            <a:r>
              <a:rPr lang="en-US" sz="2400" kern="0" dirty="0" err="1">
                <a:solidFill>
                  <a:srgbClr val="002060"/>
                </a:solidFill>
                <a:latin typeface="Corbel Light" panose="020B0303020204020204" pitchFamily="34" charset="0"/>
                <a:sym typeface="Arial Narrow"/>
              </a:rPr>
              <a:t>leur</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niveau</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compétence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Ils</a:t>
            </a:r>
            <a:r>
              <a:rPr lang="en-US" sz="2400" kern="0" dirty="0">
                <a:solidFill>
                  <a:srgbClr val="002060"/>
                </a:solidFill>
                <a:latin typeface="Corbel Light" panose="020B0303020204020204" pitchFamily="34" charset="0"/>
                <a:sym typeface="Arial Narrow"/>
              </a:rPr>
              <a:t> ne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pas accepter un travail qui </a:t>
            </a:r>
            <a:r>
              <a:rPr lang="en-US" sz="2400" kern="0" dirty="0" err="1">
                <a:solidFill>
                  <a:srgbClr val="002060"/>
                </a:solidFill>
                <a:latin typeface="Corbel Light" panose="020B0303020204020204" pitchFamily="34" charset="0"/>
                <a:sym typeface="Arial Narrow"/>
              </a:rPr>
              <a:t>est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en</a:t>
            </a:r>
            <a:r>
              <a:rPr lang="en-US" sz="2400" kern="0" dirty="0">
                <a:solidFill>
                  <a:srgbClr val="002060"/>
                </a:solidFill>
                <a:latin typeface="Corbel Light" panose="020B0303020204020204" pitchFamily="34" charset="0"/>
                <a:sym typeface="Arial Narrow"/>
              </a:rPr>
              <a:t> dehors de </a:t>
            </a:r>
            <a:r>
              <a:rPr lang="en-US" sz="2400" kern="0" dirty="0" err="1">
                <a:solidFill>
                  <a:srgbClr val="002060"/>
                </a:solidFill>
                <a:latin typeface="Corbel Light" panose="020B0303020204020204" pitchFamily="34" charset="0"/>
                <a:sym typeface="Arial Narrow"/>
              </a:rPr>
              <a:t>leurs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compétences</a:t>
            </a:r>
            <a:r>
              <a:rPr lang="en-US" sz="2400" kern="0" dirty="0">
                <a:solidFill>
                  <a:srgbClr val="002060"/>
                </a:solidFill>
                <a:latin typeface="Corbel Light" panose="020B0303020204020204" pitchFamily="34" charset="0"/>
                <a:sym typeface="Arial Narrow"/>
              </a:rPr>
              <a:t>.</a:t>
            </a:r>
          </a:p>
        </p:txBody>
      </p:sp>
      <p:sp>
        <p:nvSpPr>
          <p:cNvPr id="5" name="Espace réservé du pied de page 4">
            <a:extLst>
              <a:ext uri="{FF2B5EF4-FFF2-40B4-BE49-F238E27FC236}">
                <a16:creationId xmlns:a16="http://schemas.microsoft.com/office/drawing/2014/main" id="{E3B4D007-3733-462E-BDA5-0813ECEF1855}"/>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236196105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200516" y="199060"/>
            <a:ext cx="11256379"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FF0066"/>
                </a:solidFill>
                <a:latin typeface="Corbel" panose="020B0503020204020204" pitchFamily="34" charset="0"/>
              </a:rPr>
              <a:t>Enjeux</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d’une</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responsabilité</a:t>
            </a:r>
            <a:r>
              <a:rPr lang="en-US" b="1" dirty="0">
                <a:solidFill>
                  <a:srgbClr val="FF0066"/>
                </a:solidFill>
                <a:latin typeface="Corbel" panose="020B0503020204020204" pitchFamily="34" charset="0"/>
              </a:rPr>
              <a:t> </a:t>
            </a:r>
            <a:r>
              <a:rPr lang="en-US" b="1" dirty="0" err="1">
                <a:solidFill>
                  <a:srgbClr val="FF0066"/>
                </a:solidFill>
                <a:latin typeface="Corbel" panose="020B0503020204020204" pitchFamily="34" charset="0"/>
              </a:rPr>
              <a:t>professionnelle</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1150363"/>
            <a:ext cx="11016237" cy="363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Droits de </a:t>
            </a:r>
            <a:r>
              <a:rPr lang="en-US" sz="2800" kern="0" dirty="0" err="1">
                <a:solidFill>
                  <a:srgbClr val="002060"/>
                </a:solidFill>
                <a:latin typeface="Corbel Light" panose="020B0303020204020204" pitchFamily="34" charset="0"/>
                <a:sym typeface="Arial Narrow"/>
              </a:rPr>
              <a:t>propriété</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intellectuelle</a:t>
            </a:r>
            <a:endParaRPr lang="en-US" sz="2800" kern="0" dirty="0">
              <a:solidFill>
                <a:srgbClr val="002060"/>
              </a:solidFill>
              <a:latin typeface="Corbel Light" panose="020B0303020204020204" pitchFamily="34" charset="0"/>
              <a:sym typeface="Arial Narrow"/>
            </a:endParaRP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ingénieurs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être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conscients</a:t>
            </a:r>
            <a:r>
              <a:rPr lang="en-US" sz="2400" kern="0" dirty="0">
                <a:solidFill>
                  <a:srgbClr val="002060"/>
                </a:solidFill>
                <a:latin typeface="Corbel Light" panose="020B0303020204020204" pitchFamily="34" charset="0"/>
                <a:sym typeface="Arial Narrow"/>
              </a:rPr>
              <a:t> des </a:t>
            </a:r>
            <a:r>
              <a:rPr lang="en-US" sz="2400" kern="0" dirty="0" err="1">
                <a:solidFill>
                  <a:srgbClr val="002060"/>
                </a:solidFill>
                <a:latin typeface="Corbel Light" panose="020B0303020204020204" pitchFamily="34" charset="0"/>
                <a:sym typeface="Arial Narrow"/>
              </a:rPr>
              <a:t>lois</a:t>
            </a:r>
            <a:r>
              <a:rPr lang="en-US" sz="2400" kern="0" dirty="0">
                <a:solidFill>
                  <a:srgbClr val="002060"/>
                </a:solidFill>
                <a:latin typeface="Corbel Light" panose="020B0303020204020204" pitchFamily="34" charset="0"/>
                <a:sym typeface="Arial Narrow"/>
              </a:rPr>
              <a:t> locales </a:t>
            </a:r>
            <a:r>
              <a:rPr lang="en-US" sz="2400" kern="0" dirty="0" err="1">
                <a:solidFill>
                  <a:srgbClr val="002060"/>
                </a:solidFill>
                <a:latin typeface="Corbel Light" panose="020B0303020204020204" pitchFamily="34" charset="0"/>
                <a:sym typeface="Arial Narrow"/>
              </a:rPr>
              <a:t>gouvernant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l’utilisation</a:t>
            </a:r>
            <a:r>
              <a:rPr lang="en-US" sz="2400" kern="0" dirty="0">
                <a:solidFill>
                  <a:srgbClr val="002060"/>
                </a:solidFill>
                <a:latin typeface="Corbel Light" panose="020B0303020204020204" pitchFamily="34" charset="0"/>
                <a:sym typeface="Arial Narrow"/>
              </a:rPr>
              <a:t> de </a:t>
            </a:r>
            <a:r>
              <a:rPr lang="en-US" sz="2400" kern="0" dirty="0" err="1">
                <a:solidFill>
                  <a:srgbClr val="002060"/>
                </a:solidFill>
                <a:latin typeface="Corbel Light" panose="020B0303020204020204" pitchFamily="34" charset="0"/>
                <a:sym typeface="Arial Narrow"/>
              </a:rPr>
              <a:t>propriétés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intellectuelles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telles</a:t>
            </a:r>
            <a:r>
              <a:rPr lang="en-US" sz="2400" kern="0" dirty="0">
                <a:solidFill>
                  <a:srgbClr val="002060"/>
                </a:solidFill>
                <a:latin typeface="Corbel Light" panose="020B0303020204020204" pitchFamily="34" charset="0"/>
                <a:sym typeface="Arial Narrow"/>
              </a:rPr>
              <a:t> que les brevets, copyrights, … </a:t>
            </a:r>
            <a:r>
              <a:rPr lang="en-US" sz="2400" kern="0" dirty="0" err="1">
                <a:solidFill>
                  <a:srgbClr val="002060"/>
                </a:solidFill>
                <a:latin typeface="Corbel Light" panose="020B0303020204020204" pitchFamily="34" charset="0"/>
                <a:sym typeface="Arial Narrow"/>
              </a:rPr>
              <a:t>Ils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s’assurer</a:t>
            </a:r>
            <a:r>
              <a:rPr lang="en-US" sz="2400" kern="0" dirty="0">
                <a:solidFill>
                  <a:srgbClr val="002060"/>
                </a:solidFill>
                <a:latin typeface="Corbel Light" panose="020B0303020204020204" pitchFamily="34" charset="0"/>
                <a:sym typeface="Arial Narrow"/>
              </a:rPr>
              <a:t> que les droits de </a:t>
            </a:r>
            <a:r>
              <a:rPr lang="en-US" sz="2400" kern="0" dirty="0" err="1">
                <a:solidFill>
                  <a:srgbClr val="002060"/>
                </a:solidFill>
                <a:latin typeface="Corbel Light" panose="020B0303020204020204" pitchFamily="34" charset="0"/>
                <a:sym typeface="Arial Narrow"/>
              </a:rPr>
              <a:t>propriété</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intellectuelle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sont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respectés</a:t>
            </a:r>
            <a:r>
              <a:rPr lang="en-US" sz="2400" kern="0" dirty="0">
                <a:solidFill>
                  <a:srgbClr val="002060"/>
                </a:solidFill>
                <a:latin typeface="Corbel Light" panose="020B0303020204020204" pitchFamily="34" charset="0"/>
                <a:sym typeface="Arial Narrow"/>
              </a:rPr>
              <a:t>.</a:t>
            </a:r>
            <a:endParaRPr lang="en-US" sz="2800" kern="0" dirty="0">
              <a:solidFill>
                <a:srgbClr val="002060"/>
              </a:solidFill>
              <a:latin typeface="Corbel Light" panose="020B0303020204020204" pitchFamily="34" charset="0"/>
              <a:sym typeface="Arial Narrow"/>
            </a:endParaRP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err="1">
                <a:solidFill>
                  <a:srgbClr val="002060"/>
                </a:solidFill>
                <a:latin typeface="Corbel Light" panose="020B0303020204020204" pitchFamily="34" charset="0"/>
                <a:sym typeface="Arial Narrow"/>
              </a:rPr>
              <a:t>Mésusage</a:t>
            </a:r>
            <a:r>
              <a:rPr lang="en-US" sz="2800" kern="0" dirty="0">
                <a:solidFill>
                  <a:srgbClr val="002060"/>
                </a:solidFill>
                <a:latin typeface="Corbel Light" panose="020B0303020204020204" pitchFamily="34" charset="0"/>
                <a:sym typeface="Arial Narrow"/>
              </a:rPr>
              <a:t> des </a:t>
            </a:r>
            <a:r>
              <a:rPr lang="en-US" sz="2800" kern="0" dirty="0" err="1">
                <a:solidFill>
                  <a:srgbClr val="002060"/>
                </a:solidFill>
                <a:latin typeface="Corbel Light" panose="020B0303020204020204" pitchFamily="34" charset="0"/>
                <a:sym typeface="Arial Narrow"/>
              </a:rPr>
              <a:t>ordinateurs</a:t>
            </a:r>
            <a:r>
              <a:rPr lang="en-US" sz="2800" kern="0" dirty="0">
                <a:solidFill>
                  <a:srgbClr val="002060"/>
                </a:solidFill>
                <a:latin typeface="Corbel Light" panose="020B0303020204020204" pitchFamily="34" charset="0"/>
                <a:sym typeface="Arial Narrow"/>
              </a:rPr>
              <a:t> </a:t>
            </a:r>
          </a:p>
          <a:p>
            <a:pPr marL="786216" lvl="2" indent="-135072" algn="just" defTabSz="288036">
              <a:spcBef>
                <a:spcPts val="600"/>
              </a:spcBef>
              <a:spcAft>
                <a:spcPts val="600"/>
              </a:spcAft>
              <a:buClr>
                <a:srgbClr val="C30000"/>
              </a:buClr>
              <a:buSzPct val="159000"/>
              <a:buFont typeface="Arial"/>
              <a:buChar char="•"/>
              <a:tabLst/>
              <a:defRPr sz="1134"/>
            </a:pPr>
            <a:r>
              <a:rPr lang="en-US" sz="2400" kern="0" dirty="0">
                <a:solidFill>
                  <a:srgbClr val="002060"/>
                </a:solidFill>
                <a:latin typeface="Corbel Light" panose="020B0303020204020204" pitchFamily="34" charset="0"/>
                <a:sym typeface="Arial Narrow"/>
              </a:rPr>
              <a:t>Les </a:t>
            </a:r>
            <a:r>
              <a:rPr lang="en-US" sz="2400" kern="0" dirty="0" err="1">
                <a:solidFill>
                  <a:srgbClr val="002060"/>
                </a:solidFill>
                <a:latin typeface="Corbel Light" panose="020B0303020204020204" pitchFamily="34" charset="0"/>
                <a:sym typeface="Arial Narrow"/>
              </a:rPr>
              <a:t>ingénieurs</a:t>
            </a:r>
            <a:r>
              <a:rPr lang="en-US" sz="2400" kern="0" dirty="0">
                <a:solidFill>
                  <a:srgbClr val="002060"/>
                </a:solidFill>
                <a:latin typeface="Corbel Light" panose="020B0303020204020204" pitchFamily="34" charset="0"/>
                <a:sym typeface="Arial Narrow"/>
              </a:rPr>
              <a:t> ne </a:t>
            </a:r>
            <a:r>
              <a:rPr lang="en-US" sz="2400" kern="0" dirty="0" err="1">
                <a:solidFill>
                  <a:srgbClr val="002060"/>
                </a:solidFill>
                <a:latin typeface="Corbel Light" panose="020B0303020204020204" pitchFamily="34" charset="0"/>
                <a:sym typeface="Arial Narrow"/>
              </a:rPr>
              <a:t>doivent</a:t>
            </a:r>
            <a:r>
              <a:rPr lang="en-US" sz="2400" kern="0" dirty="0">
                <a:solidFill>
                  <a:srgbClr val="002060"/>
                </a:solidFill>
                <a:latin typeface="Corbel Light" panose="020B0303020204020204" pitchFamily="34" charset="0"/>
                <a:sym typeface="Arial Narrow"/>
              </a:rPr>
              <a:t> pas </a:t>
            </a:r>
            <a:r>
              <a:rPr lang="en-US" sz="2400" kern="0" dirty="0" err="1">
                <a:solidFill>
                  <a:srgbClr val="002060"/>
                </a:solidFill>
                <a:latin typeface="Corbel Light" panose="020B0303020204020204" pitchFamily="34" charset="0"/>
                <a:sym typeface="Arial Narrow"/>
              </a:rPr>
              <a:t>utiliser</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leurs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compétences</a:t>
            </a:r>
            <a:r>
              <a:rPr lang="en-US" sz="2400" kern="0" dirty="0">
                <a:solidFill>
                  <a:srgbClr val="002060"/>
                </a:solidFill>
                <a:latin typeface="Corbel Light" panose="020B0303020204020204" pitchFamily="34" charset="0"/>
                <a:sym typeface="Arial Narrow"/>
              </a:rPr>
              <a:t> techniques pour </a:t>
            </a:r>
            <a:r>
              <a:rPr lang="en-US" sz="2400" kern="0" dirty="0" err="1">
                <a:solidFill>
                  <a:srgbClr val="002060"/>
                </a:solidFill>
                <a:latin typeface="Corbel Light" panose="020B0303020204020204" pitchFamily="34" charset="0"/>
                <a:sym typeface="Arial Narrow"/>
              </a:rPr>
              <a:t>mésuser</a:t>
            </a:r>
            <a:r>
              <a:rPr lang="en-US" sz="2400" kern="0" dirty="0">
                <a:solidFill>
                  <a:srgbClr val="002060"/>
                </a:solidFill>
                <a:latin typeface="Corbel Light" panose="020B0303020204020204" pitchFamily="34" charset="0"/>
                <a:sym typeface="Arial Narrow"/>
              </a:rPr>
              <a:t> les </a:t>
            </a:r>
            <a:r>
              <a:rPr lang="en-US" sz="2400" kern="0" dirty="0" err="1">
                <a:solidFill>
                  <a:srgbClr val="002060"/>
                </a:solidFill>
                <a:latin typeface="Corbel Light" panose="020B0303020204020204" pitchFamily="34" charset="0"/>
                <a:sym typeface="Arial Narrow"/>
              </a:rPr>
              <a:t>ordinateurs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d’autres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personnes</a:t>
            </a:r>
            <a:r>
              <a:rPr lang="en-US" sz="2400" kern="0" dirty="0">
                <a:solidFill>
                  <a:srgbClr val="002060"/>
                </a:solidFill>
                <a:latin typeface="Corbel Light" panose="020B0303020204020204" pitchFamily="34" charset="0"/>
                <a:sym typeface="Arial Narrow"/>
              </a:rPr>
              <a:t>. Le </a:t>
            </a:r>
            <a:r>
              <a:rPr lang="en-US" sz="2400" kern="0" dirty="0" err="1">
                <a:solidFill>
                  <a:srgbClr val="002060"/>
                </a:solidFill>
                <a:latin typeface="Corbel Light" panose="020B0303020204020204" pitchFamily="34" charset="0"/>
                <a:sym typeface="Arial Narrow"/>
              </a:rPr>
              <a:t>mésusage</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d’ordinateurs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peut</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aller</a:t>
            </a:r>
            <a:r>
              <a:rPr lang="en-US" sz="2400" kern="0" dirty="0">
                <a:solidFill>
                  <a:srgbClr val="002060"/>
                </a:solidFill>
                <a:latin typeface="Corbel Light" panose="020B0303020204020204" pitchFamily="34" charset="0"/>
                <a:sym typeface="Arial Narrow"/>
              </a:rPr>
              <a:t> du trivial (</a:t>
            </a:r>
            <a:r>
              <a:rPr lang="en-US" sz="2400" kern="0" dirty="0" err="1">
                <a:solidFill>
                  <a:srgbClr val="002060"/>
                </a:solidFill>
                <a:latin typeface="Corbel Light" panose="020B0303020204020204" pitchFamily="34" charset="0"/>
                <a:sym typeface="Arial Narrow"/>
              </a:rPr>
              <a:t>jouer</a:t>
            </a:r>
            <a:r>
              <a:rPr lang="en-US" sz="2400" kern="0" dirty="0">
                <a:solidFill>
                  <a:srgbClr val="002060"/>
                </a:solidFill>
                <a:latin typeface="Corbel Light" panose="020B0303020204020204" pitchFamily="34" charset="0"/>
                <a:sym typeface="Arial Narrow"/>
              </a:rPr>
              <a:t> sur des machines de son </a:t>
            </a:r>
            <a:r>
              <a:rPr lang="en-US" sz="2400" kern="0" dirty="0" err="1">
                <a:solidFill>
                  <a:srgbClr val="002060"/>
                </a:solidFill>
                <a:latin typeface="Corbel Light" panose="020B0303020204020204" pitchFamily="34" charset="0"/>
                <a:sym typeface="Arial Narrow"/>
              </a:rPr>
              <a:t>employeur</a:t>
            </a:r>
            <a:r>
              <a:rPr lang="en-US" sz="2400" kern="0" dirty="0">
                <a:solidFill>
                  <a:srgbClr val="002060"/>
                </a:solidFill>
                <a:latin typeface="Corbel Light" panose="020B0303020204020204" pitchFamily="34" charset="0"/>
                <a:sym typeface="Arial Narrow"/>
              </a:rPr>
              <a:t>) à du </a:t>
            </a:r>
            <a:r>
              <a:rPr lang="en-US" sz="2400" kern="0" dirty="0" err="1">
                <a:solidFill>
                  <a:srgbClr val="002060"/>
                </a:solidFill>
                <a:latin typeface="Corbel Light" panose="020B0303020204020204" pitchFamily="34" charset="0"/>
                <a:sym typeface="Arial Narrow"/>
              </a:rPr>
              <a:t>très</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sérieux</a:t>
            </a:r>
            <a:r>
              <a:rPr lang="en-US" sz="2400" kern="0" dirty="0">
                <a:solidFill>
                  <a:srgbClr val="002060"/>
                </a:solidFill>
                <a:latin typeface="Corbel Light" panose="020B0303020204020204" pitchFamily="34" charset="0"/>
                <a:sym typeface="Arial Narrow"/>
              </a:rPr>
              <a:t> (</a:t>
            </a:r>
            <a:r>
              <a:rPr lang="en-US" sz="2400" kern="0" dirty="0" err="1">
                <a:solidFill>
                  <a:srgbClr val="002060"/>
                </a:solidFill>
                <a:latin typeface="Corbel Light" panose="020B0303020204020204" pitchFamily="34" charset="0"/>
                <a:sym typeface="Arial Narrow"/>
              </a:rPr>
              <a:t>propager</a:t>
            </a:r>
            <a:r>
              <a:rPr lang="en-US" sz="2400" kern="0" dirty="0">
                <a:solidFill>
                  <a:srgbClr val="002060"/>
                </a:solidFill>
                <a:latin typeface="Corbel Light" panose="020B0303020204020204" pitchFamily="34" charset="0"/>
                <a:sym typeface="Arial Narrow"/>
              </a:rPr>
              <a:t> du virus)</a:t>
            </a:r>
            <a:endParaRPr lang="en-US" sz="2800" kern="0" dirty="0">
              <a:solidFill>
                <a:srgbClr val="002060"/>
              </a:solidFill>
              <a:latin typeface="Corbel Light" panose="020B0303020204020204" pitchFamily="34" charset="0"/>
              <a:sym typeface="Arial Narrow"/>
            </a:endParaRPr>
          </a:p>
        </p:txBody>
      </p:sp>
      <p:sp>
        <p:nvSpPr>
          <p:cNvPr id="5" name="Espace réservé du pied de page 4">
            <a:extLst>
              <a:ext uri="{FF2B5EF4-FFF2-40B4-BE49-F238E27FC236}">
                <a16:creationId xmlns:a16="http://schemas.microsoft.com/office/drawing/2014/main" id="{596C9F0A-CC96-42B8-A2AF-8244844B0F3F}"/>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38264948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136525"/>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err="1">
                <a:solidFill>
                  <a:srgbClr val="FF0066"/>
                </a:solidFill>
                <a:latin typeface="Corbel" panose="020B0503020204020204" pitchFamily="34" charset="0"/>
              </a:rPr>
              <a:t>Spécifités</a:t>
            </a:r>
            <a:r>
              <a:rPr lang="fr-SN" altLang="fr-FR" b="1" dirty="0">
                <a:solidFill>
                  <a:srgbClr val="FF0066"/>
                </a:solidFill>
                <a:latin typeface="Corbel" panose="020B0503020204020204" pitchFamily="34" charset="0"/>
              </a:rPr>
              <a:t> du logiciel</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243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Un produit immatériel, dont l’existence est indépendante du support physique</a:t>
            </a:r>
          </a:p>
          <a:p>
            <a:pPr marL="386166" lvl="1" indent="-135072"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Un objet technique fortement contraint</a:t>
            </a:r>
          </a:p>
          <a:p>
            <a:pPr marL="386166" lvl="1" indent="-135072"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Un cycle de production différent</a:t>
            </a:r>
          </a:p>
          <a:p>
            <a:pPr marL="786216" lvl="2" indent="-135072"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La reproduction pose peu de problèmes, </a:t>
            </a:r>
          </a:p>
          <a:p>
            <a:pPr marL="786216" lvl="2" indent="-135072"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Seule la première copie d’un logiciel a un coût</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895107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10390595"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66"/>
                </a:solidFill>
                <a:latin typeface="Corbel" panose="020B0503020204020204" pitchFamily="34" charset="0"/>
              </a:rPr>
              <a:t>Code </a:t>
            </a:r>
            <a:r>
              <a:rPr lang="en-US" b="1" dirty="0" err="1">
                <a:solidFill>
                  <a:srgbClr val="FF0066"/>
                </a:solidFill>
                <a:latin typeface="Corbel" panose="020B0503020204020204" pitchFamily="34" charset="0"/>
              </a:rPr>
              <a:t>d’éthique</a:t>
            </a:r>
            <a:r>
              <a:rPr lang="en-US" b="1" dirty="0">
                <a:solidFill>
                  <a:srgbClr val="FF0066"/>
                </a:solidFill>
                <a:latin typeface="Corbel" panose="020B0503020204020204" pitchFamily="34" charset="0"/>
              </a:rPr>
              <a:t> de </a:t>
            </a:r>
            <a:r>
              <a:rPr lang="en-US" b="1" dirty="0" err="1">
                <a:solidFill>
                  <a:srgbClr val="FF0066"/>
                </a:solidFill>
                <a:latin typeface="Corbel" panose="020B0503020204020204" pitchFamily="34" charset="0"/>
              </a:rPr>
              <a:t>l’IEEE</a:t>
            </a:r>
            <a:r>
              <a:rPr lang="en-US" b="1" dirty="0">
                <a:solidFill>
                  <a:srgbClr val="FF0066"/>
                </a:solidFill>
                <a:latin typeface="Corbel" panose="020B0503020204020204" pitchFamily="34" charset="0"/>
              </a:rPr>
              <a:t>/ACM</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87881" y="1599474"/>
            <a:ext cx="11016237"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Les </a:t>
            </a:r>
            <a:r>
              <a:rPr lang="en-US" sz="2800" kern="0" dirty="0" err="1">
                <a:solidFill>
                  <a:srgbClr val="002060"/>
                </a:solidFill>
                <a:latin typeface="Corbel Light" panose="020B0303020204020204" pitchFamily="34" charset="0"/>
                <a:sym typeface="Arial Narrow"/>
              </a:rPr>
              <a:t>organisations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professionnelles</a:t>
            </a:r>
            <a:r>
              <a:rPr lang="en-US" sz="2800" kern="0" dirty="0">
                <a:solidFill>
                  <a:srgbClr val="002060"/>
                </a:solidFill>
                <a:latin typeface="Corbel Light" panose="020B0303020204020204" pitchFamily="34" charset="0"/>
                <a:sym typeface="Arial Narrow"/>
              </a:rPr>
              <a:t> des USA </a:t>
            </a:r>
            <a:r>
              <a:rPr lang="en-US" sz="2800" kern="0" dirty="0" err="1">
                <a:solidFill>
                  <a:srgbClr val="002060"/>
                </a:solidFill>
                <a:latin typeface="Corbel Light" panose="020B0303020204020204" pitchFamily="34" charset="0"/>
                <a:sym typeface="Arial Narrow"/>
              </a:rPr>
              <a:t>ont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coopéré</a:t>
            </a:r>
            <a:r>
              <a:rPr lang="en-US" sz="2800" kern="0" dirty="0">
                <a:solidFill>
                  <a:srgbClr val="002060"/>
                </a:solidFill>
                <a:latin typeface="Corbel Light" panose="020B0303020204020204" pitchFamily="34" charset="0"/>
                <a:sym typeface="Arial Narrow"/>
              </a:rPr>
              <a:t> pour </a:t>
            </a:r>
            <a:r>
              <a:rPr lang="en-US" sz="2800" kern="0" dirty="0" err="1">
                <a:solidFill>
                  <a:srgbClr val="002060"/>
                </a:solidFill>
                <a:latin typeface="Corbel Light" panose="020B0303020204020204" pitchFamily="34" charset="0"/>
                <a:sym typeface="Arial Narrow"/>
              </a:rPr>
              <a:t>produire</a:t>
            </a:r>
            <a:r>
              <a:rPr lang="en-US" sz="2800" kern="0" dirty="0">
                <a:solidFill>
                  <a:srgbClr val="002060"/>
                </a:solidFill>
                <a:latin typeface="Corbel Light" panose="020B0303020204020204" pitchFamily="34" charset="0"/>
                <a:sym typeface="Arial Narrow"/>
              </a:rPr>
              <a:t> un code de </a:t>
            </a:r>
            <a:r>
              <a:rPr lang="en-US" sz="2800" kern="0" dirty="0" err="1">
                <a:solidFill>
                  <a:srgbClr val="002060"/>
                </a:solidFill>
                <a:latin typeface="Corbel Light" panose="020B0303020204020204" pitchFamily="34" charset="0"/>
                <a:sym typeface="Arial Narrow"/>
              </a:rPr>
              <a:t>pratiques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éthiques</a:t>
            </a:r>
            <a:r>
              <a:rPr lang="en-US" sz="28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Les </a:t>
            </a:r>
            <a:r>
              <a:rPr lang="en-US" sz="2800" kern="0" dirty="0" err="1">
                <a:solidFill>
                  <a:srgbClr val="002060"/>
                </a:solidFill>
                <a:latin typeface="Corbel Light" panose="020B0303020204020204" pitchFamily="34" charset="0"/>
                <a:sym typeface="Arial Narrow"/>
              </a:rPr>
              <a:t>membres</a:t>
            </a:r>
            <a:r>
              <a:rPr lang="en-US" sz="2800" kern="0" dirty="0">
                <a:solidFill>
                  <a:srgbClr val="002060"/>
                </a:solidFill>
                <a:latin typeface="Corbel Light" panose="020B0303020204020204" pitchFamily="34" charset="0"/>
                <a:sym typeface="Arial Narrow"/>
              </a:rPr>
              <a:t> de </a:t>
            </a:r>
            <a:r>
              <a:rPr lang="en-US" sz="2800" kern="0" dirty="0" err="1">
                <a:solidFill>
                  <a:srgbClr val="002060"/>
                </a:solidFill>
                <a:latin typeface="Corbel Light" panose="020B0303020204020204" pitchFamily="34" charset="0"/>
                <a:sym typeface="Arial Narrow"/>
              </a:rPr>
              <a:t>ces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organisations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signent</a:t>
            </a:r>
            <a:r>
              <a:rPr lang="en-US" sz="2800" kern="0" dirty="0">
                <a:solidFill>
                  <a:srgbClr val="002060"/>
                </a:solidFill>
                <a:latin typeface="Corbel Light" panose="020B0303020204020204" pitchFamily="34" charset="0"/>
                <a:sym typeface="Arial Narrow"/>
              </a:rPr>
              <a:t> le code </a:t>
            </a:r>
            <a:r>
              <a:rPr lang="en-US" sz="2800" kern="0" dirty="0" err="1">
                <a:solidFill>
                  <a:srgbClr val="002060"/>
                </a:solidFill>
                <a:latin typeface="Corbel Light" panose="020B0303020204020204" pitchFamily="34" charset="0"/>
                <a:sym typeface="Arial Narrow"/>
              </a:rPr>
              <a:t>en</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adhèrant</a:t>
            </a:r>
            <a:r>
              <a:rPr lang="en-US" sz="2800" kern="0" dirty="0">
                <a:solidFill>
                  <a:srgbClr val="002060"/>
                </a:solidFill>
                <a:latin typeface="Corbel Light" panose="020B0303020204020204" pitchFamily="34" charset="0"/>
                <a:sym typeface="Arial Narrow"/>
              </a:rPr>
              <a:t>.</a:t>
            </a:r>
          </a:p>
          <a:p>
            <a:pPr marL="386166" lvl="1" indent="-135072" algn="just" defTabSz="288036">
              <a:spcBef>
                <a:spcPts val="600"/>
              </a:spcBef>
              <a:spcAft>
                <a:spcPts val="600"/>
              </a:spcAft>
              <a:buClr>
                <a:srgbClr val="C30000"/>
              </a:buClr>
              <a:buSzPct val="159000"/>
              <a:buFont typeface="Arial"/>
              <a:buChar char="•"/>
              <a:tabLst/>
              <a:defRPr sz="1134"/>
            </a:pPr>
            <a:r>
              <a:rPr lang="en-US" sz="2800" kern="0" dirty="0">
                <a:solidFill>
                  <a:srgbClr val="002060"/>
                </a:solidFill>
                <a:latin typeface="Corbel Light" panose="020B0303020204020204" pitchFamily="34" charset="0"/>
                <a:sym typeface="Arial Narrow"/>
              </a:rPr>
              <a:t>Le code </a:t>
            </a:r>
            <a:r>
              <a:rPr lang="en-US" sz="2800" kern="0" dirty="0" err="1">
                <a:solidFill>
                  <a:srgbClr val="002060"/>
                </a:solidFill>
                <a:latin typeface="Corbel Light" panose="020B0303020204020204" pitchFamily="34" charset="0"/>
                <a:sym typeface="Arial Narrow"/>
              </a:rPr>
              <a:t>contient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huit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principes</a:t>
            </a:r>
            <a:r>
              <a:rPr lang="en-US" sz="2800" kern="0" dirty="0">
                <a:solidFill>
                  <a:srgbClr val="002060"/>
                </a:solidFill>
                <a:latin typeface="Corbel Light" panose="020B0303020204020204" pitchFamily="34" charset="0"/>
                <a:sym typeface="Arial Narrow"/>
              </a:rPr>
              <a:t> et </a:t>
            </a:r>
            <a:r>
              <a:rPr lang="en-US" sz="2800" kern="0" dirty="0" err="1">
                <a:solidFill>
                  <a:srgbClr val="002060"/>
                </a:solidFill>
                <a:latin typeface="Corbel Light" panose="020B0303020204020204" pitchFamily="34" charset="0"/>
                <a:sym typeface="Arial Narrow"/>
              </a:rPr>
              <a:t>est</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établi</a:t>
            </a:r>
            <a:r>
              <a:rPr lang="en-US" sz="2800" kern="0" dirty="0">
                <a:solidFill>
                  <a:srgbClr val="002060"/>
                </a:solidFill>
                <a:latin typeface="Corbel Light" panose="020B0303020204020204" pitchFamily="34" charset="0"/>
                <a:sym typeface="Arial Narrow"/>
              </a:rPr>
              <a:t> par les </a:t>
            </a:r>
            <a:r>
              <a:rPr lang="en-US" sz="2800" kern="0" dirty="0" err="1">
                <a:solidFill>
                  <a:srgbClr val="002060"/>
                </a:solidFill>
                <a:latin typeface="Corbel Light" panose="020B0303020204020204" pitchFamily="34" charset="0"/>
                <a:sym typeface="Arial Narrow"/>
              </a:rPr>
              <a:t>professionnels</a:t>
            </a:r>
            <a:r>
              <a:rPr lang="en-US" sz="2800" kern="0" dirty="0">
                <a:solidFill>
                  <a:srgbClr val="002060"/>
                </a:solidFill>
                <a:latin typeface="Corbel Light" panose="020B0303020204020204" pitchFamily="34" charset="0"/>
                <a:sym typeface="Arial Narrow"/>
              </a:rPr>
              <a:t> du </a:t>
            </a:r>
            <a:r>
              <a:rPr lang="en-US" sz="2800" kern="0" dirty="0" err="1">
                <a:solidFill>
                  <a:srgbClr val="002060"/>
                </a:solidFill>
                <a:latin typeface="Corbel Light" panose="020B0303020204020204" pitchFamily="34" charset="0"/>
                <a:sym typeface="Arial Narrow"/>
              </a:rPr>
              <a:t>génie</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logiciel</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praticiens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enseignants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chercheurs</a:t>
            </a:r>
            <a:r>
              <a:rPr lang="en-US" sz="2800" kern="0" dirty="0">
                <a:solidFill>
                  <a:srgbClr val="002060"/>
                </a:solidFill>
                <a:latin typeface="Corbel Light" panose="020B0303020204020204" pitchFamily="34" charset="0"/>
                <a:sym typeface="Arial Narrow"/>
              </a:rPr>
              <a:t>, </a:t>
            </a:r>
            <a:r>
              <a:rPr lang="en-US" sz="2800" kern="0" dirty="0" err="1">
                <a:solidFill>
                  <a:srgbClr val="002060"/>
                </a:solidFill>
                <a:latin typeface="Corbel Light" panose="020B0303020204020204" pitchFamily="34" charset="0"/>
                <a:sym typeface="Arial Narrow"/>
              </a:rPr>
              <a:t>étudiants</a:t>
            </a:r>
            <a:r>
              <a:rPr lang="en-US" sz="2800" kern="0" dirty="0">
                <a:solidFill>
                  <a:srgbClr val="002060"/>
                </a:solidFill>
                <a:latin typeface="Corbel Light" panose="020B0303020204020204" pitchFamily="34" charset="0"/>
                <a:sym typeface="Arial Narrow"/>
              </a:rPr>
              <a:t>, etc.).</a:t>
            </a:r>
          </a:p>
        </p:txBody>
      </p:sp>
      <p:sp>
        <p:nvSpPr>
          <p:cNvPr id="5" name="Espace réservé du pied de page 4">
            <a:extLst>
              <a:ext uri="{FF2B5EF4-FFF2-40B4-BE49-F238E27FC236}">
                <a16:creationId xmlns:a16="http://schemas.microsoft.com/office/drawing/2014/main" id="{AE5FC14A-3E73-4742-AEA5-6F8DB79C508E}"/>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177154216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4077"/>
            <a:ext cx="10390595"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66"/>
                </a:solidFill>
                <a:latin typeface="Corbel" panose="020B0503020204020204" pitchFamily="34" charset="0"/>
              </a:rPr>
              <a:t>Code </a:t>
            </a:r>
            <a:r>
              <a:rPr lang="en-US" b="1" dirty="0" err="1">
                <a:solidFill>
                  <a:srgbClr val="FF0066"/>
                </a:solidFill>
                <a:latin typeface="Corbel" panose="020B0503020204020204" pitchFamily="34" charset="0"/>
              </a:rPr>
              <a:t>d’éthique</a:t>
            </a:r>
            <a:r>
              <a:rPr lang="en-US" b="1" dirty="0">
                <a:solidFill>
                  <a:srgbClr val="FF0066"/>
                </a:solidFill>
                <a:latin typeface="Corbel" panose="020B0503020204020204" pitchFamily="34" charset="0"/>
              </a:rPr>
              <a:t> de </a:t>
            </a:r>
            <a:r>
              <a:rPr lang="en-US" b="1" dirty="0" err="1">
                <a:solidFill>
                  <a:srgbClr val="FF0066"/>
                </a:solidFill>
                <a:latin typeface="Corbel" panose="020B0503020204020204" pitchFamily="34" charset="0"/>
              </a:rPr>
              <a:t>l’IEEE</a:t>
            </a:r>
            <a:r>
              <a:rPr lang="en-US" b="1" dirty="0">
                <a:solidFill>
                  <a:srgbClr val="FF0066"/>
                </a:solidFill>
                <a:latin typeface="Corbel" panose="020B0503020204020204" pitchFamily="34" charset="0"/>
              </a:rPr>
              <a:t>/ACM</a:t>
            </a:r>
            <a:endParaRPr lang="fr-FR" b="1" dirty="0">
              <a:solidFill>
                <a:srgbClr val="FF0066"/>
              </a:solidFill>
              <a:latin typeface="Corbel" panose="020B0503020204020204" pitchFamily="34" charset="0"/>
            </a:endParaRPr>
          </a:p>
        </p:txBody>
      </p:sp>
      <p:sp>
        <p:nvSpPr>
          <p:cNvPr id="5" name="TextBox 5">
            <a:extLst>
              <a:ext uri="{FF2B5EF4-FFF2-40B4-BE49-F238E27FC236}">
                <a16:creationId xmlns:a16="http://schemas.microsoft.com/office/drawing/2014/main" id="{949066C1-25A2-450E-8EA2-4069E2A49EC8}"/>
              </a:ext>
            </a:extLst>
          </p:cNvPr>
          <p:cNvSpPr txBox="1"/>
          <p:nvPr/>
        </p:nvSpPr>
        <p:spPr>
          <a:xfrm>
            <a:off x="1187116" y="1106905"/>
            <a:ext cx="9737558" cy="4970591"/>
          </a:xfrm>
          <a:prstGeom prst="rect">
            <a:avLst/>
          </a:prstGeom>
          <a:solidFill>
            <a:srgbClr val="FFFF00">
              <a:alpha val="34000"/>
            </a:srgbClr>
          </a:solidFill>
        </p:spPr>
        <p:txBody>
          <a:bodyPr wrap="square" rtlCol="0">
            <a:spAutoFit/>
          </a:bodyPr>
          <a:lstStyle/>
          <a:p>
            <a:r>
              <a:rPr lang="en-US" sz="2000" b="1" dirty="0">
                <a:solidFill>
                  <a:srgbClr val="002060"/>
                </a:solidFill>
                <a:latin typeface="Corbel Light" panose="020B0303020204020204" pitchFamily="34" charset="0"/>
              </a:rPr>
              <a:t>Software Engineering Code of Ethics and Professional Practice</a:t>
            </a:r>
          </a:p>
          <a:p>
            <a:endParaRPr lang="en-GB" sz="2000" dirty="0">
              <a:solidFill>
                <a:srgbClr val="002060"/>
              </a:solidFill>
              <a:latin typeface="Corbel Light" panose="020B0303020204020204" pitchFamily="34" charset="0"/>
            </a:endParaRPr>
          </a:p>
          <a:p>
            <a:r>
              <a:rPr lang="en-US" sz="2000" dirty="0">
                <a:solidFill>
                  <a:srgbClr val="002060"/>
                </a:solidFill>
                <a:latin typeface="Corbel Light" panose="020B0303020204020204" pitchFamily="34" charset="0"/>
              </a:rPr>
              <a:t>ACM/IEEE-CS Joint Task Force on Software Engineering Ethics and Professional Practices</a:t>
            </a:r>
          </a:p>
          <a:p>
            <a:r>
              <a:rPr lang="en-US" sz="2000" b="1" dirty="0">
                <a:solidFill>
                  <a:srgbClr val="002060"/>
                </a:solidFill>
                <a:latin typeface="Corbel Light" panose="020B0303020204020204" pitchFamily="34" charset="0"/>
              </a:rPr>
              <a:t> </a:t>
            </a:r>
            <a:endParaRPr lang="en-GB" sz="2000" dirty="0">
              <a:solidFill>
                <a:srgbClr val="002060"/>
              </a:solidFill>
              <a:latin typeface="Corbel Light" panose="020B0303020204020204" pitchFamily="34" charset="0"/>
            </a:endParaRPr>
          </a:p>
          <a:p>
            <a:r>
              <a:rPr lang="en-US" sz="2000" b="1" dirty="0">
                <a:solidFill>
                  <a:srgbClr val="002060"/>
                </a:solidFill>
                <a:latin typeface="Corbel Light" panose="020B0303020204020204" pitchFamily="34" charset="0"/>
              </a:rPr>
              <a:t>PREAMBLE</a:t>
            </a:r>
            <a:endParaRPr lang="en-GB" sz="20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2000" dirty="0">
              <a:solidFill>
                <a:srgbClr val="002060"/>
              </a:solidFill>
              <a:latin typeface="Corbel Light" panose="020B0303020204020204" pitchFamily="34" charset="0"/>
            </a:endParaRPr>
          </a:p>
          <a:p>
            <a:r>
              <a:rPr lang="en-US" sz="2000" dirty="0">
                <a:solidFill>
                  <a:srgbClr val="002060"/>
                </a:solidFill>
                <a:latin typeface="Corbel Light" panose="020B0303020204020204" pitchFamily="34" charset="0"/>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2000" dirty="0">
              <a:solidFill>
                <a:srgbClr val="002060"/>
              </a:solidFill>
              <a:latin typeface="Corbel Light" panose="020B0303020204020204" pitchFamily="34" charset="0"/>
            </a:endParaRPr>
          </a:p>
          <a:p>
            <a:r>
              <a:rPr lang="en-US" sz="1600" dirty="0">
                <a:solidFill>
                  <a:srgbClr val="002060"/>
                </a:solidFill>
                <a:latin typeface="Corbel Light" panose="020B0303020204020204" pitchFamily="34" charset="0"/>
              </a:rPr>
              <a:t> </a:t>
            </a:r>
            <a:endParaRPr lang="en-GB" sz="1600" dirty="0">
              <a:solidFill>
                <a:srgbClr val="002060"/>
              </a:solidFill>
              <a:latin typeface="Corbel Light" panose="020B0303020204020204" pitchFamily="34" charset="0"/>
            </a:endParaRPr>
          </a:p>
          <a:p>
            <a:endParaRPr lang="en-US" sz="1600" dirty="0">
              <a:solidFill>
                <a:srgbClr val="002060"/>
              </a:solidFill>
              <a:latin typeface="Corbel Light" panose="020B0303020204020204" pitchFamily="34" charset="0"/>
            </a:endParaRPr>
          </a:p>
        </p:txBody>
      </p:sp>
      <p:sp>
        <p:nvSpPr>
          <p:cNvPr id="4" name="Espace réservé du pied de page 3">
            <a:extLst>
              <a:ext uri="{FF2B5EF4-FFF2-40B4-BE49-F238E27FC236}">
                <a16:creationId xmlns:a16="http://schemas.microsoft.com/office/drawing/2014/main" id="{80464D4A-2A18-4E53-8B7C-757EF2A7E87D}"/>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229834157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4" y="118377"/>
            <a:ext cx="10390595" cy="747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66"/>
                </a:solidFill>
                <a:latin typeface="Corbel" panose="020B0503020204020204" pitchFamily="34" charset="0"/>
              </a:rPr>
              <a:t>Code </a:t>
            </a:r>
            <a:r>
              <a:rPr lang="en-US" b="1" dirty="0" err="1">
                <a:solidFill>
                  <a:srgbClr val="FF0066"/>
                </a:solidFill>
                <a:latin typeface="Corbel" panose="020B0503020204020204" pitchFamily="34" charset="0"/>
              </a:rPr>
              <a:t>d’éthique</a:t>
            </a:r>
            <a:r>
              <a:rPr lang="en-US" b="1" dirty="0">
                <a:solidFill>
                  <a:srgbClr val="FF0066"/>
                </a:solidFill>
                <a:latin typeface="Corbel" panose="020B0503020204020204" pitchFamily="34" charset="0"/>
              </a:rPr>
              <a:t> de </a:t>
            </a:r>
            <a:r>
              <a:rPr lang="en-US" b="1" dirty="0" err="1">
                <a:solidFill>
                  <a:srgbClr val="FF0066"/>
                </a:solidFill>
                <a:latin typeface="Corbel" panose="020B0503020204020204" pitchFamily="34" charset="0"/>
              </a:rPr>
              <a:t>l’IEEE</a:t>
            </a:r>
            <a:r>
              <a:rPr lang="en-US" b="1" dirty="0">
                <a:solidFill>
                  <a:srgbClr val="FF0066"/>
                </a:solidFill>
                <a:latin typeface="Corbel" panose="020B0503020204020204" pitchFamily="34" charset="0"/>
              </a:rPr>
              <a:t>/ACM</a:t>
            </a:r>
            <a:endParaRPr lang="fr-FR" b="1" dirty="0">
              <a:solidFill>
                <a:srgbClr val="FF0066"/>
              </a:solidFill>
              <a:latin typeface="Corbel" panose="020B0503020204020204" pitchFamily="34" charset="0"/>
            </a:endParaRPr>
          </a:p>
        </p:txBody>
      </p:sp>
      <p:sp>
        <p:nvSpPr>
          <p:cNvPr id="4" name="TextBox 5">
            <a:extLst>
              <a:ext uri="{FF2B5EF4-FFF2-40B4-BE49-F238E27FC236}">
                <a16:creationId xmlns:a16="http://schemas.microsoft.com/office/drawing/2014/main" id="{8BA2EFB4-5E46-4E9B-9E0F-5AC6185A74E7}"/>
              </a:ext>
            </a:extLst>
          </p:cNvPr>
          <p:cNvSpPr txBox="1"/>
          <p:nvPr/>
        </p:nvSpPr>
        <p:spPr>
          <a:xfrm>
            <a:off x="1383023" y="866275"/>
            <a:ext cx="9425954" cy="5816977"/>
          </a:xfrm>
          <a:prstGeom prst="rect">
            <a:avLst/>
          </a:prstGeom>
          <a:solidFill>
            <a:srgbClr val="FFFF00">
              <a:alpha val="34000"/>
            </a:srgbClr>
          </a:solidFill>
        </p:spPr>
        <p:txBody>
          <a:bodyPr wrap="square" rtlCol="0">
            <a:spAutoFit/>
          </a:bodyPr>
          <a:lstStyle/>
          <a:p>
            <a:r>
              <a:rPr lang="en-US" sz="1600" dirty="0">
                <a:solidFill>
                  <a:srgbClr val="002060"/>
                </a:solidFill>
                <a:latin typeface="Corbel Light" panose="020B0303020204020204" pitchFamily="34" charset="0"/>
              </a:rPr>
              <a:t> </a:t>
            </a:r>
            <a:endParaRPr lang="en-GB" sz="16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1. PUBLIC - Software engineers shall act consistently with the public interest.</a:t>
            </a:r>
            <a:endParaRPr lang="en-GB" sz="2000" dirty="0">
              <a:solidFill>
                <a:srgbClr val="002060"/>
              </a:solidFill>
              <a:latin typeface="Corbel Light" panose="020B0303020204020204" pitchFamily="34" charset="0"/>
            </a:endParaRPr>
          </a:p>
          <a:p>
            <a:pPr>
              <a:spcAft>
                <a:spcPts val="600"/>
              </a:spcAft>
            </a:pPr>
            <a:r>
              <a:rPr lang="en-GB" sz="2000" dirty="0">
                <a:solidFill>
                  <a:srgbClr val="002060"/>
                </a:solidFill>
                <a:latin typeface="Corbel Light" panose="020B0303020204020204" pitchFamily="34" charset="0"/>
              </a:rPr>
              <a:t>2. CLIENT AND EMPLOYER - Software engineers shall act in a manner that is in the best interests of their client and employer consistent with the public interest.</a:t>
            </a:r>
          </a:p>
          <a:p>
            <a:pPr>
              <a:spcAft>
                <a:spcPts val="600"/>
              </a:spcAft>
            </a:pPr>
            <a:r>
              <a:rPr lang="en-US" sz="2000" dirty="0">
                <a:solidFill>
                  <a:srgbClr val="002060"/>
                </a:solidFill>
                <a:latin typeface="Corbel Light" panose="020B0303020204020204" pitchFamily="34" charset="0"/>
              </a:rPr>
              <a:t>3. PRODUCT - Software engineers shall ensure that their products and related modifications meet the highest professional standards possible.</a:t>
            </a:r>
            <a:endParaRPr lang="en-GB" sz="20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4. JUDGMENT - Software engineers shall maintain integrity and independence in their professional judgment.</a:t>
            </a:r>
            <a:endParaRPr lang="en-GB" sz="20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5. MANAGEMENT - Software engineering managers and leaders shall subscribe to and promote an ethical approach to the management of software development and maintenance.</a:t>
            </a:r>
            <a:endParaRPr lang="en-GB" sz="20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6. PROFESSION - Software engineers shall advance the integrity and reputation of the profession consistent with the public interest.</a:t>
            </a:r>
            <a:endParaRPr lang="en-GB" sz="20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7. COLLEAGUES - Software engineers shall be fair to and supportive of their colleagues.</a:t>
            </a:r>
            <a:endParaRPr lang="en-GB" sz="2000" dirty="0">
              <a:solidFill>
                <a:srgbClr val="002060"/>
              </a:solidFill>
              <a:latin typeface="Corbel Light" panose="020B0303020204020204" pitchFamily="34" charset="0"/>
            </a:endParaRPr>
          </a:p>
          <a:p>
            <a:pPr>
              <a:spcAft>
                <a:spcPts val="600"/>
              </a:spcAft>
            </a:pPr>
            <a:r>
              <a:rPr lang="en-US" sz="2000" dirty="0">
                <a:solidFill>
                  <a:srgbClr val="002060"/>
                </a:solidFill>
                <a:latin typeface="Corbel Light" panose="020B0303020204020204" pitchFamily="34" charset="0"/>
              </a:rPr>
              <a:t>8. SELF - Software engineers shall participate in lifelong learning regarding the practice of their profession and shall promote an ethical approach to the practice of the profession.</a:t>
            </a:r>
          </a:p>
          <a:p>
            <a:endParaRPr lang="en-US" sz="1600" dirty="0">
              <a:solidFill>
                <a:srgbClr val="002060"/>
              </a:solidFill>
              <a:latin typeface="Corbel Light" panose="020B0303020204020204" pitchFamily="34" charset="0"/>
            </a:endParaRPr>
          </a:p>
        </p:txBody>
      </p:sp>
      <p:sp>
        <p:nvSpPr>
          <p:cNvPr id="5" name="Espace réservé du pied de page 4">
            <a:extLst>
              <a:ext uri="{FF2B5EF4-FFF2-40B4-BE49-F238E27FC236}">
                <a16:creationId xmlns:a16="http://schemas.microsoft.com/office/drawing/2014/main" id="{33DD109A-3AC7-47A3-80B6-4B36E6F35C23}"/>
              </a:ext>
            </a:extLst>
          </p:cNvPr>
          <p:cNvSpPr>
            <a:spLocks noGrp="1"/>
          </p:cNvSpPr>
          <p:nvPr>
            <p:ph type="ftr" sz="quarter" idx="11"/>
          </p:nvPr>
        </p:nvSpPr>
        <p:spPr/>
        <p:txBody>
          <a:bodyPr/>
          <a:lstStyle/>
          <a:p>
            <a:r>
              <a:rPr lang="pt-BR" smtClean="0"/>
              <a:t>Dr. E_H_B. TOURE / Inf3523 / UASZ</a:t>
            </a:r>
            <a:endParaRPr lang="fr-FR"/>
          </a:p>
        </p:txBody>
      </p:sp>
    </p:spTree>
    <p:extLst>
      <p:ext uri="{BB962C8B-B14F-4D97-AF65-F5344CB8AC3E}">
        <p14:creationId xmlns:p14="http://schemas.microsoft.com/office/powerpoint/2010/main" val="31255269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136525"/>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Crise du logiciel</a:t>
            </a:r>
            <a:r>
              <a:rPr lang="en-GB" altLang="fr-FR" b="1" dirty="0">
                <a:solidFill>
                  <a:srgbClr val="FF0066"/>
                </a:solidFill>
                <a:latin typeface="Corbel" panose="020B0503020204020204" pitchFamily="34" charset="0"/>
              </a:rPr>
              <a:t> ==&gt; </a:t>
            </a:r>
            <a:r>
              <a:rPr lang="en-GB" altLang="fr-FR" b="1" dirty="0" err="1">
                <a:solidFill>
                  <a:srgbClr val="FF0066"/>
                </a:solidFill>
                <a:latin typeface="Corbel" panose="020B0503020204020204" pitchFamily="34" charset="0"/>
              </a:rPr>
              <a:t>Génie</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1035977"/>
            <a:ext cx="11187024" cy="549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1968 : Crise du logiciel </a:t>
            </a:r>
            <a:r>
              <a:rPr lang="fr-FR" sz="2400" kern="0" dirty="0">
                <a:solidFill>
                  <a:srgbClr val="002060"/>
                </a:solidFill>
                <a:latin typeface="Corbel Light" panose="020B0303020204020204" pitchFamily="34" charset="0"/>
                <a:sym typeface="Wingdings" panose="05000000000000000000" pitchFamily="2" charset="2"/>
              </a:rPr>
              <a:t></a:t>
            </a:r>
            <a:endParaRPr lang="fr-FR" sz="24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L’informatique ne répond pas aux attentes</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L’informatique coûte très cher </a:t>
            </a: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Aujourd’hui </a:t>
            </a:r>
            <a:r>
              <a:rPr lang="fr-FR" sz="2400" kern="0" dirty="0">
                <a:solidFill>
                  <a:srgbClr val="002060"/>
                </a:solidFill>
                <a:latin typeface="Corbel Light" panose="020B0303020204020204" pitchFamily="34" charset="0"/>
                <a:sym typeface="Wingdings" panose="05000000000000000000" pitchFamily="2" charset="2"/>
              </a:rPr>
              <a:t></a:t>
            </a:r>
            <a:endParaRPr lang="fr-FR"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endParaRPr lang="fr-FR"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endParaRPr lang="fr-FR" sz="300" kern="0" dirty="0">
              <a:solidFill>
                <a:srgbClr val="002060"/>
              </a:solidFill>
              <a:latin typeface="Corbel Light" panose="020B0303020204020204" pitchFamily="34" charset="0"/>
              <a:sym typeface="Arial Narrow"/>
            </a:endParaRPr>
          </a:p>
          <a:p>
            <a:pPr marL="786216" lvl="2" indent="-135072" defTabSz="288036">
              <a:spcBef>
                <a:spcPts val="600"/>
              </a:spcBef>
              <a:spcAft>
                <a:spcPts val="600"/>
              </a:spcAft>
              <a:buClr>
                <a:srgbClr val="C30000"/>
              </a:buClr>
              <a:buSzPct val="159000"/>
              <a:buFont typeface="Arial"/>
              <a:buChar char="•"/>
              <a:tabLst/>
              <a:defRPr sz="1134"/>
            </a:pPr>
            <a:endParaRPr lang="fr-FR" sz="1800" kern="0" dirty="0">
              <a:solidFill>
                <a:srgbClr val="002060"/>
              </a:solidFill>
              <a:latin typeface="Corbel Light" panose="020B0303020204020204" pitchFamily="34" charset="0"/>
              <a:sym typeface="Arial Narrow"/>
              <a:hlinkClick r:id="rId3"/>
            </a:endParaRPr>
          </a:p>
          <a:p>
            <a:pPr marL="786216" lvl="2" indent="-135072" defTabSz="288036">
              <a:spcBef>
                <a:spcPts val="600"/>
              </a:spcBef>
              <a:spcAft>
                <a:spcPts val="600"/>
              </a:spcAft>
              <a:buClr>
                <a:srgbClr val="C30000"/>
              </a:buClr>
              <a:buSzPct val="159000"/>
              <a:buFont typeface="Arial"/>
              <a:buChar char="•"/>
              <a:tabLst/>
              <a:defRPr sz="1134"/>
            </a:pPr>
            <a:endParaRPr lang="fr-FR" sz="1800" kern="0" dirty="0">
              <a:solidFill>
                <a:srgbClr val="002060"/>
              </a:solidFill>
              <a:latin typeface="Corbel Light" panose="020B0303020204020204" pitchFamily="34" charset="0"/>
              <a:sym typeface="Arial Narrow"/>
              <a:hlinkClick r:id="rId3"/>
            </a:endParaRPr>
          </a:p>
          <a:p>
            <a:pPr marL="786216" lvl="2" indent="-135072"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hlinkClick r:id="rId3"/>
              </a:rPr>
              <a:t>https://www.atlascode.com/blog/why-software-projects-fail/</a:t>
            </a:r>
            <a:endParaRPr lang="fr-FR" sz="18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pic>
        <p:nvPicPr>
          <p:cNvPr id="6" name="Image 5">
            <a:extLst>
              <a:ext uri="{FF2B5EF4-FFF2-40B4-BE49-F238E27FC236}">
                <a16:creationId xmlns:a16="http://schemas.microsoft.com/office/drawing/2014/main" id="{ACD5D86E-4684-4065-88CF-15712788B602}"/>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l="1314" t="22255" r="28308" b="5686"/>
          <a:stretch/>
        </p:blipFill>
        <p:spPr>
          <a:xfrm>
            <a:off x="2530459" y="2799298"/>
            <a:ext cx="5847058" cy="3367547"/>
          </a:xfrm>
          <a:prstGeom prst="rect">
            <a:avLst/>
          </a:prstGeom>
        </p:spPr>
      </p:pic>
    </p:spTree>
    <p:extLst>
      <p:ext uri="{BB962C8B-B14F-4D97-AF65-F5344CB8AC3E}">
        <p14:creationId xmlns:p14="http://schemas.microsoft.com/office/powerpoint/2010/main" val="21022643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136525"/>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fr-FR" b="1" dirty="0">
                <a:solidFill>
                  <a:srgbClr val="FF0066"/>
                </a:solidFill>
                <a:latin typeface="Corbel" panose="020B0503020204020204" pitchFamily="34" charset="0"/>
              </a:rPr>
              <a:t>Le </a:t>
            </a:r>
            <a:r>
              <a:rPr lang="en-GB" altLang="fr-FR" b="1" dirty="0" err="1">
                <a:solidFill>
                  <a:srgbClr val="FF0066"/>
                </a:solidFill>
                <a:latin typeface="Corbel" panose="020B0503020204020204" pitchFamily="34" charset="0"/>
              </a:rPr>
              <a:t>Génie</a:t>
            </a:r>
            <a:r>
              <a:rPr lang="en-GB" altLang="fr-FR" b="1" dirty="0">
                <a:solidFill>
                  <a:srgbClr val="FF0066"/>
                </a:solidFill>
                <a:latin typeface="Corbel" panose="020B0503020204020204" pitchFamily="34" charset="0"/>
              </a:rPr>
              <a:t> </a:t>
            </a:r>
            <a:r>
              <a:rPr lang="en-GB" altLang="fr-FR" b="1" dirty="0" err="1">
                <a:solidFill>
                  <a:srgbClr val="FF0066"/>
                </a:solidFill>
                <a:latin typeface="Corbel" panose="020B0503020204020204" pitchFamily="34" charset="0"/>
              </a:rPr>
              <a:t>Logiciel</a:t>
            </a:r>
            <a:r>
              <a:rPr lang="fr-FR" sz="4400" kern="0" dirty="0">
                <a:solidFill>
                  <a:srgbClr val="FF0066"/>
                </a:solidFill>
                <a:latin typeface="Corbel" panose="020B0503020204020204" pitchFamily="34" charset="0"/>
                <a:sym typeface="Arial Narrow"/>
              </a:rPr>
              <a:t> </a:t>
            </a:r>
            <a:r>
              <a:rPr lang="fr-FR" b="1" kern="0" dirty="0">
                <a:solidFill>
                  <a:srgbClr val="FF0066"/>
                </a:solidFill>
                <a:latin typeface="Corbel" panose="020B0503020204020204" pitchFamily="34" charset="0"/>
                <a:sym typeface="Arial Narrow"/>
              </a:rPr>
              <a:t>ou l’Ingénierie Logicielle</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227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L’expression « Génie Logiciel » (Software Engineering) est né </a:t>
            </a:r>
            <a:r>
              <a:rPr lang="fr-FR" sz="2400" kern="0" dirty="0">
                <a:solidFill>
                  <a:srgbClr val="002060"/>
                </a:solidFill>
                <a:latin typeface="Corbel Light" panose="020B0303020204020204" pitchFamily="34" charset="0"/>
                <a:sym typeface="Wingdings" panose="05000000000000000000" pitchFamily="2" charset="2"/>
              </a:rPr>
              <a:t></a:t>
            </a:r>
            <a:endParaRPr lang="fr-FR" sz="2400" kern="0" dirty="0">
              <a:solidFill>
                <a:srgbClr val="002060"/>
              </a:solidFill>
              <a:latin typeface="Corbel Light" panose="020B0303020204020204" pitchFamily="34" charset="0"/>
              <a:sym typeface="Arial Narrow"/>
            </a:endParaRP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Comment faire des logiciels de qualité ?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Quels sont les critères de qualité pour un logiciel ?</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Qu’attend-on d’un logiciel ?</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pic>
        <p:nvPicPr>
          <p:cNvPr id="6" name="Graphique 5" descr="Visage nerveux à remplissage uni">
            <a:extLst>
              <a:ext uri="{FF2B5EF4-FFF2-40B4-BE49-F238E27FC236}">
                <a16:creationId xmlns:a16="http://schemas.microsoft.com/office/drawing/2014/main" id="{D637825F-2713-4105-8C92-984CAB34E06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405122" y="1775791"/>
            <a:ext cx="571500" cy="571500"/>
          </a:xfrm>
          <a:prstGeom prst="rect">
            <a:avLst/>
          </a:prstGeom>
        </p:spPr>
      </p:pic>
      <p:pic>
        <p:nvPicPr>
          <p:cNvPr id="8" name="Graphique 7" descr="Visage nerveux à remplissage uni">
            <a:extLst>
              <a:ext uri="{FF2B5EF4-FFF2-40B4-BE49-F238E27FC236}">
                <a16:creationId xmlns:a16="http://schemas.microsoft.com/office/drawing/2014/main" id="{41CDB99B-FE9A-407D-AEBB-AB1917E56D2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64346" y="2156791"/>
            <a:ext cx="571500" cy="571500"/>
          </a:xfrm>
          <a:prstGeom prst="rect">
            <a:avLst/>
          </a:prstGeom>
        </p:spPr>
      </p:pic>
      <p:pic>
        <p:nvPicPr>
          <p:cNvPr id="9" name="Graphique 8" descr="Visage nerveux à remplissage uni">
            <a:extLst>
              <a:ext uri="{FF2B5EF4-FFF2-40B4-BE49-F238E27FC236}">
                <a16:creationId xmlns:a16="http://schemas.microsoft.com/office/drawing/2014/main" id="{3774459B-EC28-434E-B0C7-38B1F7013C8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246433" y="2728291"/>
            <a:ext cx="571500" cy="571500"/>
          </a:xfrm>
          <a:prstGeom prst="rect">
            <a:avLst/>
          </a:prstGeom>
        </p:spPr>
      </p:pic>
    </p:spTree>
    <p:extLst>
      <p:ext uri="{BB962C8B-B14F-4D97-AF65-F5344CB8AC3E}">
        <p14:creationId xmlns:p14="http://schemas.microsoft.com/office/powerpoint/2010/main" val="31046535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136525"/>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 du logiciel</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26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24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3200" kern="0" dirty="0">
                <a:solidFill>
                  <a:srgbClr val="002060"/>
                </a:solidFill>
                <a:latin typeface="Corbel Light" panose="020B0303020204020204" pitchFamily="34" charset="0"/>
                <a:sym typeface="Arial Narrow"/>
              </a:rPr>
              <a:t>Les qualités du logiciel:</a:t>
            </a:r>
          </a:p>
          <a:p>
            <a:pPr lvl="1" indent="-491856" algn="just" defTabSz="288036">
              <a:spcBef>
                <a:spcPts val="600"/>
              </a:spcBef>
              <a:spcAft>
                <a:spcPts val="600"/>
              </a:spcAft>
              <a:buClr>
                <a:srgbClr val="C30000"/>
              </a:buClr>
              <a:buSzPct val="159000"/>
              <a:buFont typeface="Arial"/>
              <a:buChar char="•"/>
              <a:tabLst/>
              <a:defRPr sz="1134"/>
            </a:pPr>
            <a:r>
              <a:rPr lang="fr-FR" sz="2800" kern="0" dirty="0">
                <a:solidFill>
                  <a:srgbClr val="002060"/>
                </a:solidFill>
                <a:latin typeface="Corbel Light" panose="020B0303020204020204" pitchFamily="34" charset="0"/>
                <a:sym typeface="Arial Narrow"/>
              </a:rPr>
              <a:t>Externes: observables par l’utilisateur.</a:t>
            </a:r>
          </a:p>
          <a:p>
            <a:pPr lvl="1" indent="-491856" algn="just" defTabSz="288036">
              <a:spcBef>
                <a:spcPts val="600"/>
              </a:spcBef>
              <a:spcAft>
                <a:spcPts val="600"/>
              </a:spcAft>
              <a:buClr>
                <a:srgbClr val="C30000"/>
              </a:buClr>
              <a:buSzPct val="159000"/>
              <a:buFont typeface="Arial"/>
              <a:buChar char="•"/>
              <a:tabLst/>
              <a:defRPr sz="1134"/>
            </a:pPr>
            <a:r>
              <a:rPr lang="fr-FR" sz="2800" kern="0" dirty="0">
                <a:solidFill>
                  <a:srgbClr val="002060"/>
                </a:solidFill>
                <a:latin typeface="Corbel Light" panose="020B0303020204020204" pitchFamily="34" charset="0"/>
                <a:sym typeface="Arial Narrow"/>
              </a:rPr>
              <a:t>Internes: d’intérêt pour le développeur du logiciel</a:t>
            </a:r>
          </a:p>
          <a:p>
            <a:pPr lvl="2"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Influencent directement les qualités externes.</a:t>
            </a:r>
          </a:p>
          <a:p>
            <a:pPr lvl="3"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Ex. Le logiciel doit être vérifiable (interne) pour pouvoir affirmer qu’il est fiable (externe).</a:t>
            </a:r>
            <a:endParaRPr lang="fr-FR" sz="24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38839905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3603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Utilité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Adéquation entre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Le besoin effectif de l’utilisateur</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Les fonctions offertes par le logiciel</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Bonne analyse des besoins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Bonne communication (langage commun, démarche participative) entre acteurs</a:t>
            </a:r>
            <a:endParaRPr lang="fr-FR" sz="2000" kern="0" dirty="0">
              <a:solidFill>
                <a:srgbClr val="002060"/>
              </a:solidFill>
              <a:latin typeface="Corbel Light" panose="020B0303020204020204" pitchFamily="34" charset="0"/>
              <a:sym typeface="Arial Narrow"/>
            </a:endParaRP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18523494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6">
            <a:extLst>
              <a:ext uri="{FF2B5EF4-FFF2-40B4-BE49-F238E27FC236}">
                <a16:creationId xmlns:a16="http://schemas.microsoft.com/office/drawing/2014/main" id="{67294B21-7BD2-4462-BB50-204F27391799}"/>
              </a:ext>
            </a:extLst>
          </p:cNvPr>
          <p:cNvSpPr txBox="1">
            <a:spLocks/>
          </p:cNvSpPr>
          <p:nvPr/>
        </p:nvSpPr>
        <p:spPr>
          <a:xfrm>
            <a:off x="160173" y="62566"/>
            <a:ext cx="11061398" cy="523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SN" altLang="fr-FR" b="1" dirty="0">
                <a:solidFill>
                  <a:srgbClr val="FF0066"/>
                </a:solidFill>
                <a:latin typeface="Corbel" panose="020B0503020204020204" pitchFamily="34" charset="0"/>
              </a:rPr>
              <a:t>Qualités attendues</a:t>
            </a:r>
            <a:r>
              <a:rPr lang="en-GB" altLang="fr-FR" b="1" dirty="0">
                <a:solidFill>
                  <a:srgbClr val="FF0066"/>
                </a:solidFill>
                <a:latin typeface="Corbel" panose="020B0503020204020204" pitchFamily="34" charset="0"/>
              </a:rPr>
              <a:t>   </a:t>
            </a:r>
            <a:endParaRPr lang="fr-FR" b="1" dirty="0">
              <a:solidFill>
                <a:srgbClr val="FF0066"/>
              </a:solidFill>
              <a:latin typeface="Corbel" panose="020B0503020204020204" pitchFamily="34" charset="0"/>
            </a:endParaRPr>
          </a:p>
        </p:txBody>
      </p:sp>
      <p:sp>
        <p:nvSpPr>
          <p:cNvPr id="4" name="Text Box 2">
            <a:extLst>
              <a:ext uri="{FF2B5EF4-FFF2-40B4-BE49-F238E27FC236}">
                <a16:creationId xmlns:a16="http://schemas.microsoft.com/office/drawing/2014/main" id="{9F27C596-E846-4064-9DB4-52C28C536406}"/>
              </a:ext>
            </a:extLst>
          </p:cNvPr>
          <p:cNvSpPr txBox="1">
            <a:spLocks noChangeArrowheads="1"/>
          </p:cNvSpPr>
          <p:nvPr/>
        </p:nvSpPr>
        <p:spPr bwMode="auto">
          <a:xfrm>
            <a:off x="502488" y="921677"/>
            <a:ext cx="11187024" cy="477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marL="251094" lvl="1" indent="0" defTabSz="288036">
              <a:spcBef>
                <a:spcPts val="600"/>
              </a:spcBef>
              <a:spcAft>
                <a:spcPts val="600"/>
              </a:spcAft>
              <a:buClr>
                <a:srgbClr val="C30000"/>
              </a:buClr>
              <a:buSzPct val="159000"/>
              <a:tabLst/>
              <a:defRPr sz="1134"/>
            </a:pPr>
            <a:endParaRPr lang="en-US" sz="1800" kern="0" dirty="0">
              <a:solidFill>
                <a:srgbClr val="002060"/>
              </a:solidFill>
              <a:latin typeface="Corbel Light" panose="020B0303020204020204" pitchFamily="34" charset="0"/>
              <a:sym typeface="Arial Narrow"/>
            </a:endParaRPr>
          </a:p>
          <a:p>
            <a:pPr indent="-491856" algn="just" defTabSz="288036">
              <a:spcBef>
                <a:spcPts val="600"/>
              </a:spcBef>
              <a:spcAft>
                <a:spcPts val="600"/>
              </a:spcAft>
              <a:buClr>
                <a:srgbClr val="C30000"/>
              </a:buClr>
              <a:buSzPct val="159000"/>
              <a:buFont typeface="Arial"/>
              <a:buChar char="•"/>
              <a:tabLst/>
              <a:defRPr sz="1134"/>
            </a:pPr>
            <a:r>
              <a:rPr lang="fr-FR" sz="2400" kern="0" dirty="0">
                <a:solidFill>
                  <a:srgbClr val="002060"/>
                </a:solidFill>
                <a:latin typeface="Corbel Light" panose="020B0303020204020204" pitchFamily="34" charset="0"/>
                <a:sym typeface="Arial Narrow"/>
              </a:rPr>
              <a:t>Qualité : Utilisabilité</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 </a:t>
            </a:r>
            <a:r>
              <a:rPr lang="fr-FR" sz="2000" i="1" kern="0" dirty="0">
                <a:solidFill>
                  <a:srgbClr val="002060"/>
                </a:solidFill>
                <a:latin typeface="Corbel Light" panose="020B0303020204020204" pitchFamily="34" charset="0"/>
                <a:sym typeface="Arial Narrow"/>
              </a:rPr>
              <a:t>Degré selon lequel un produit peut être utilisé, par des utilisateurs identifiés, pour atteindre des buts définis avec efficacité, efficience et satisfaction, dans un contexte d'utilisation spécifié</a:t>
            </a:r>
            <a:r>
              <a:rPr lang="fr-FR" sz="2000" kern="0" dirty="0">
                <a:solidFill>
                  <a:srgbClr val="002060"/>
                </a:solidFill>
                <a:latin typeface="Corbel Light" panose="020B0303020204020204" pitchFamily="34" charset="0"/>
                <a:sym typeface="Arial Narrow"/>
              </a:rPr>
              <a:t> » (ISO 9241-11,1998)</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Facilité d’apprentissage : comprendre ce que l’on peut faire avec le logiciel, et savoir comment le faire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Facilité d’utilisation : importance de l’effort nécessaire pour utiliser le logiciel à des fins données</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Convivialité</a:t>
            </a:r>
          </a:p>
          <a:p>
            <a:pPr lvl="2"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Qualité d'un logiciel que les utilisateurs trouvent agréable et facile à utiliser.</a:t>
            </a:r>
          </a:p>
          <a:p>
            <a:pPr lvl="1" indent="-491856" algn="just" defTabSz="288036">
              <a:spcBef>
                <a:spcPts val="600"/>
              </a:spcBef>
              <a:spcAft>
                <a:spcPts val="600"/>
              </a:spcAft>
              <a:buClr>
                <a:srgbClr val="C30000"/>
              </a:buClr>
              <a:buSzPct val="159000"/>
              <a:buFont typeface="Arial"/>
              <a:buChar char="•"/>
              <a:tabLst/>
              <a:defRPr sz="1134"/>
            </a:pPr>
            <a:r>
              <a:rPr lang="fr-FR" sz="2000" kern="0" dirty="0">
                <a:solidFill>
                  <a:srgbClr val="002060"/>
                </a:solidFill>
                <a:latin typeface="Corbel Light" panose="020B0303020204020204" pitchFamily="34" charset="0"/>
                <a:sym typeface="Arial Narrow"/>
              </a:rPr>
              <a:t>Réponse</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Bonne maitrise du mode opératoire des utilisateurs</a:t>
            </a:r>
          </a:p>
          <a:p>
            <a:pPr lvl="2" indent="-491856" algn="just" defTabSz="288036">
              <a:spcBef>
                <a:spcPts val="600"/>
              </a:spcBef>
              <a:spcAft>
                <a:spcPts val="600"/>
              </a:spcAft>
              <a:buClr>
                <a:srgbClr val="C30000"/>
              </a:buClr>
              <a:buSzPct val="159000"/>
              <a:buFont typeface="Arial"/>
              <a:buChar char="•"/>
              <a:tabLst/>
              <a:defRPr sz="1134"/>
            </a:pPr>
            <a:r>
              <a:rPr lang="fr-FR" sz="1800" kern="0" dirty="0">
                <a:solidFill>
                  <a:srgbClr val="002060"/>
                </a:solidFill>
                <a:latin typeface="Corbel Light" panose="020B0303020204020204" pitchFamily="34" charset="0"/>
                <a:sym typeface="Arial Narrow"/>
              </a:rPr>
              <a:t>Bonne adaptation de l’ergonomie des logiciels aux utilisateurs</a:t>
            </a:r>
          </a:p>
        </p:txBody>
      </p:sp>
      <p:sp>
        <p:nvSpPr>
          <p:cNvPr id="5" name="Espace réservé du pied de page 1">
            <a:extLst>
              <a:ext uri="{FF2B5EF4-FFF2-40B4-BE49-F238E27FC236}">
                <a16:creationId xmlns:a16="http://schemas.microsoft.com/office/drawing/2014/main" id="{C20CC312-4CA9-4A54-86E8-C32F421082DD}"/>
              </a:ext>
            </a:extLst>
          </p:cNvPr>
          <p:cNvSpPr>
            <a:spLocks noGrp="1"/>
          </p:cNvSpPr>
          <p:nvPr>
            <p:ph type="ftr" sz="quarter" idx="11"/>
          </p:nvPr>
        </p:nvSpPr>
        <p:spPr>
          <a:xfrm>
            <a:off x="4038600" y="6356350"/>
            <a:ext cx="4114800" cy="365125"/>
          </a:xfrm>
        </p:spPr>
        <p:txBody>
          <a:bodyPr/>
          <a:lstStyle/>
          <a:p>
            <a:r>
              <a:rPr lang="pt-BR" smtClean="0"/>
              <a:t>Dr. E_H_B. TOURE / Inf3523 / UASZ</a:t>
            </a:r>
            <a:endParaRPr lang="fr-FR" dirty="0"/>
          </a:p>
        </p:txBody>
      </p:sp>
    </p:spTree>
    <p:extLst>
      <p:ext uri="{BB962C8B-B14F-4D97-AF65-F5344CB8AC3E}">
        <p14:creationId xmlns:p14="http://schemas.microsoft.com/office/powerpoint/2010/main" val="3794894039"/>
      </p:ext>
    </p:extLst>
  </p:cSld>
  <p:clrMapOvr>
    <a:masterClrMapping/>
  </p:clrMapOvr>
  <p:transition spd="med"/>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20316</TotalTime>
  <Words>2705</Words>
  <Application>Microsoft Office PowerPoint</Application>
  <PresentationFormat>Grand écran</PresentationFormat>
  <Paragraphs>360</Paragraphs>
  <Slides>42</Slides>
  <Notes>41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42</vt:i4>
      </vt:variant>
    </vt:vector>
  </HeadingPairs>
  <TitlesOfParts>
    <vt:vector size="50" baseType="lpstr">
      <vt:lpstr>Arial</vt:lpstr>
      <vt:lpstr>Arial Narrow</vt:lpstr>
      <vt:lpstr>Calibri</vt:lpstr>
      <vt:lpstr>Calibri Light</vt:lpstr>
      <vt:lpstr>Corbel</vt:lpstr>
      <vt:lpstr>Corbel Light</vt:lpstr>
      <vt:lpstr>Wingdings</vt:lpstr>
      <vt:lpstr>Thème Office</vt:lpstr>
      <vt:lpstr>INF3523  Architecture et Génie des Logiciels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Cours-GL</dc:title>
  <dc:subject>DIC1/ESP/UCAD</dc:subject>
  <dc:creator>elbachir.toure</dc:creator>
  <cp:keywords>Génie logiciel</cp:keywords>
  <cp:lastModifiedBy>DELL</cp:lastModifiedBy>
  <cp:revision>2461</cp:revision>
  <dcterms:created xsi:type="dcterms:W3CDTF">2017-03-22T21:40:51Z</dcterms:created>
  <dcterms:modified xsi:type="dcterms:W3CDTF">2023-04-26T08:18:52Z</dcterms:modified>
</cp:coreProperties>
</file>