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5" r:id="rId3"/>
    <p:sldId id="297" r:id="rId4"/>
    <p:sldId id="301" r:id="rId5"/>
    <p:sldId id="302" r:id="rId6"/>
    <p:sldId id="300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</p:sldIdLst>
  <p:sldSz cx="12192000" cy="6858000"/>
  <p:notesSz cx="10234613" cy="71040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62" autoAdjust="0"/>
    <p:restoredTop sz="94280" autoAdjust="0"/>
  </p:normalViewPr>
  <p:slideViewPr>
    <p:cSldViewPr snapToGrid="0">
      <p:cViewPr varScale="1">
        <p:scale>
          <a:sx n="57" d="100"/>
          <a:sy n="57" d="100"/>
        </p:scale>
        <p:origin x="48" y="2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17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47E38AC-19AF-4F8D-BDC4-1238FF1DA17D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50851CD-E547-49D7-8385-C23D07594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10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5C00B80-FD9D-44F1-A1BD-A29D6F512E0E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96FA047-2430-43D7-A68E-AA3144687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80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27063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71056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95914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23209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7914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16657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274796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1337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608020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29223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8288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5697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081504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849214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173591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065811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520790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45789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9016558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364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24022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9758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193947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686293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770615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822591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90215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053803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615557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83476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586924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4378479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23523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15375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0015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68196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08055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74920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15740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3E59-0DDB-4ED8-8D50-9A0E11CA3633}" type="datetime1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7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1B63-7338-49D5-B2F5-ACB4710F3747}" type="datetime1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0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80CA-6251-4422-BAF8-25DE6B1D0B75}" type="datetime1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16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07CB-F3D5-4C19-A7B3-C93EEB122DCB}" type="datetime1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08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DB46-ADFF-49B0-A874-B3B41FD40BC8}" type="datetime1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85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E88E-7824-4752-BD51-71C7DB7F7CA5}" type="datetime1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00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A180-F5AD-4316-BE0B-A4D50B2BA2C2}" type="datetime1">
              <a:rPr lang="fr-FR" smtClean="0"/>
              <a:t>02/05/2023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1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AEF5-9402-4D1B-9229-96C64A5106C9}" type="datetime1">
              <a:rPr lang="fr-FR" smtClean="0"/>
              <a:t>02/05/2023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99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9796-6A55-4F9A-B497-DAF0748A3239}" type="datetime1">
              <a:rPr lang="fr-FR" smtClean="0"/>
              <a:t>02/05/2023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31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0718-33A2-48F5-ABD7-23B65284307C}" type="datetime1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9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7D3B-43FA-40FA-A24F-85FB12067FA1}" type="datetime1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TOURE / Cours C++/ DGI-ESP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7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6B0B-9E22-4569-8420-80FB7F77F345}" type="datetime1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M. TOURE / Cours C++/ DGI-ESP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4F1A-A8CA-4E93-B3E4-C613B0AC6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96779" y="219505"/>
            <a:ext cx="11598442" cy="137081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002060"/>
                </a:solidFill>
                <a:latin typeface="Corbel Light" panose="020B0303020204020204" pitchFamily="34" charset="0"/>
              </a:rPr>
              <a:t>Ingénierie des processus </a:t>
            </a:r>
            <a:br>
              <a:rPr lang="fr-FR" sz="4800" b="1" dirty="0">
                <a:solidFill>
                  <a:srgbClr val="002060"/>
                </a:solidFill>
                <a:latin typeface="Corbel Light" panose="020B0303020204020204" pitchFamily="34" charset="0"/>
              </a:rPr>
            </a:br>
            <a:r>
              <a:rPr lang="fr-FR" sz="4800" b="1" dirty="0">
                <a:solidFill>
                  <a:srgbClr val="002060"/>
                </a:solidFill>
                <a:latin typeface="Corbel Light" panose="020B0303020204020204" pitchFamily="34" charset="0"/>
              </a:rPr>
              <a:t>de développement logiciel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4316437" y="5411723"/>
            <a:ext cx="355912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80827DC4-8368-476A-A8A1-25850EF9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04" y="1590315"/>
            <a:ext cx="6562592" cy="3677369"/>
          </a:xfrm>
          <a:prstGeom prst="rect">
            <a:avLst/>
          </a:prstGeom>
        </p:spPr>
      </p:pic>
      <p:sp>
        <p:nvSpPr>
          <p:cNvPr id="8" name="Sous-titre 4">
            <a:extLst>
              <a:ext uri="{FF2B5EF4-FFF2-40B4-BE49-F238E27FC236}">
                <a16:creationId xmlns:a16="http://schemas.microsoft.com/office/drawing/2014/main" id="{47C2ECB9-8DE5-4B14-89EF-990C758B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9309" y="5411723"/>
            <a:ext cx="9144000" cy="1370811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Dr El Hadji Bassirou TOURE</a:t>
            </a:r>
          </a:p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Ecole Supérieure Polytechnique (ESP)</a:t>
            </a:r>
          </a:p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2021 - 2022</a:t>
            </a:r>
          </a:p>
        </p:txBody>
      </p:sp>
    </p:spTree>
    <p:extLst>
      <p:ext uri="{BB962C8B-B14F-4D97-AF65-F5344CB8AC3E}">
        <p14:creationId xmlns:p14="http://schemas.microsoft.com/office/powerpoint/2010/main" val="23915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794109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Problèmes du modèle en cascade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58" y="753979"/>
            <a:ext cx="11368670" cy="575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partitionnement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rigide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projet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différentes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phases rend difficile 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prise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compte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l’utilisateur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Donc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uniquement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préconisé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lorsque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exigences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bien comprises et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negligeables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durant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conception.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 fixes et non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changeantes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 type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généralement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dans les grands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projets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où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sur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plusieurs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sites.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Pour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type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la nature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planifiée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aide à  la coordination du travail.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C80F7AEA-C1A5-42DA-AA15-1FA4AF1F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06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794109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Développement incrémental</a:t>
            </a:r>
          </a:p>
        </p:txBody>
      </p:sp>
      <p:pic>
        <p:nvPicPr>
          <p:cNvPr id="6" name="Picture 3" descr="2.2 Incremental-dev.eps">
            <a:extLst>
              <a:ext uri="{FF2B5EF4-FFF2-40B4-BE49-F238E27FC236}">
                <a16:creationId xmlns:a16="http://schemas.microsoft.com/office/drawing/2014/main" id="{1E898986-255D-4588-B777-912EBACB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52" y="875443"/>
            <a:ext cx="9834758" cy="5300768"/>
          </a:xfrm>
          <a:prstGeom prst="rect">
            <a:avLst/>
          </a:prstGeom>
        </p:spPr>
      </p:pic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DABE9347-058F-4E73-A4FE-2203C2F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65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962551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rgbClr val="002060"/>
                </a:solidFill>
                <a:latin typeface="Corbel Light" panose="020B0303020204020204" pitchFamily="34" charset="0"/>
              </a:rPr>
              <a:t>Avantages du développement incrémental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58" y="753979"/>
            <a:ext cx="11368670" cy="492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coût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prise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utilisateurs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réduit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quantité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d’analyse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de documentation à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refaire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moins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importante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Il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possible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recevoir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retours du client sur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tâches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déjà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effectuées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clients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peuvent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laisser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appréciation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sur les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démonstrations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mesurer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l’état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d’avancement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dans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l’implémentation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 livraison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ainsi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qu’un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déploiement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plus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rapide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clients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capable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d’utiliser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bénéficier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plus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tôt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pour les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cascade.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2A4F01DB-70A0-4298-839B-B6020560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20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962551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Problèmes du développement incrémental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904141"/>
            <a:ext cx="11368670" cy="375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n’est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pas visible. 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gérants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besoin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délivrables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réguliers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mesurer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avancées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 structure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tendent à se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dégrader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lorsque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nouveaux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ajoutés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Outre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 temps et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l’argent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dépensés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l’amélioration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réguliers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tendent à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corrompre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structure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B4F20379-6AF8-4C99-B7A2-44878022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65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962551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Intégration et configuration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224983"/>
            <a:ext cx="11368670" cy="38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 base sur 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réutilisation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logicielle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où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integrés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partir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d’autres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applications.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éléments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réutilisés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peuvent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configurés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adapter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leur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comportement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ainsi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leurs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fonctionnalités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aux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besoins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l’utilisateur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réutilisation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maintenant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devenue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approche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standard de beaucoup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applicatifs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76962664-6AAC-46E5-B9DF-3AD9D08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71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962551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Types de logiciels réutilisables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224983"/>
            <a:ext cx="11368670" cy="400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Applications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autonomes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qui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configurées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dans un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environnement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particulier.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Collection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d’objets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sous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forme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paquetage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intégrer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avec un cadre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tels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.NET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J2EE.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Services web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selon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standards de service et qui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disponibles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invoqués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distance.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973B5689-96EC-431D-952F-8143A04F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86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962551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Avantages et inconvénients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060412"/>
            <a:ext cx="11368670" cy="35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Avantages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Réduction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coûts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risques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Livraison et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déploiement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plus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rapides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Inconvénients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Inévitable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compromission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exigences. 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Manque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contrôle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sur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l’évolution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éléments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réutilisés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99E62147-4874-4E3D-94C3-5CB2EA04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51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985108" y="3055051"/>
            <a:ext cx="10221783" cy="747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Activités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de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processus</a:t>
            </a:r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73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962551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Activités de processus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898358"/>
            <a:ext cx="11368670" cy="428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Dans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réalité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séquences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non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dissociées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d’activités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techniques, collaboratives et de gestion, avec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principal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objectif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concevoir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implémenter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tester 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quatre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activités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basiques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la validation et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l’évolution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organisées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différemment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suivant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employés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exemple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pour 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cascade,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elles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organisées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séquences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alors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pour 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incrémental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elles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indissociées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6F426387-C871-4EE2-B32B-5D14B5D0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18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962551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Spécification logicielle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011863"/>
            <a:ext cx="11368670" cy="461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C’est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procédé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lequel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établit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services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requis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contraintes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opérations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de son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l’ingénierie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</a:t>
            </a:r>
          </a:p>
          <a:p>
            <a:pPr marL="1243416" lvl="3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Recueil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analyse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</a:t>
            </a:r>
          </a:p>
          <a:p>
            <a:pPr marL="1700616" lvl="4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dont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acteurs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ont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besoin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attendent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1243416" lvl="3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	</a:t>
            </a:r>
          </a:p>
          <a:p>
            <a:pPr marL="1700616" lvl="4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Définition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détail</a:t>
            </a:r>
            <a:endParaRPr lang="en-US" sz="20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1243416" lvl="3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Validation des exigences</a:t>
            </a:r>
          </a:p>
          <a:p>
            <a:pPr marL="1700616" lvl="4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Vérification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la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conformité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 par rapport aux </a:t>
            </a:r>
            <a:r>
              <a:rPr lang="en-US" sz="20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attentes</a:t>
            </a:r>
            <a:r>
              <a:rPr lang="en-US" sz="20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client.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A2A25DDC-53B2-4634-8924-2075784C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31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44132" y="74559"/>
            <a:ext cx="5002915" cy="523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Processus</a:t>
            </a:r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07" y="924359"/>
            <a:ext cx="11187024" cy="511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définit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qui fait quoi ?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quel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moment  ?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 de quelle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façon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?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pour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atteindre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certain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objectif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ingénierie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logicielle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le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résultat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d’un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</a:t>
            </a:r>
            <a:r>
              <a:rPr lang="en-US" sz="3600" kern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logiciel)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production d’un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appelé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également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prodtuit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6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36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)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3FCA454C-E371-4AD6-98CF-6601DDB2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3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962551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Conception et implémentation logicielles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088807"/>
            <a:ext cx="11368670" cy="431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procédé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lequel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converties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exécutable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Conception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logicielle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Conception d’un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qui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réalise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Implémentation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Traduction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programme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exécutable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activités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conception et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d’implémentation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assez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proches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ne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souvent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dissociées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65266D91-4DF2-43FC-BD44-BC257B05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8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962551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Modèle générique de conception (design)</a:t>
            </a:r>
          </a:p>
        </p:txBody>
      </p:sp>
      <p:pic>
        <p:nvPicPr>
          <p:cNvPr id="5" name="Picture 3" descr="2.5 Design-process.eps">
            <a:extLst>
              <a:ext uri="{FF2B5EF4-FFF2-40B4-BE49-F238E27FC236}">
                <a16:creationId xmlns:a16="http://schemas.microsoft.com/office/drawing/2014/main" id="{B026CA34-6CCE-4939-A90D-FDB968CEB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53" y="753979"/>
            <a:ext cx="7653294" cy="5714460"/>
          </a:xfrm>
          <a:prstGeom prst="rect">
            <a:avLst/>
          </a:prstGeom>
        </p:spPr>
      </p:pic>
      <p:sp>
        <p:nvSpPr>
          <p:cNvPr id="6" name="Espace réservé du pied de page 1">
            <a:extLst>
              <a:ext uri="{FF2B5EF4-FFF2-40B4-BE49-F238E27FC236}">
                <a16:creationId xmlns:a16="http://schemas.microsoft.com/office/drawing/2014/main" id="{45FD0D97-5213-4467-9298-2819B174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22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962551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Activités de conception (Design </a:t>
            </a:r>
            <a:r>
              <a:rPr 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activities</a:t>
            </a:r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)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008597"/>
            <a:ext cx="11368670" cy="443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Conception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architecturale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identifie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structure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générale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principaux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(sous-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modules),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leurs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relations et comment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ils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distribués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Conception de bases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données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définit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structure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données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comment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données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seront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représentées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Conception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d’interfaces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définit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interfaces entre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Conception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sélection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on recherche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réutilisables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S’ils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ne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disponibles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conçoit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nouveaux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EAFC7B7F-577E-4AD0-B0F2-4D6AE9BC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45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6786058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Implémentation du système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457775"/>
            <a:ext cx="11368670" cy="221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implémenté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soit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développant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nouveau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programme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configurant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application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existante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débogage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l’activité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où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recherche 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défauts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programmes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et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où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on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corrige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défauts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E9A92E76-D65A-4BAA-9FFD-DD13B6F3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36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6786058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Validation logicielle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914400"/>
            <a:ext cx="11368670" cy="498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vérification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la validation (V&amp;V)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destinées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prouver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conforme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répond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aux exigences du client.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Impliquent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vérification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la </a:t>
            </a:r>
            <a:r>
              <a:rPr lang="en-US" sz="3200" kern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révision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ainsi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 test du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test du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signifie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l’exécution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avec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cas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tests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dérivés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données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réelles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traiter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par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test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l’activité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plus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usuelle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V&amp;V.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615EF7FE-8E9F-40B1-9C91-B765E648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05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6786058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Phases du test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pic>
        <p:nvPicPr>
          <p:cNvPr id="5" name="Picture 3" descr="2.6 Testing-process.eps">
            <a:extLst>
              <a:ext uri="{FF2B5EF4-FFF2-40B4-BE49-F238E27FC236}">
                <a16:creationId xmlns:a16="http://schemas.microsoft.com/office/drawing/2014/main" id="{0EDD2A08-631A-411C-8E16-E21AE0DC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41" y="1918452"/>
            <a:ext cx="7088752" cy="1927643"/>
          </a:xfrm>
          <a:prstGeom prst="rect">
            <a:avLst/>
          </a:prstGeom>
        </p:spPr>
      </p:pic>
      <p:sp>
        <p:nvSpPr>
          <p:cNvPr id="6" name="Espace réservé du pied de page 1">
            <a:extLst>
              <a:ext uri="{FF2B5EF4-FFF2-40B4-BE49-F238E27FC236}">
                <a16:creationId xmlns:a16="http://schemas.microsoft.com/office/drawing/2014/main" id="{2CF6FF6D-9D84-486A-9F72-6EB8C16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40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6786058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Phases du test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753979"/>
            <a:ext cx="11368670" cy="508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Test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individuels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testés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indépendemment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peuvent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fonctions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objets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ensemble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cohérent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entités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Test du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Tester 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ensemble.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Test du client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Tester avec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données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client pour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s’assurer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répond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aux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besoins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client.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E76D6092-604C-42DE-909D-F9563B0D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90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6786058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Evolution logicielle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122948"/>
            <a:ext cx="11368670" cy="38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façon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inhérente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un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flexible et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changer.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Etant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donné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les exigences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pour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s’adapter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aux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business métier,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supportant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business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doit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aussi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changer et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évoluer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démarcation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entre les phases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d’évolution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moins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moins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flagrante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parce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moins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moins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complètement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nouveaux.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6C0E3D37-FE20-4F46-BDC0-B18D343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54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985108" y="3055051"/>
            <a:ext cx="10221783" cy="747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Prise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en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compte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des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changements</a:t>
            </a:r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1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8518605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Prise en compte des changements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753979"/>
            <a:ext cx="11368670" cy="449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inévitables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dans les grands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projets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métiers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entraînent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nouvelles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exigences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nouvelles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technologies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offrent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nouvelles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possiblités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visant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l’amélioration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implémentations</a:t>
            </a:r>
            <a:endParaRPr lang="en-US" sz="24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plateformes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implique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modification des applications.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implique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reprises (Ex : nouvelle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analyse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exigences). 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 qui fait que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coûts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relatifs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aux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incluent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fois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ceux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liés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aux reprises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ainsi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coûts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d’implémentation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nouvelles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fonctionnalités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754F045C-F6E5-42C5-BA16-75BD3E6F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79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44132" y="74559"/>
            <a:ext cx="5002915" cy="523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Le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processus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logiciel</a:t>
            </a:r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07" y="731854"/>
            <a:ext cx="11187024" cy="563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 ensemble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structuré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d’activités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essentielles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Il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existe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plusieurs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différents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mais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tous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comportent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définition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censé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faire;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Conception et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implémentation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définition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l’organisation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l’implémentation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Validation :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vérification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fait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 client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veut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Evolution :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réponse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aux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besoins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client.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représentation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abstraite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d’un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Il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présente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description d’un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suivant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perspective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particulière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3FCA454C-E371-4AD6-98CF-6601DDB2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01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8518605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Réduction des coûts liés aux reprises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884954"/>
            <a:ext cx="11368670" cy="492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Anticipation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 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inclue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activités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pouvant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anticiper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possibles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modifications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avant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des reprises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importantes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ne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soient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nécessaires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Par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exemple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un prototype du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développé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montrer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quelques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caractéristiques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clés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aux clients.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Tolérance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aux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 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conçu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sorte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puissent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intégrés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moindre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coût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Ceci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implique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certaine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forme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incrémental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Les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proposés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peuvent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implémentés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sous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forme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d’incréments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pas encore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développés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fait,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juste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petite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partie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va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altérée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incorporer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F2114BCB-BD50-48C8-89BC-F7022156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09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Prise en compte des changements d’exigence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907195"/>
            <a:ext cx="11368670" cy="52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Prototyage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 version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partie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celui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-ci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développée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rapidement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sorte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verifier les exigences du client et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faisabilité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choix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conceptuels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Cette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approche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supporte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l’anticipation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Livraison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incrémentale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livrés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 client pour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appréciation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expérimentation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Cette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approche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supporte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fois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l’anticipation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tolérance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aux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5280CC94-376C-4695-AF4C-0FF88CEF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35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Prototypage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061417"/>
            <a:ext cx="11368670" cy="434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 prototype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version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initiale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d’un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démontrer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concepts et tester 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choix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conceptuels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 prototype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dans :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d’ingénierie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 pour aider au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recueil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analyse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validation des exigences.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conceptuels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explorer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choix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interface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utilisateur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test pour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exécuter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tests.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FCB9E982-AA9B-4C5F-AB8C-B4DA7B65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Bénéfices du prototypage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221838"/>
            <a:ext cx="11368670" cy="317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Améliore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l’utilisabilité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Plus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proche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besoins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l’utilisateur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Améliore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qualité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la conception.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Améliore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maintenabilité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Réduit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efforts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D01E8153-FEB0-435F-ADBE-81BF9B1F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1443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Processus de développement de prototype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pic>
        <p:nvPicPr>
          <p:cNvPr id="5" name="Picture 3" descr="2.9 PrototypeProcess.eps">
            <a:extLst>
              <a:ext uri="{FF2B5EF4-FFF2-40B4-BE49-F238E27FC236}">
                <a16:creationId xmlns:a16="http://schemas.microsoft.com/office/drawing/2014/main" id="{00928DE7-F9A2-4B62-B3F5-8BCC5994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85" y="1685176"/>
            <a:ext cx="10375183" cy="3487648"/>
          </a:xfrm>
          <a:prstGeom prst="rect">
            <a:avLst/>
          </a:prstGeom>
        </p:spPr>
      </p:pic>
      <p:sp>
        <p:nvSpPr>
          <p:cNvPr id="6" name="Espace réservé du pied de page 1">
            <a:extLst>
              <a:ext uri="{FF2B5EF4-FFF2-40B4-BE49-F238E27FC236}">
                <a16:creationId xmlns:a16="http://schemas.microsoft.com/office/drawing/2014/main" id="{F1FB58B2-E3AC-4DDE-9AB4-B5425DC9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2009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rgbClr val="002060"/>
                </a:solidFill>
                <a:latin typeface="Corbel Light" panose="020B0303020204020204" pitchFamily="34" charset="0"/>
              </a:rPr>
              <a:t>Développement de prototype</a:t>
            </a:r>
          </a:p>
          <a:p>
            <a:endParaRPr lang="fr-FR" sz="4000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221838"/>
            <a:ext cx="11368670" cy="357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langages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outils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permettant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prototypage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rapide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impliquer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abandon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fonctionnalités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concentrer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sur les aspects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produit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moins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bien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maitrisés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N’inclut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pas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vérification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découverte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erreurs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concentre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sur les exigences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fonctionnelles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détriment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celles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non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fonctionnelles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fiablité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sécurité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etc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).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2912DEBD-1A60-46BF-B3D5-30DCE87F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0440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L’abandon de prototype</a:t>
            </a:r>
          </a:p>
          <a:p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013291"/>
            <a:ext cx="11368670" cy="47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prototypes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doivent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laissés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côté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après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car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ils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ne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peuvent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bon socle pour la production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Il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s’avérer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impossible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d’ajuster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satisfaire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exigences non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fonctionnelles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Généralement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prototypes ne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documentés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 structure du prototype 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tendance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se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dégrader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travers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rapides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fréquents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prototype ne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satisfait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généralement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pas les standards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qualité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8F894FF2-3F32-422E-9E4D-037E2B12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4293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Livraison incrémentale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013291"/>
            <a:ext cx="11368670" cy="483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 lieu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livrer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seule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livraison,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la livraison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décomposés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sorte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chaque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soit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livraison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d’une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partie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fonctionnalités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attendues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exigences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l’utilisateur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priorisées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celles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avec la plus haute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priorité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incluses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dans les premiers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fois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d’un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démarré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exigences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bloquées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Toutefois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les exigences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suivants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peuvent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quant 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elles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continuer 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évoluer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CD2A711E-CB0D-4CE9-83EC-2CCE40F6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8229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Développement et livraison d’incréments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753979"/>
            <a:ext cx="11368670" cy="560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incrémental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évaluer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chacun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d’eux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avant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procéder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prochain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Il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s’agit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l’approche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normale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utilisée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dans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méthodes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agiles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L’évaluation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effectuée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par le client/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l’utilisateur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Livraison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incrémentale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Déployer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par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utilisateurs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finaux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Evaluation plus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réaliste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sur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l’utilisation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pratique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Difficile à implementer pour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remplacement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car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moins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fonctionnalité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remplacer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B43CC7B5-46E9-4AFB-8877-6004CA55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9905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Avantages de la livraison d’incréments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540043"/>
            <a:ext cx="11368670" cy="286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premiers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servent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prototype et aide au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recueil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 pour 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suivants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Moins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risques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d’echec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projet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parties du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avec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plus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grande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priorité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font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objet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plupart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tests.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EE21ED3B-CCFD-4215-8B26-75B905B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148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8342142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Description de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processus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logiciels</a:t>
            </a:r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65" y="876233"/>
            <a:ext cx="11187024" cy="391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Lorsque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décrit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discute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on parle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souvent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activités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dans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leur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ordre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descriptions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peuvent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également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concernées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Produits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résultats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d’une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activité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Rôles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responsabilités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personnes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travaillant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dans 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post-conditions : assertions qui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vraies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avant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après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qu’une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activité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i="1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adoptée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qu’un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produit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produit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647B18FE-234F-4C9C-8C22-CF9AE2FB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20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055595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Inconvénients de la livraison d’incréments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1027252"/>
            <a:ext cx="11368670" cy="480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plupart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nécessitent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ensemble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d’outils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qui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par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différentes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parties du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Etant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donné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qu’une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exigence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n’est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entièrement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définie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qu’après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ait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implémenté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il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difficile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d’identifier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outils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communs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auront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besoin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tous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L’essence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itératifs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définies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conjonction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avec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</a:p>
          <a:p>
            <a:pPr marL="786216" lvl="2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Cela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peut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problème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si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complète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par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exemple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nécessité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  <a:endParaRPr lang="en-US" sz="32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998318B3-D5CA-4E78-867C-862369AE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599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102117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Processus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planifiés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et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processus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agiles</a:t>
            </a:r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79" y="1004570"/>
            <a:ext cx="11598442" cy="498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planifiés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où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toutes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activités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planifiées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l’avance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avancées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mesurées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par rapport 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plan.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Dans 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agiles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la planification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incrémentale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il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facile de modifier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pour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représenter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 du client.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Dans la pratique, 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plupart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incluent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fois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approches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planifiées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des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approches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agiles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algn="just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Il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n’y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 pas de bon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mauvais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50F84CDD-7DCB-4C0F-B958-E014D1AF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54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985108" y="3055051"/>
            <a:ext cx="10221783" cy="747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Modèles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de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processus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logiciel</a:t>
            </a:r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9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102117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Modèles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de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processus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logiciels</a:t>
            </a:r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65" y="861029"/>
            <a:ext cx="11368670" cy="538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cascade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Les phases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distinctes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séparées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C’est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planifié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incrémental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La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spécification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le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développement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la validation ne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pas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dissociés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C’est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pouvant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planifié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agile.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Intégration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configuration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assemblé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à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partir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composants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existants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configurables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C’est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pouvant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planifié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4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ou</a:t>
            </a:r>
            <a:r>
              <a:rPr lang="en-US" sz="24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agile.</a:t>
            </a:r>
            <a:endParaRPr lang="en-US" sz="2800" kern="0" dirty="0">
              <a:solidFill>
                <a:srgbClr val="002060"/>
              </a:solidFill>
              <a:latin typeface="Corbel Light" panose="020B0303020204020204" pitchFamily="34" charset="0"/>
              <a:sym typeface="Arial Narrow"/>
            </a:endParaRP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pratique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les grands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sont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développés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utilisant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un process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incorporant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éléments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tous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B387E5BA-C544-4960-9846-A9AEE4EF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018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5" y="112295"/>
            <a:ext cx="11021173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Le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modèle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</a:t>
            </a:r>
            <a:r>
              <a:rPr lang="en-GB" altLang="fr-FR" b="1" dirty="0" err="1">
                <a:solidFill>
                  <a:srgbClr val="002060"/>
                </a:solidFill>
                <a:latin typeface="Corbel Light" panose="020B0303020204020204" pitchFamily="34" charset="0"/>
              </a:rPr>
              <a:t>en</a:t>
            </a:r>
            <a:r>
              <a:rPr lang="en-GB" alt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 cascade</a:t>
            </a:r>
            <a:endParaRPr lang="fr-FR" b="1" dirty="0">
              <a:solidFill>
                <a:srgbClr val="002060"/>
              </a:solidFill>
              <a:latin typeface="Corbel Light" panose="020B0303020204020204" pitchFamily="34" charset="0"/>
            </a:endParaRPr>
          </a:p>
        </p:txBody>
      </p:sp>
      <p:pic>
        <p:nvPicPr>
          <p:cNvPr id="5" name="Picture 3" descr="2.1.Waterfall-model.eps">
            <a:extLst>
              <a:ext uri="{FF2B5EF4-FFF2-40B4-BE49-F238E27FC236}">
                <a16:creationId xmlns:a16="http://schemas.microsoft.com/office/drawing/2014/main" id="{63EACE7F-3ED8-4558-B799-3E342BD8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27" y="1201006"/>
            <a:ext cx="8990442" cy="5055415"/>
          </a:xfrm>
          <a:prstGeom prst="rect">
            <a:avLst/>
          </a:prstGeom>
        </p:spPr>
      </p:pic>
      <p:sp>
        <p:nvSpPr>
          <p:cNvPr id="6" name="Espace réservé du pied de page 1">
            <a:extLst>
              <a:ext uri="{FF2B5EF4-FFF2-40B4-BE49-F238E27FC236}">
                <a16:creationId xmlns:a16="http://schemas.microsoft.com/office/drawing/2014/main" id="{EC311319-12F8-4FAC-83B7-7E1F3646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35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16">
            <a:extLst>
              <a:ext uri="{FF2B5EF4-FFF2-40B4-BE49-F238E27FC236}">
                <a16:creationId xmlns:a16="http://schemas.microsoft.com/office/drawing/2014/main" id="{67294B21-7BD2-4462-BB50-204F27391799}"/>
              </a:ext>
            </a:extLst>
          </p:cNvPr>
          <p:cNvSpPr txBox="1">
            <a:spLocks/>
          </p:cNvSpPr>
          <p:nvPr/>
        </p:nvSpPr>
        <p:spPr>
          <a:xfrm>
            <a:off x="176216" y="112295"/>
            <a:ext cx="7941090" cy="641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002060"/>
                </a:solidFill>
                <a:latin typeface="Corbel Light" panose="020B0303020204020204" pitchFamily="34" charset="0"/>
              </a:rPr>
              <a:t>Les phases du modèle en cascade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27C596-E846-4064-9DB4-52C28C53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58" y="875443"/>
            <a:ext cx="11368670" cy="563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Il y des phases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identifiées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séparées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dans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type 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: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Définition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analyse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des exigences (Requirements definition)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Conception de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logiciels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(System and software design)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Implémentation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test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unitaire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(Implementation and unit testing)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Intégration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test du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système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(Integration and system testing)</a:t>
            </a:r>
          </a:p>
          <a:p>
            <a:pPr marL="786216" lvl="2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Mise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opération</a:t>
            </a:r>
            <a:r>
              <a:rPr lang="en-US" sz="28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et maintenance (Operation and maintenance)</a:t>
            </a:r>
          </a:p>
          <a:p>
            <a:pPr marL="386166" lvl="1" indent="-135072" defTabSz="288036">
              <a:spcBef>
                <a:spcPts val="600"/>
              </a:spcBef>
              <a:spcAft>
                <a:spcPts val="600"/>
              </a:spcAft>
              <a:buClr>
                <a:srgbClr val="C30000"/>
              </a:buClr>
              <a:buSzPct val="159000"/>
              <a:buFont typeface="Arial"/>
              <a:buChar char="•"/>
              <a:tabLst/>
              <a:defRPr sz="1134"/>
            </a:pP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Le principal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désavantage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du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modèle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cascade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est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difficulté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de prendre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compte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les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changements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après que le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processus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ait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déjà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été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enclenché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En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principe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,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une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phase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doit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être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achevée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avant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que la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suivante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 ne </a:t>
            </a:r>
            <a:r>
              <a:rPr lang="en-US" sz="3200" kern="0" dirty="0" err="1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débute</a:t>
            </a:r>
            <a:r>
              <a:rPr lang="en-US" sz="3200" kern="0" dirty="0">
                <a:solidFill>
                  <a:srgbClr val="002060"/>
                </a:solidFill>
                <a:latin typeface="Corbel Light" panose="020B0303020204020204" pitchFamily="34" charset="0"/>
                <a:sym typeface="Arial Narrow"/>
              </a:rPr>
              <a:t>.</a:t>
            </a:r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CEAC90D8-1DEC-4C7E-9312-58B00C7B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Corbel Light" panose="020B0303020204020204" pitchFamily="34" charset="0"/>
              </a:rPr>
              <a:t>Dr EHB_TOURE / Intro GL / DGI-ESP-UCAD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5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28383</TotalTime>
  <Words>2540</Words>
  <Application>Microsoft Office PowerPoint</Application>
  <PresentationFormat>Grand écran</PresentationFormat>
  <Paragraphs>234</Paragraphs>
  <Slides>40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Arial</vt:lpstr>
      <vt:lpstr>Arial Narrow</vt:lpstr>
      <vt:lpstr>Calibri</vt:lpstr>
      <vt:lpstr>Calibri Light</vt:lpstr>
      <vt:lpstr>Corbel Light</vt:lpstr>
      <vt:lpstr>Thème Office</vt:lpstr>
      <vt:lpstr>Ingénierie des processus  de développement logiciel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Cours-GL</dc:title>
  <dc:subject>DIC1/ESP/UCAD</dc:subject>
  <dc:creator>elbachir.toure</dc:creator>
  <cp:keywords>Génie logiciel</cp:keywords>
  <cp:lastModifiedBy>DELL</cp:lastModifiedBy>
  <cp:revision>2829</cp:revision>
  <dcterms:created xsi:type="dcterms:W3CDTF">2017-03-22T21:40:51Z</dcterms:created>
  <dcterms:modified xsi:type="dcterms:W3CDTF">2023-05-02T11:25:29Z</dcterms:modified>
</cp:coreProperties>
</file>