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72" r:id="rId7"/>
    <p:sldId id="275" r:id="rId8"/>
    <p:sldId id="260" r:id="rId9"/>
    <p:sldId id="273" r:id="rId10"/>
    <p:sldId id="261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2" y="1249251"/>
            <a:ext cx="8791575" cy="214887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schémas relationnels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55098" y="6078828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UFR des sciences et technologies  département d’informatique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" y="90152"/>
            <a:ext cx="1313645" cy="130076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3187719" y="3587504"/>
            <a:ext cx="6168980" cy="2174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: 2022 – 2023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 :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: Licence 3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: 5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305040"/>
            <a:ext cx="11050588" cy="555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Soient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 (R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) est une relation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A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…, A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des sous-ensembles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non disjoints de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{R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 une dépendance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jointure notée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*{A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si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fr-F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         </a:t>
            </a:r>
            <a:r>
              <a:rPr lang="fr-FR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A3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        …          </a:t>
            </a:r>
            <a:r>
              <a:rPr lang="fr-FR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endParaRPr lang="fr-FR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Les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dépendances multi-</a:t>
            </a:r>
            <a:r>
              <a:rPr lang="fr-FR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valuées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sont des cas particuliers de dépendances de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jointure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Si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une relation R (X, Y, Z) vérifie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X           Y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et donc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X            Z elle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satisfait la dépendance de jointure *{XY, XZ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dépendances de jointure</a:t>
            </a:r>
            <a:endParaRPr lang="fr-FR" sz="2800" dirty="0"/>
          </a:p>
        </p:txBody>
      </p:sp>
      <p:pic>
        <p:nvPicPr>
          <p:cNvPr id="6" name="Image 5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00" y="3678184"/>
            <a:ext cx="627016" cy="38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42" y="3682478"/>
            <a:ext cx="611354" cy="3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14" y="3678184"/>
            <a:ext cx="611354" cy="3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507" y="3688223"/>
            <a:ext cx="611354" cy="3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1" descr="Multi-value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69" y="5867965"/>
            <a:ext cx="735477" cy="33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1" descr="Multi-value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27" y="5904059"/>
            <a:ext cx="735477" cy="33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11047411" y="620524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5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2" y="2055668"/>
            <a:ext cx="11187448" cy="4010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Etudiant (Nom,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AnneeNaiss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on a la dépendance de jointure *{A1, A2}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A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{Nom,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et A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{Nom,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Ainsi Etudiant = </a:t>
            </a:r>
            <a:r>
              <a:rPr lang="fr-FR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(Etudiant)          </a:t>
            </a:r>
            <a:r>
              <a:rPr lang="fr-FR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(Etudiant)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= </a:t>
            </a:r>
            <a:r>
              <a:rPr lang="fr-FR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AnneeNaiss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(Etudiant : E1)          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E1.Nom=E2.Nom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fr-FR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</a:t>
            </a:r>
            <a:r>
              <a:rPr lang="fr-FR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VilleNaiss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(Etudiant : E2)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dépendances de jointure</a:t>
            </a:r>
            <a:endParaRPr lang="fr-FR" sz="2800" dirty="0"/>
          </a:p>
        </p:txBody>
      </p:sp>
      <p:pic>
        <p:nvPicPr>
          <p:cNvPr id="9" name="Image 8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86" y="4236475"/>
            <a:ext cx="679165" cy="37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11047411" y="617948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  <p:pic>
        <p:nvPicPr>
          <p:cNvPr id="13" name="Image 12" descr="Join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39" y="5018672"/>
            <a:ext cx="695460" cy="379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19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918951"/>
            <a:ext cx="11050587" cy="430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est en troisième forme normale s’il n’y a pas de dépendance fonctionnelle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 partie d’une clé vers un attribut non clé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attributs non clé.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en 3FN peut comporter des redondances.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Formes normales (FN)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1. Troisième forme normale (3FN)</a:t>
            </a: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7411" y="622886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9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42301"/>
            <a:ext cx="10591242" cy="461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est en forme normale de Boyce-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(FNBC) si et seulement si ses clés candidates sont les uniques sources de DF, c’est-à-dire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 DF 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telle que B n’est pas inclus dans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clé candidate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dépendance fonctionnelle en FNBC est 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3FN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Formes normales (FN)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forme normale de </a:t>
            </a:r>
            <a:r>
              <a:rPr lang="fr-F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boyce-codd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FNbc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7411" y="617670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3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545466"/>
            <a:ext cx="11050588" cy="5312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est en 4FN si les seules dépendances sont celles dans lesquelles une clé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multi-détermine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attribut.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dit également qu’une relation est 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4FN si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en FNBC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contient pas de Dépendance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valuée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 dépendance en 4FN est également en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FNBC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dépendances fonctionnelles sont des cas particuliers de dépendance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valuée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Formes normales (FN)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3. Quatrième forme normale (4FN)</a:t>
            </a: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51717" y="615373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5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Formes normales (FN)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4. Cinquième forme normale (5FN)</a:t>
            </a:r>
            <a:endParaRPr lang="fr-FR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141413" y="2369035"/>
            <a:ext cx="11050588" cy="3514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est en 5FN si toutes ses dépendances de jointure sont impliquées par les clés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relation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4FN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n’est pas en 5FN peut être remplacée par des relations en 5FN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7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326524"/>
            <a:ext cx="10694273" cy="504851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Soient A, B, C des sous-ensembles quelconques d’attributs d’une relation R et AB l’union de A 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les axiomes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d’Armstrong sont les suivantes :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Réflexivité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B est inclus dans A, alors A → B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 → B, alors AC → BC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Transitivité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 → B et B → C alors A → 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des axiomes d’Armstrong, nous pouvons déduire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 et X → Z, alors X →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YZ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Pseudo-Transitivité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 et YW → Z, alors XW →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Décomposition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 et Z inclus dans Y, alors X →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Axiomes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d’armstrong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0724" y="1120462"/>
            <a:ext cx="10875265" cy="57375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fermeture d’un ensemble d’attributs X (notée X</a:t>
            </a:r>
            <a:r>
              <a:rPr lang="fr-F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d’une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l’ensemble des attributs de cette relation qui peuvent être déduits de X à partir d’une famille de Dépendances Fonctionnelles F en appliquant les axiomes d’Armstrong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inclus dans X</a:t>
            </a:r>
            <a:r>
              <a:rPr lang="fr-F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et seulement si X →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fermeture d’un ensemble d’attributs X sous F contient les attributs de X et tous les attributs dans le but d’une DF de F dont la source contient des attributs inclus dans X</a:t>
            </a:r>
            <a:r>
              <a:rPr lang="fr-FR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7796" y="0"/>
            <a:ext cx="11564204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La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Fermeture d’un ensemble d’attributs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3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537137"/>
            <a:ext cx="10475332" cy="2318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couverture minimale de F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les DF qui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peuvent être déduites d’un ensemble minimale F' inclus dans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après élimination des DF redondantes.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12191999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V. La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Couverture minimale d’un ensemble de DF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9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254" y="991674"/>
            <a:ext cx="10341943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décomposition d’un schéma relationnel a pour objectif de remplacer un schéma R par un ensemble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schémas {R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tels que R =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… U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permet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d’éliminer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redondances et les anomalies de mise à jour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d’optimiser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schéma d’une relation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 les tâches d’administration.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&lt;= i &lt;= n)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sont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obligatoirement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disjoints 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La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décomposition d’un schéma relationnel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600502"/>
            <a:ext cx="9905999" cy="6257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dépendances entre attributs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Dépendance fonctionnelle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Dépendance multi-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valué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Dépendance de jointure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ormes normales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Troisième forme normale (3FN)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 normale de Boyce-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(FNBC)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quatrième forme normale (4FN)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cinquième forme normale (5FN)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xiomes d’Armstrong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Fermeture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 ensemble d’attributs 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Couverture minimale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Couverture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 un ensemble de dependences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écomposition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 schéma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 pratique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19236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382555"/>
            <a:ext cx="10784425" cy="4891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la base de données 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dont le schéma relationnel est le suivant :</a:t>
            </a: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NomMP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TypeMP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QteMP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PUMP,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NomProd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TypeProd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QteProd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PUProd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Matricule,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NomOuv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Pourcentage,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DateFabrication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QteFabriquer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Donnez la fermeture de {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NomMP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{Age}, {Matricule}</a:t>
            </a:r>
          </a:p>
          <a:p>
            <a:pPr marL="514350" lvl="0" indent="-514350">
              <a:buFont typeface="+mj-lt"/>
              <a:buAutoNum type="arabi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Donnez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couverture minimale de cette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Décomposez cette relation et proposez un schéma optimisé de la base de données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0"/>
            <a:ext cx="9905998" cy="99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Exercice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3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5465" y="1803043"/>
            <a:ext cx="9878095" cy="3863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base de données est une collection de données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cohérentes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structurées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structuration des données au sein de la base permet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’uniformiser leur saisie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standardiser leurs traitements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contrôler leur validité 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les partager entre plusieurs traitements.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17960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923" y="1132764"/>
            <a:ext cx="11414078" cy="5725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L’optimisation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 schéma relationnel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dépend en grande partie de la bonne conception de son schéma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consiste à faire de sorte à avoir la meilleur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(une structure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cohérente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sans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 de données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 de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redondance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la normalisation de ses relations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ormaliser un schéma relationnel consiste à normaliser toutes ces relations :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doivent respecter des FN telles que la 1FN, la 2FN, la 3FN, 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FNBC, etc.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éviter les redondances, chaque relation doit également respecter la 4FN et la 5FN.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17734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395469"/>
            <a:ext cx="11050588" cy="2962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plus des dépendances déjà vues (Dépendance Fonctionnelles), on va introduire dans ce chapitre deux autres types de dépendances entre attributs d’une relation :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dépendances multi-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valuées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dépendances de jointure.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087690" y="619262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7279" y="1305040"/>
            <a:ext cx="11264721" cy="555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deux attributs d’une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à chaque valeur de l’un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et une seule valeur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l’autre : Soit R(X, Y, Z, T, U, V)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X, Y   </a:t>
            </a: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T, U, V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  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T, U, V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X, Y, Z  T, U</a:t>
            </a:r>
            <a:endParaRPr lang="fr-FR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R (X, Y, Z)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et Y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et 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dépendances fonctionnelles</a:t>
            </a: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83598" y="2919459"/>
            <a:ext cx="1797118" cy="43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547021" y="2944041"/>
            <a:ext cx="1113208" cy="43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283598" y="3357340"/>
            <a:ext cx="1797118" cy="43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 simple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283599" y="3732964"/>
            <a:ext cx="1797117" cy="43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 composée 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720363" y="3162980"/>
            <a:ext cx="90796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15" idx="6"/>
          </p:cNvCxnSpPr>
          <p:nvPr/>
        </p:nvCxnSpPr>
        <p:spPr>
          <a:xfrm flipH="1">
            <a:off x="7611414" y="3169410"/>
            <a:ext cx="93560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628324" y="2937611"/>
            <a:ext cx="737060" cy="450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709893" y="2944041"/>
            <a:ext cx="901521" cy="450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047411" y="619262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4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498501"/>
            <a:ext cx="10835940" cy="40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est l’ensemble des DF entre les attributs d’une relation R, on appelle graphe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 le sous-ensemble de F contenant les DF élémentaires non déductibles dont le but contient un seul attribut et tels que toutes les DF appartenant à F peuvent en être déduites.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dépendances fonctionnelles</a:t>
            </a:r>
            <a:endParaRPr lang="fr-FR" sz="2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047411" y="619262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6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429555"/>
            <a:ext cx="11050587" cy="54284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multi-détermine Y (X           Y)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à chaque valeur de X correspond plusieurs valeurs de Y indépendamment des autres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de la relation. Avec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Y des sous-ensembles de {R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R (X, Y, Z), alors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et Y sont liés par une dépendance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valuée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pour tous enregistrements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dans l’instance de R les enregistrements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appartiennent aussi à l’instance de 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dans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R (X, Y, Z), X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Y, alors X              Z, On note : X             Y|Z </a:t>
            </a:r>
            <a:r>
              <a:rPr lang="fr-FR" sz="2400" dirty="0" smtClean="0"/>
              <a:t>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dépendances Multi-</a:t>
            </a:r>
            <a:r>
              <a:rPr lang="fr-F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valuées</a:t>
            </a:r>
            <a:endParaRPr lang="fr-FR" sz="2800" dirty="0"/>
          </a:p>
        </p:txBody>
      </p:sp>
      <p:pic>
        <p:nvPicPr>
          <p:cNvPr id="1031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00" y="2176530"/>
            <a:ext cx="735477" cy="3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74" y="5981189"/>
            <a:ext cx="735477" cy="2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1" y="5981189"/>
            <a:ext cx="735477" cy="2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66" y="5981189"/>
            <a:ext cx="735477" cy="2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11047411" y="618487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0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305040"/>
            <a:ext cx="10900334" cy="5552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Etudiant (Nom,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AnneeNaiss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(Moussa, 2009, Diourbel) et (Moussa, 2010, Dakar)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Etudiants inscrits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 (Moussa, 2010, Diourbel) et (Moussa, 2009, Dakar) sont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aussi des Etudiants inscrits</a:t>
            </a:r>
          </a:p>
          <a:p>
            <a:pPr marL="457200" lvl="1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       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Nom       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Nom       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AnneeNaiss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Soit la relation Classe (Niveau,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Effectif)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(Terminal, S2, 60) et (Terminal, L2, 75) sont des classes qui existent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(Terminal, L2, 60) et (Terminal, S2, 75) sont aussi des classes qui existent</a:t>
            </a:r>
          </a:p>
          <a:p>
            <a:pPr marL="457200" lvl="1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     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Classe             Effectif</a:t>
            </a:r>
          </a:p>
          <a:p>
            <a:pPr marL="457200" lvl="1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Classe       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Effectif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1413" y="750628"/>
            <a:ext cx="9905998" cy="55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dépendances Multi-</a:t>
            </a:r>
            <a:r>
              <a:rPr lang="fr-F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valuées</a:t>
            </a:r>
            <a:endParaRPr lang="fr-FR" sz="2800" dirty="0"/>
          </a:p>
        </p:txBody>
      </p:sp>
      <p:pic>
        <p:nvPicPr>
          <p:cNvPr id="16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21" y="5712597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63" y="5712596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11064595" y="617199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82580" y="0"/>
            <a:ext cx="11075831" cy="99167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dépendances entre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lang="fr-FR" dirty="0"/>
          </a:p>
        </p:txBody>
      </p:sp>
      <p:pic>
        <p:nvPicPr>
          <p:cNvPr id="10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42" y="3450199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96" y="3450198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91" y="3843720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" descr="Multi-value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19" y="6144382"/>
            <a:ext cx="735477" cy="2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09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628</TotalTime>
  <Words>1450</Words>
  <Application>Microsoft Office PowerPoint</Application>
  <PresentationFormat>Grand écran</PresentationFormat>
  <Paragraphs>184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III  Optimisation de schémas relationnels</vt:lpstr>
      <vt:lpstr>Plan du cours</vt:lpstr>
      <vt:lpstr>Introduction</vt:lpstr>
      <vt:lpstr>Introduction</vt:lpstr>
      <vt:lpstr>I. les dépendances entre attributs</vt:lpstr>
      <vt:lpstr>I. les dépendances entre attributs</vt:lpstr>
      <vt:lpstr>I. les dépendances entre attributs</vt:lpstr>
      <vt:lpstr>I. les dépendances entre attributs</vt:lpstr>
      <vt:lpstr>I. les dépendances entre attributs</vt:lpstr>
      <vt:lpstr>I. les dépendances entre attributs</vt:lpstr>
      <vt:lpstr>I. les dépendances entre attributs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165</cp:revision>
  <dcterms:created xsi:type="dcterms:W3CDTF">2021-12-17T14:41:09Z</dcterms:created>
  <dcterms:modified xsi:type="dcterms:W3CDTF">2023-07-10T13:01:19Z</dcterms:modified>
</cp:coreProperties>
</file>